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9"/>
  </p:notesMasterIdLst>
  <p:sldIdLst>
    <p:sldId id="256" r:id="rId2"/>
    <p:sldId id="258" r:id="rId3"/>
    <p:sldId id="301" r:id="rId4"/>
    <p:sldId id="259" r:id="rId5"/>
    <p:sldId id="260" r:id="rId6"/>
    <p:sldId id="261" r:id="rId7"/>
    <p:sldId id="32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93" r:id="rId20"/>
    <p:sldId id="286" r:id="rId21"/>
    <p:sldId id="294" r:id="rId22"/>
    <p:sldId id="303" r:id="rId23"/>
    <p:sldId id="295" r:id="rId24"/>
    <p:sldId id="297" r:id="rId25"/>
    <p:sldId id="274" r:id="rId26"/>
    <p:sldId id="296" r:id="rId27"/>
    <p:sldId id="298" r:id="rId28"/>
    <p:sldId id="275" r:id="rId29"/>
    <p:sldId id="276" r:id="rId30"/>
    <p:sldId id="277" r:id="rId31"/>
    <p:sldId id="302" r:id="rId32"/>
    <p:sldId id="278" r:id="rId33"/>
    <p:sldId id="291" r:id="rId34"/>
    <p:sldId id="292" r:id="rId35"/>
    <p:sldId id="299" r:id="rId36"/>
    <p:sldId id="287" r:id="rId37"/>
    <p:sldId id="304" r:id="rId38"/>
    <p:sldId id="305" r:id="rId39"/>
    <p:sldId id="279" r:id="rId40"/>
    <p:sldId id="306" r:id="rId41"/>
    <p:sldId id="307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09" r:id="rId50"/>
    <p:sldId id="318" r:id="rId51"/>
    <p:sldId id="319" r:id="rId52"/>
    <p:sldId id="317" r:id="rId53"/>
    <p:sldId id="320" r:id="rId54"/>
    <p:sldId id="282" r:id="rId55"/>
    <p:sldId id="284" r:id="rId56"/>
    <p:sldId id="300" r:id="rId57"/>
    <p:sldId id="321" r:id="rId5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60"/>
      <p:bold r:id="rId61"/>
      <p:italic r:id="rId62"/>
      <p:boldItalic r:id="rId63"/>
    </p:embeddedFont>
    <p:embeddedFont>
      <p:font typeface="Georgia" panose="02040502050405020303" pitchFamily="18" charset="0"/>
      <p:regular r:id="rId64"/>
      <p:bold r:id="rId65"/>
      <p:italic r:id="rId66"/>
      <p:boldItalic r:id="rId67"/>
    </p:embeddedFont>
    <p:embeddedFont>
      <p:font typeface="Helvetica Neue" panose="020B0604020202020204" charset="0"/>
      <p:regular r:id="rId68"/>
      <p:bold r:id="rId69"/>
      <p:italic r:id="rId70"/>
      <p:boldItalic r:id="rId71"/>
    </p:embeddedFont>
    <p:embeddedFont>
      <p:font typeface="Helvetica Neue Light" panose="020B0604020202020204" charset="0"/>
      <p:regular r:id="rId72"/>
      <p:bold r:id="rId73"/>
      <p:italic r:id="rId74"/>
      <p:boldItalic r:id="rId75"/>
    </p:embeddedFont>
    <p:embeddedFont>
      <p:font typeface="Times" panose="02020603050405020304" pitchFamily="18" charset="0"/>
      <p:regular r:id="rId76"/>
      <p:bold r:id="rId77"/>
      <p:italic r:id="rId78"/>
      <p:boldItalic r:id="rId7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7FCF06C-CCB5-4B47-825A-C0566114EAF7}">
          <p14:sldIdLst>
            <p14:sldId id="256"/>
          </p14:sldIdLst>
        </p14:section>
        <p14:section name="Untitled Section" id="{A68D47E2-F68A-443D-AD26-14CFD3F368BE}">
          <p14:sldIdLst>
            <p14:sldId id="258"/>
            <p14:sldId id="301"/>
            <p14:sldId id="259"/>
          </p14:sldIdLst>
        </p14:section>
        <p14:section name="Installation" id="{0DB2DF3D-19AC-45CC-BE62-7865A41203A0}">
          <p14:sldIdLst>
            <p14:sldId id="260"/>
            <p14:sldId id="261"/>
            <p14:sldId id="322"/>
          </p14:sldIdLst>
        </p14:section>
        <p14:section name="Playing Around" id="{DF854253-CC04-401D-8CC6-9BFA5B041B75}">
          <p14:sldIdLst>
            <p14:sldId id="262"/>
            <p14:sldId id="263"/>
            <p14:sldId id="264"/>
            <p14:sldId id="265"/>
            <p14:sldId id="266"/>
          </p14:sldIdLst>
        </p14:section>
        <p14:section name="Creating our Project" id="{B682D65D-D9D5-4375-817E-24349A52271C}">
          <p14:sldIdLst>
            <p14:sldId id="267"/>
            <p14:sldId id="268"/>
            <p14:sldId id="269"/>
            <p14:sldId id="270"/>
          </p14:sldIdLst>
        </p14:section>
        <p14:section name="Loading/Installing Packages" id="{F51DAD89-B73C-4FFF-8C90-B79A13C2CB7F}">
          <p14:sldIdLst>
            <p14:sldId id="271"/>
            <p14:sldId id="273"/>
            <p14:sldId id="293"/>
            <p14:sldId id="286"/>
            <p14:sldId id="294"/>
            <p14:sldId id="303"/>
            <p14:sldId id="295"/>
          </p14:sldIdLst>
        </p14:section>
        <p14:section name="Importing a dataset" id="{8BBD1B5D-8C81-489F-AE19-B62E4E4FD311}">
          <p14:sldIdLst>
            <p14:sldId id="297"/>
            <p14:sldId id="274"/>
            <p14:sldId id="296"/>
            <p14:sldId id="298"/>
            <p14:sldId id="275"/>
          </p14:sldIdLst>
        </p14:section>
        <p14:section name="Cleaning df" id="{26AE7D73-EC00-47C9-8557-72633CF10ECB}">
          <p14:sldIdLst>
            <p14:sldId id="276"/>
            <p14:sldId id="277"/>
            <p14:sldId id="302"/>
          </p14:sldIdLst>
        </p14:section>
        <p14:section name="summarySE" id="{93AAF1D4-B303-49EC-B267-6D80BA994E45}">
          <p14:sldIdLst>
            <p14:sldId id="278"/>
            <p14:sldId id="291"/>
            <p14:sldId id="292"/>
            <p14:sldId id="299"/>
            <p14:sldId id="287"/>
            <p14:sldId id="304"/>
            <p14:sldId id="305"/>
          </p14:sldIdLst>
        </p14:section>
        <p14:section name="Plotting" id="{4837DD8E-8B41-4A0E-9736-5D83C5469B8D}">
          <p14:sldIdLst>
            <p14:sldId id="279"/>
            <p14:sldId id="306"/>
            <p14:sldId id="307"/>
            <p14:sldId id="310"/>
            <p14:sldId id="311"/>
            <p14:sldId id="312"/>
            <p14:sldId id="313"/>
            <p14:sldId id="314"/>
            <p14:sldId id="315"/>
            <p14:sldId id="316"/>
            <p14:sldId id="309"/>
            <p14:sldId id="318"/>
          </p14:sldIdLst>
        </p14:section>
        <p14:section name="Statistics" id="{A18515EC-4299-41D5-BAC3-7F9A1691EB0F}">
          <p14:sldIdLst>
            <p14:sldId id="319"/>
            <p14:sldId id="317"/>
            <p14:sldId id="320"/>
          </p14:sldIdLst>
        </p14:section>
        <p14:section name="Saving our data" id="{F6B7302B-E6E9-491D-86A8-3E159FD33548}">
          <p14:sldIdLst>
            <p14:sldId id="282"/>
          </p14:sldIdLst>
        </p14:section>
        <p14:section name="Bonus - Literate Programming" id="{663297D7-BCAD-4618-9AFF-8D290383EC97}">
          <p14:sldIdLst>
            <p14:sldId id="284"/>
            <p14:sldId id="300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w Lapoint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176" autoAdjust="0"/>
  </p:normalViewPr>
  <p:slideViewPr>
    <p:cSldViewPr snapToGrid="0">
      <p:cViewPr varScale="1">
        <p:scale>
          <a:sx n="82" d="100"/>
          <a:sy n="82" d="100"/>
        </p:scale>
        <p:origin x="237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4.fntdata"/><Relationship Id="rId68" Type="http://schemas.openxmlformats.org/officeDocument/2006/relationships/font" Target="fonts/font9.fntdata"/><Relationship Id="rId76" Type="http://schemas.openxmlformats.org/officeDocument/2006/relationships/font" Target="fonts/font17.fntdata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7.fntdata"/><Relationship Id="rId74" Type="http://schemas.openxmlformats.org/officeDocument/2006/relationships/font" Target="fonts/font15.fntdata"/><Relationship Id="rId79" Type="http://schemas.openxmlformats.org/officeDocument/2006/relationships/font" Target="fonts/font20.fntdata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73" Type="http://schemas.openxmlformats.org/officeDocument/2006/relationships/font" Target="fonts/font14.fntdata"/><Relationship Id="rId78" Type="http://schemas.openxmlformats.org/officeDocument/2006/relationships/font" Target="fonts/font19.fntdata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font" Target="fonts/font10.fntdata"/><Relationship Id="rId77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3.fntdata"/><Relationship Id="rId80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70" Type="http://schemas.openxmlformats.org/officeDocument/2006/relationships/font" Target="fonts/font11.fntdata"/><Relationship Id="rId75" Type="http://schemas.openxmlformats.org/officeDocument/2006/relationships/font" Target="fonts/font16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7-25T20:44:05.116" idx="1">
    <p:pos x="360" y="702"/>
    <p:text>Insert a screenshot here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mayc/talks/blob/master/ness-infer/slide_deck.pdf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https://github.com/ismayc/talks/blob/master/ness-infer/slide_deck.pdf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Explains some basic concepts → pipe operator etc.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https://slideplayer.com/slide/10901128/</a:t>
            </a: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e009e9c45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5e009e9c4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e009e9c45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5e009e9c4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a7078e609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5a7078e60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6787f290d_2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56787f290d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a7078e609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5a7078e609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df6e019e1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structure of your script will almost always follows a very similar format. 1,2 and 4 will never change. Or at least they have not in any of my scripts</a:t>
            </a:r>
            <a:endParaRPr/>
          </a:p>
        </p:txBody>
      </p:sp>
      <p:sp>
        <p:nvSpPr>
          <p:cNvPr id="196" name="Google Shape;196;g5df6e019e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d4096e3e8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can be one of the trickier parts of R for beginners so I have simplified the code as much as possible. You don’t need to concern yourself with the nuances of this code too much. Just note the text in red.</a:t>
            </a:r>
            <a:endParaRPr/>
          </a:p>
        </p:txBody>
      </p:sp>
      <p:sp>
        <p:nvSpPr>
          <p:cNvPr id="204" name="Google Shape;204;g5d4096e3e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d4096e3e8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5d4096e3e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d4096e3e8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5d4096e3e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03667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d4096e3e8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5d4096e3e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0224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e0486b46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5e0486b4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d4096e3e8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5d4096e3e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854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d4096e3e8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5d4096e3e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0567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d4096e3e8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5d4096e3e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d4096e3e8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5d4096e3e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52931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d4096e3e8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5d4096e3e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d4096e3e8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5d4096e3e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d4096e3e8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5d4096e3e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d4096e3e8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5d4096e3e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63367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d4096e3e8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5d4096e3e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d4096e3e8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5d4096e3e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57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a7078e609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5a7078e60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76883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d4096e3e8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Hide this then show it</a:t>
            </a:r>
            <a:endParaRPr dirty="0"/>
          </a:p>
        </p:txBody>
      </p:sp>
      <p:sp>
        <p:nvSpPr>
          <p:cNvPr id="220" name="Google Shape;220;g5d4096e3e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0386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d4096e3e8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Hide this then show it</a:t>
            </a:r>
            <a:endParaRPr dirty="0"/>
          </a:p>
        </p:txBody>
      </p:sp>
      <p:sp>
        <p:nvSpPr>
          <p:cNvPr id="220" name="Google Shape;220;g5d4096e3e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98663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d4096e3e8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aes</a:t>
            </a:r>
            <a:r>
              <a:rPr lang="en-US" dirty="0"/>
              <a:t> stands for “aesthetics”</a:t>
            </a:r>
            <a:endParaRPr dirty="0"/>
          </a:p>
        </p:txBody>
      </p:sp>
      <p:sp>
        <p:nvSpPr>
          <p:cNvPr id="268" name="Google Shape;268;g5d4096e3e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d4096e3e8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aes</a:t>
            </a:r>
            <a:r>
              <a:rPr lang="en-US" dirty="0"/>
              <a:t> stands for “aesthetics”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do we need to make a plot???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we need a data source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268" name="Google Shape;268;g5d4096e3e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76421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d4096e3e8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aes</a:t>
            </a:r>
            <a:r>
              <a:rPr lang="en-US" dirty="0"/>
              <a:t> stands for “aesthetics”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do we need to make a plot???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we need a data source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268" name="Google Shape;268;g5d4096e3e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1098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d4096e3e8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5d4096e3e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d4096e3e8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Andrew Notes: Show them how to incorporate what they have down into RMarkdown.  Demonstrate the difference in time saved between Excel → SPSS → Word and RMarkdown.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5d4096e3e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d4096e3e8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Andrew Notes: Show them how to incorporate what they have down into </a:t>
            </a:r>
            <a:r>
              <a:rPr lang="en-US" dirty="0" err="1"/>
              <a:t>RMarkdown</a:t>
            </a:r>
            <a:r>
              <a:rPr lang="en-US" dirty="0"/>
              <a:t>.  Demonstrate the difference in time saved between Excel → SPSS → Word and </a:t>
            </a:r>
            <a:r>
              <a:rPr lang="en-US" dirty="0" err="1"/>
              <a:t>RMarkdown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8" name="Google Shape;308;g5d4096e3e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4448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df5ca826d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Give them a scenario where your PI asks you to remove the data from one participant and re-run your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5df5ca826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a7078e609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5a7078e60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a7078e609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5a7078e60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787f290d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56787f290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6f7c70256_2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56f7c70256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e009e9c45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5e009e9c4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  <a:defRPr sz="6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629841" y="246254"/>
            <a:ext cx="7886700" cy="659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628650" y="603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"/>
              <a:buNone/>
              <a:defRPr sz="6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628650" y="62952"/>
            <a:ext cx="8415424" cy="635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628649" y="888522"/>
            <a:ext cx="8415425" cy="5270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810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262C74-E4E2-450A-A303-43BC4448EDC7}"/>
              </a:ext>
            </a:extLst>
          </p:cNvPr>
          <p:cNvSpPr/>
          <p:nvPr userDrawn="1"/>
        </p:nvSpPr>
        <p:spPr>
          <a:xfrm>
            <a:off x="-77638" y="-60385"/>
            <a:ext cx="9325155" cy="69183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A9BC9-BBFE-496A-B27D-7EBDBF0F9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8682"/>
            <a:ext cx="7886700" cy="721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91FAA1-D7AB-4CB9-A4E0-676ABDF06B2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6FA9E-FDF5-40E6-8060-BFE2F4F6692B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757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615963-3CD4-45A1-A4DB-FE7A80CE79DB}"/>
              </a:ext>
            </a:extLst>
          </p:cNvPr>
          <p:cNvSpPr/>
          <p:nvPr userDrawn="1"/>
        </p:nvSpPr>
        <p:spPr>
          <a:xfrm>
            <a:off x="-69011" y="0"/>
            <a:ext cx="929064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743BD-050B-4ED1-A83A-51A7DDCE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3E59CB-0B68-4FD9-94E9-C57F6FE763D7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19FC3-9D41-46D3-9153-B9E2EFCF8615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645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628650" y="60326"/>
            <a:ext cx="7886700" cy="84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userDrawn="1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628650" y="878268"/>
            <a:ext cx="3886200" cy="529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5113782" y="878268"/>
            <a:ext cx="3886200" cy="529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" name="Google Shape;23;p3">
            <a:extLst>
              <a:ext uri="{FF2B5EF4-FFF2-40B4-BE49-F238E27FC236}">
                <a16:creationId xmlns:a16="http://schemas.microsoft.com/office/drawing/2014/main" id="{F485AC1E-D678-4D1F-AFEA-A06A4B486A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62952"/>
            <a:ext cx="8415424" cy="635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preserve="1" userDrawn="1">
  <p:cSld name="Two Content with Title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628650" y="1426464"/>
            <a:ext cx="3943350" cy="4750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60000" lvl="0" indent="-4064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4892040" y="1426464"/>
            <a:ext cx="4107942" cy="4750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" name="Google Shape;23;p3">
            <a:extLst>
              <a:ext uri="{FF2B5EF4-FFF2-40B4-BE49-F238E27FC236}">
                <a16:creationId xmlns:a16="http://schemas.microsoft.com/office/drawing/2014/main" id="{F485AC1E-D678-4D1F-AFEA-A06A4B486A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62952"/>
            <a:ext cx="8415424" cy="635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9566AF-15ED-4E5B-9A80-318F8A4E68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850900"/>
            <a:ext cx="3943350" cy="476250"/>
          </a:xfrm>
        </p:spPr>
        <p:txBody>
          <a:bodyPr/>
          <a:lstStyle>
            <a:lvl1pPr marL="50800" indent="0" algn="ctr">
              <a:buNone/>
              <a:defRPr b="1" baseline="0">
                <a:latin typeface="HelveticaNeueLT Pro 107 XBlkCn" panose="020B0806040502050204" pitchFamily="34" charset="0"/>
              </a:defRPr>
            </a:lvl1pPr>
          </a:lstStyle>
          <a:p>
            <a:pPr lvl="0"/>
            <a:r>
              <a:rPr lang="en-US" dirty="0"/>
              <a:t>Click to edit Master</a:t>
            </a:r>
            <a:endParaRPr lang="en-CA" dirty="0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8A582D29-4B56-4E71-AAF1-C2EB0FEF4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92040" y="850900"/>
            <a:ext cx="4107942" cy="476250"/>
          </a:xfrm>
        </p:spPr>
        <p:txBody>
          <a:bodyPr/>
          <a:lstStyle>
            <a:lvl1pPr marL="50800" indent="0" algn="ctr">
              <a:buNone/>
              <a:defRPr b="1" baseline="0">
                <a:latin typeface="HelveticaNeueLT Pro 107 XBlkCn" panose="020B0806040502050204" pitchFamily="34" charset="0"/>
              </a:defRPr>
            </a:lvl1pPr>
          </a:lstStyle>
          <a:p>
            <a:pPr lvl="0"/>
            <a:r>
              <a:rPr lang="en-US" dirty="0"/>
              <a:t>Click to edit Master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089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  <a:defRPr sz="6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628650" y="60326"/>
            <a:ext cx="7886700" cy="721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sz="44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628650" y="917717"/>
            <a:ext cx="7886700" cy="449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cxnSp>
        <p:nvCxnSpPr>
          <p:cNvPr id="14" name="Google Shape;14;p1"/>
          <p:cNvCxnSpPr/>
          <p:nvPr/>
        </p:nvCxnSpPr>
        <p:spPr>
          <a:xfrm rot="10800000" flipH="1">
            <a:off x="0" y="6228542"/>
            <a:ext cx="9144000" cy="8400"/>
          </a:xfrm>
          <a:prstGeom prst="straightConnector1">
            <a:avLst/>
          </a:prstGeom>
          <a:noFill/>
          <a:ln w="12700" cap="flat" cmpd="sng">
            <a:solidFill>
              <a:srgbClr val="D6001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" name="Google Shape;15;p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627187" y="6173049"/>
            <a:ext cx="3769107" cy="880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-30133" y="0"/>
            <a:ext cx="576545" cy="685799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1" r:id="rId3"/>
    <p:sldLayoutId id="2147483662" r:id="rId4"/>
    <p:sldLayoutId id="2147483650" r:id="rId5"/>
    <p:sldLayoutId id="2147483651" r:id="rId6"/>
    <p:sldLayoutId id="214748365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14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t0LAjpon6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685800" y="1122375"/>
            <a:ext cx="7772400" cy="3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Data Battles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"/>
              <a:buNone/>
            </a:pPr>
            <a:r>
              <a:rPr lang="en-US" sz="600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5000" b="0" i="1">
                <a:latin typeface="Helvetica Neue Light"/>
                <a:ea typeface="Helvetica Neue Light"/>
                <a:cs typeface="Helvetica Neue Light"/>
                <a:sym typeface="Helvetica Neue Light"/>
              </a:rPr>
              <a:t>R Group</a:t>
            </a:r>
            <a:endParaRPr sz="5000" b="0" i="1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1143000" y="4559325"/>
            <a:ext cx="6858000" cy="9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Andrew Lapointe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/>
          <p:nvPr/>
        </p:nvSpPr>
        <p:spPr>
          <a:xfrm>
            <a:off x="628650" y="0"/>
            <a:ext cx="8515200" cy="63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628650" y="136525"/>
            <a:ext cx="78867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"/>
              <a:buNone/>
            </a:pPr>
            <a:r>
              <a:rPr lang="en-US"/>
              <a:t>Document Outline</a:t>
            </a:r>
            <a:endParaRPr sz="44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body" idx="1"/>
          </p:nvPr>
        </p:nvSpPr>
        <p:spPr>
          <a:xfrm>
            <a:off x="571550" y="1115050"/>
            <a:ext cx="7784400" cy="50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Char char="•"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Ctrl + Shift +O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 rot="-5400000">
            <a:off x="-866520" y="876772"/>
            <a:ext cx="230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Andrew’s Updates</a:t>
            </a:r>
            <a:endParaRPr sz="18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674" y="1721100"/>
            <a:ext cx="6217151" cy="48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"/>
              <a:buNone/>
            </a:pPr>
            <a:r>
              <a:rPr lang="en-US" dirty="0"/>
              <a:t>Document Outline</a:t>
            </a:r>
            <a:endParaRPr sz="4400" b="1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1" name="Google Shape;161;p23"/>
          <p:cNvSpPr txBox="1">
            <a:spLocks noGrp="1"/>
          </p:cNvSpPr>
          <p:nvPr>
            <p:ph type="body" idx="4294967295"/>
          </p:nvPr>
        </p:nvSpPr>
        <p:spPr>
          <a:xfrm>
            <a:off x="0" y="1114425"/>
            <a:ext cx="7785100" cy="501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Char char="•"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Ctrl + Shift +O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095" y="733697"/>
            <a:ext cx="8555611" cy="6063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/>
          <p:nvPr/>
        </p:nvSpPr>
        <p:spPr>
          <a:xfrm>
            <a:off x="628650" y="0"/>
            <a:ext cx="8515200" cy="63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628650" y="136525"/>
            <a:ext cx="78867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"/>
              <a:buNone/>
            </a:pPr>
            <a:r>
              <a:rPr lang="en-US"/>
              <a:t>Creating Sections</a:t>
            </a:r>
            <a:endParaRPr sz="44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Google Shape;170;p24"/>
          <p:cNvSpPr txBox="1">
            <a:spLocks noGrp="1"/>
          </p:cNvSpPr>
          <p:nvPr>
            <p:ph type="body" idx="1"/>
          </p:nvPr>
        </p:nvSpPr>
        <p:spPr>
          <a:xfrm>
            <a:off x="571550" y="1115050"/>
            <a:ext cx="7784400" cy="50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Char char="•"/>
            </a:pPr>
            <a:r>
              <a:rPr lang="en-US" dirty="0">
                <a:latin typeface="Courier New" panose="02070309020205020404" pitchFamily="49" charset="0"/>
                <a:ea typeface="Helvetica Neue Light"/>
                <a:cs typeface="Courier New" panose="02070309020205020404" pitchFamily="49" charset="0"/>
                <a:sym typeface="Helvetica Neue Light"/>
              </a:rPr>
              <a:t>#Section 1 -----------</a:t>
            </a:r>
            <a:endParaRPr dirty="0">
              <a:latin typeface="Courier New" panose="02070309020205020404" pitchFamily="49" charset="0"/>
              <a:ea typeface="Helvetica Neue Light"/>
              <a:cs typeface="Courier New" panose="02070309020205020404" pitchFamily="49" charset="0"/>
              <a:sym typeface="Helvetica Neue Light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•"/>
            </a:pPr>
            <a:r>
              <a:rPr lang="en-US" dirty="0">
                <a:latin typeface="Courier New" panose="02070309020205020404" pitchFamily="49" charset="0"/>
                <a:ea typeface="Helvetica Neue Light"/>
                <a:cs typeface="Courier New" panose="02070309020205020404" pitchFamily="49" charset="0"/>
                <a:sym typeface="Helvetica Neue Light"/>
              </a:rPr>
              <a:t>#Section 1a ===========</a:t>
            </a:r>
            <a:endParaRPr dirty="0">
              <a:latin typeface="Courier New" panose="02070309020205020404" pitchFamily="49" charset="0"/>
              <a:ea typeface="Helvetica Neue Light"/>
              <a:cs typeface="Courier New" panose="02070309020205020404" pitchFamily="49" charset="0"/>
              <a:sym typeface="Helvetica Neue Light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•"/>
            </a:pPr>
            <a:r>
              <a:rPr lang="en-US" dirty="0">
                <a:latin typeface="Courier New" panose="02070309020205020404" pitchFamily="49" charset="0"/>
                <a:ea typeface="Helvetica Neue Light"/>
                <a:cs typeface="Courier New" panose="02070309020205020404" pitchFamily="49" charset="0"/>
                <a:sym typeface="Helvetica Neue Light"/>
              </a:rPr>
              <a:t>#Section 1ai #########</a:t>
            </a:r>
            <a:endParaRPr dirty="0">
              <a:latin typeface="Courier New" panose="02070309020205020404" pitchFamily="49" charset="0"/>
              <a:ea typeface="Helvetica Neue Light"/>
              <a:cs typeface="Courier New" panose="02070309020205020404" pitchFamily="49" charset="0"/>
              <a:sym typeface="Helvetica Neue Light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 rot="-5400000">
            <a:off x="-866520" y="876772"/>
            <a:ext cx="230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Andrew’s Updates</a:t>
            </a:r>
            <a:endParaRPr sz="18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ctrTitle"/>
          </p:nvPr>
        </p:nvSpPr>
        <p:spPr>
          <a:xfrm>
            <a:off x="529525" y="1334525"/>
            <a:ext cx="8614200" cy="20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Starting our Project</a:t>
            </a:r>
            <a:endParaRPr sz="60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 rot="-5400000">
            <a:off x="-866520" y="876772"/>
            <a:ext cx="230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Andrew’s Updates</a:t>
            </a:r>
            <a:endParaRPr sz="18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/>
          <p:nvPr/>
        </p:nvSpPr>
        <p:spPr>
          <a:xfrm>
            <a:off x="628650" y="0"/>
            <a:ext cx="8515200" cy="63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628650" y="136525"/>
            <a:ext cx="78867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"/>
              <a:buNone/>
            </a:pPr>
            <a:r>
              <a:rPr lang="en-US"/>
              <a:t>Types of Files</a:t>
            </a:r>
            <a:endParaRPr sz="44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26"/>
          <p:cNvSpPr txBox="1">
            <a:spLocks noGrp="1"/>
          </p:cNvSpPr>
          <p:nvPr>
            <p:ph type="body" idx="1"/>
          </p:nvPr>
        </p:nvSpPr>
        <p:spPr>
          <a:xfrm>
            <a:off x="571550" y="1115050"/>
            <a:ext cx="7784400" cy="50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 panose="020B0604020202020204" charset="0"/>
              </a:rPr>
              <a:t>Folder structure is shown but there are two important files</a:t>
            </a:r>
          </a:p>
          <a:p>
            <a:pPr marL="742950" lvl="1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000000"/>
                </a:solidFill>
                <a:latin typeface="Courier New" panose="02070309020205020404" pitchFamily="49" charset="0"/>
              </a:rPr>
              <a:t>*.</a:t>
            </a:r>
            <a:r>
              <a:rPr lang="en-US" sz="3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RProj</a:t>
            </a:r>
            <a:endParaRPr lang="en-US" sz="3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43000" lvl="2" indent="-2286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 panose="020B0604020202020204" charset="0"/>
              </a:rPr>
              <a:t>Sets the directory so you can work on multiple computers. This is the file you should click on from Windows Explorer</a:t>
            </a:r>
          </a:p>
          <a:p>
            <a:pPr marL="742950" lvl="1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000000"/>
                </a:solidFill>
                <a:latin typeface="Courier New" panose="02070309020205020404" pitchFamily="49" charset="0"/>
              </a:rPr>
              <a:t>*.R</a:t>
            </a:r>
          </a:p>
          <a:p>
            <a:pPr marL="1143000" lvl="2" indent="-2286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 panose="020B0604020202020204" charset="0"/>
              </a:rPr>
              <a:t>Script</a:t>
            </a:r>
          </a:p>
          <a:p>
            <a:pPr marL="1143000" lvl="2" indent="-2286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 panose="020B0604020202020204" charset="0"/>
              </a:rPr>
              <a:t>Contains the actual code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 rot="-5400000">
            <a:off x="-866520" y="876772"/>
            <a:ext cx="230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Andrew’s Updates</a:t>
            </a:r>
            <a:endParaRPr sz="18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/>
          <p:nvPr/>
        </p:nvSpPr>
        <p:spPr>
          <a:xfrm>
            <a:off x="628650" y="0"/>
            <a:ext cx="8515200" cy="63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628650" y="112250"/>
            <a:ext cx="78867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"/>
              <a:buNone/>
            </a:pPr>
            <a:r>
              <a:rPr lang="en-US" sz="3500"/>
              <a:t>What Are We Covering Today?</a:t>
            </a:r>
            <a:endParaRPr sz="35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2" name="Google Shape;192;p27"/>
          <p:cNvSpPr txBox="1">
            <a:spLocks noGrp="1"/>
          </p:cNvSpPr>
          <p:nvPr>
            <p:ph type="body" idx="1"/>
          </p:nvPr>
        </p:nvSpPr>
        <p:spPr>
          <a:xfrm>
            <a:off x="730950" y="1003325"/>
            <a:ext cx="7784400" cy="50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•"/>
            </a:pP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Loading/Installing Packages</a:t>
            </a: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•"/>
            </a:pP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Importing a Dataset</a:t>
            </a: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•"/>
            </a:pP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Data Wrangling</a:t>
            </a: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•"/>
            </a:pP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Plotting</a:t>
            </a: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•"/>
            </a:pP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Introductory Statistics</a:t>
            </a: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•"/>
            </a:pP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Saving our environment</a:t>
            </a: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</a:pP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This will come into use later.</a:t>
            </a: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 rot="-5400000">
            <a:off x="-866520" y="876772"/>
            <a:ext cx="230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Dami’s Updates</a:t>
            </a:r>
            <a:endParaRPr sz="18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/>
          <p:nvPr/>
        </p:nvSpPr>
        <p:spPr>
          <a:xfrm>
            <a:off x="628650" y="0"/>
            <a:ext cx="8515200" cy="63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628650" y="112250"/>
            <a:ext cx="78867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"/>
              <a:buNone/>
            </a:pPr>
            <a:r>
              <a:rPr lang="en-US" sz="3500"/>
              <a:t>Structure of a script</a:t>
            </a:r>
            <a:endParaRPr sz="35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28"/>
          <p:cNvSpPr txBox="1">
            <a:spLocks noGrp="1"/>
          </p:cNvSpPr>
          <p:nvPr>
            <p:ph type="body" idx="1"/>
          </p:nvPr>
        </p:nvSpPr>
        <p:spPr>
          <a:xfrm>
            <a:off x="730950" y="1003325"/>
            <a:ext cx="7784400" cy="50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•"/>
            </a:pP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Loading/Installing Packages First</a:t>
            </a: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•"/>
            </a:pP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Importing Data second</a:t>
            </a: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•"/>
            </a:pP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Data Wrangling / Plotting / Statistics</a:t>
            </a: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•"/>
            </a:pP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Saving our environment</a:t>
            </a: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</a:pP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Always at the end</a:t>
            </a: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 rot="-5400000">
            <a:off x="-866520" y="876772"/>
            <a:ext cx="230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Dami’s Updates</a:t>
            </a:r>
            <a:endParaRPr sz="18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/>
          <p:nvPr/>
        </p:nvSpPr>
        <p:spPr>
          <a:xfrm>
            <a:off x="628650" y="9236"/>
            <a:ext cx="8515200" cy="63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628650" y="136525"/>
            <a:ext cx="78867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"/>
              <a:buNone/>
            </a:pPr>
            <a:r>
              <a:rPr lang="en-US"/>
              <a:t>Loading/Installing Packages</a:t>
            </a:r>
            <a:endParaRPr sz="44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1"/>
          </p:nvPr>
        </p:nvSpPr>
        <p:spPr>
          <a:xfrm>
            <a:off x="571550" y="1115050"/>
            <a:ext cx="7784400" cy="50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Char char="•"/>
            </a:pP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In order to use functions, “packages” must be installed and loaded. </a:t>
            </a: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•"/>
            </a:pP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Packages only need to be installed once on a given computer</a:t>
            </a: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•"/>
            </a:pP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Afterwards they will only need to be loaded</a:t>
            </a: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</a:pP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Therefore expect the first time to be slow</a:t>
            </a:r>
            <a:b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•"/>
            </a:pP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In order to accomplish both install and loading we use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pacman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if (!require("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pacman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"))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install.packages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pacman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pacman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p_load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PackageName1, PackageName2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 rot="-5400000">
            <a:off x="-1359575" y="1369901"/>
            <a:ext cx="328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Installing Packages</a:t>
            </a:r>
            <a:endParaRPr sz="18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625C11-675D-4A10-A35C-5DB4B925F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4511134"/>
            <a:ext cx="8415425" cy="923330"/>
          </a:xfrm>
          <a:prstGeom prst="rect">
            <a:avLst/>
          </a:prstGeom>
          <a:solidFill>
            <a:srgbClr val="2A21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Load/Install required packages ---------------------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3A8E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3A8E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49B0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49B0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pacman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49B0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43A8E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49B0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49B0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pacman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49B0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pacman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43A8E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p_load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readxl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ggplot2,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esquisse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Rmisc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DEA2DA-DB68-4E53-B36D-48B47E6E5E1A}"/>
              </a:ext>
            </a:extLst>
          </p:cNvPr>
          <p:cNvSpPr/>
          <p:nvPr/>
        </p:nvSpPr>
        <p:spPr>
          <a:xfrm>
            <a:off x="2835564" y="5153890"/>
            <a:ext cx="4996872" cy="2805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/>
          <p:nvPr/>
        </p:nvSpPr>
        <p:spPr>
          <a:xfrm>
            <a:off x="628650" y="0"/>
            <a:ext cx="8515200" cy="63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23" name="Google Shape;223;p31"/>
          <p:cNvSpPr txBox="1">
            <a:spLocks noGrp="1"/>
          </p:cNvSpPr>
          <p:nvPr>
            <p:ph type="title"/>
          </p:nvPr>
        </p:nvSpPr>
        <p:spPr>
          <a:xfrm>
            <a:off x="628650" y="136525"/>
            <a:ext cx="78867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"/>
              <a:buNone/>
            </a:pPr>
            <a:r>
              <a:rPr lang="en-US"/>
              <a:t>General Information</a:t>
            </a:r>
            <a:endParaRPr sz="44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Google Shape;224;p31"/>
          <p:cNvSpPr txBox="1">
            <a:spLocks noGrp="1"/>
          </p:cNvSpPr>
          <p:nvPr>
            <p:ph type="body" idx="1"/>
          </p:nvPr>
        </p:nvSpPr>
        <p:spPr>
          <a:xfrm>
            <a:off x="571550" y="1115049"/>
            <a:ext cx="7784400" cy="4916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Char char="•"/>
            </a:pP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We use # to indicate a comment </a:t>
            </a: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6858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</a:pP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This will not run</a:t>
            </a: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6858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</a:pPr>
            <a:r>
              <a:rPr lang="en-US" sz="1350" i="1" dirty="0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# total number of nests</a:t>
            </a: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Char char="•"/>
            </a:pP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In R we use &lt;- for assignment. </a:t>
            </a: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685800" marR="889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</a:pPr>
            <a:r>
              <a:rPr lang="en-US" sz="1350" i="1" dirty="0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# total number of nests</a:t>
            </a:r>
            <a:br>
              <a:rPr lang="en-US" sz="1350" dirty="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350" dirty="0" err="1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total_nests</a:t>
            </a:r>
            <a:r>
              <a:rPr lang="en-US" sz="1350" dirty="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&lt;- sum(</a:t>
            </a:r>
            <a:r>
              <a:rPr lang="en-US" sz="1350" dirty="0" err="1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freq</a:t>
            </a:r>
            <a:r>
              <a:rPr lang="en-US" sz="1350" dirty="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228600" marR="88900" indent="-228600">
              <a:lnSpc>
                <a:spcPct val="115000"/>
              </a:lnSpc>
              <a:spcBef>
                <a:spcPts val="0"/>
              </a:spcBef>
              <a:buSzPts val="2400"/>
              <a:buFont typeface="Helvetica Neue Light"/>
              <a:buChar char="•"/>
            </a:pPr>
            <a:r>
              <a:rPr lang="en-US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Copy/Paste Learning</a:t>
            </a:r>
          </a:p>
          <a:p>
            <a:pPr marL="685800" marR="88900" lvl="1" indent="-228600">
              <a:lnSpc>
                <a:spcPct val="115000"/>
              </a:lnSpc>
              <a:spcBef>
                <a:spcPts val="0"/>
              </a:spcBef>
              <a:buFont typeface="Helvetica Neue Light"/>
              <a:buChar char="•"/>
            </a:pPr>
            <a:r>
              <a:rPr lang="en-US" dirty="0">
                <a:solidFill>
                  <a:srgbClr val="000000"/>
                </a:solidFill>
                <a:highlight>
                  <a:srgbClr val="F8F8F8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Effective for objective based learning</a:t>
            </a:r>
          </a:p>
          <a:p>
            <a:pPr marL="685800" marR="88900" lvl="1" indent="-228600">
              <a:lnSpc>
                <a:spcPct val="115000"/>
              </a:lnSpc>
              <a:spcBef>
                <a:spcPts val="0"/>
              </a:spcBef>
              <a:buFont typeface="Helvetica Neue Light"/>
              <a:buChar char="•"/>
            </a:pPr>
            <a:endParaRPr lang="en-US" dirty="0">
              <a:solidFill>
                <a:srgbClr val="000000"/>
              </a:solidFill>
              <a:highlight>
                <a:srgbClr val="F8F8F8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28600" marR="88900" indent="-228600">
              <a:lnSpc>
                <a:spcPct val="115000"/>
              </a:lnSpc>
              <a:spcBef>
                <a:spcPts val="0"/>
              </a:spcBef>
              <a:buFont typeface="Helvetica Neue Light"/>
              <a:buChar char="•"/>
            </a:pPr>
            <a:r>
              <a:rPr lang="en-US" dirty="0" err="1">
                <a:solidFill>
                  <a:srgbClr val="000000"/>
                </a:solidFill>
                <a:highlight>
                  <a:srgbClr val="F8F8F8"/>
                </a:highlight>
                <a:latin typeface="Courier New" panose="02070309020205020404" pitchFamily="49" charset="0"/>
                <a:ea typeface="Helvetica Neue Light"/>
                <a:cs typeface="Courier New" panose="02070309020205020404" pitchFamily="49" charset="0"/>
                <a:sym typeface="Helvetica Neue Light"/>
              </a:rPr>
              <a:t>functionName</a:t>
            </a:r>
            <a:r>
              <a:rPr lang="en-US" dirty="0">
                <a:solidFill>
                  <a:srgbClr val="000000"/>
                </a:solidFill>
                <a:highlight>
                  <a:srgbClr val="F8F8F8"/>
                </a:highlight>
                <a:latin typeface="Courier New" panose="02070309020205020404" pitchFamily="49" charset="0"/>
                <a:ea typeface="Helvetica Neue Light"/>
                <a:cs typeface="Courier New" panose="02070309020205020404" pitchFamily="49" charset="0"/>
                <a:sym typeface="Helvetica Neue Light"/>
              </a:rPr>
              <a:t>(argument1= xx , argument2=xx…)</a:t>
            </a:r>
            <a:endParaRPr lang="en-US" dirty="0">
              <a:solidFill>
                <a:schemeClr val="tx1"/>
              </a:solidFill>
              <a:highlight>
                <a:srgbClr val="F8F8F8"/>
              </a:highlight>
              <a:latin typeface="Courier New" panose="02070309020205020404" pitchFamily="49" charset="0"/>
              <a:ea typeface="Helvetica Neue Light"/>
              <a:cs typeface="Courier New" panose="02070309020205020404" pitchFamily="49" charset="0"/>
              <a:sym typeface="Helvetica Neue Light"/>
            </a:endParaRPr>
          </a:p>
          <a:p>
            <a:pPr marL="228600" marR="88900" indent="-228600">
              <a:lnSpc>
                <a:spcPct val="115000"/>
              </a:lnSpc>
              <a:spcBef>
                <a:spcPts val="0"/>
              </a:spcBef>
              <a:buSzPts val="2400"/>
              <a:buFont typeface="Helvetica Neue Light"/>
              <a:buChar char="•"/>
            </a:pP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5" name="Google Shape;225;p31"/>
          <p:cNvSpPr txBox="1"/>
          <p:nvPr/>
        </p:nvSpPr>
        <p:spPr>
          <a:xfrm rot="-5400000">
            <a:off x="-1359575" y="1369901"/>
            <a:ext cx="328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General Information</a:t>
            </a:r>
            <a:endParaRPr sz="18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140E2-9C2F-460B-81B9-4BC2D19C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R (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err="1"/>
              <a:t>read_excel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A857F-2F16-459D-9FD4-131F0603A0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read_excel</a:t>
            </a:r>
            <a:r>
              <a:rPr lang="en-US" dirty="0"/>
              <a:t>() reads xlsx and </a:t>
            </a:r>
            <a:r>
              <a:rPr lang="en-US" dirty="0" err="1"/>
              <a:t>xls</a:t>
            </a:r>
            <a:r>
              <a:rPr lang="en-US" dirty="0"/>
              <a:t> (Excel) extensions</a:t>
            </a:r>
            <a:endParaRPr lang="en-CA" dirty="0"/>
          </a:p>
        </p:txBody>
      </p:sp>
      <p:sp>
        <p:nvSpPr>
          <p:cNvPr id="4" name="Google Shape;225;p31">
            <a:extLst>
              <a:ext uri="{FF2B5EF4-FFF2-40B4-BE49-F238E27FC236}">
                <a16:creationId xmlns:a16="http://schemas.microsoft.com/office/drawing/2014/main" id="{D28D95F8-CCD9-48C8-9227-7A1B93400859}"/>
              </a:ext>
            </a:extLst>
          </p:cNvPr>
          <p:cNvSpPr txBox="1"/>
          <p:nvPr/>
        </p:nvSpPr>
        <p:spPr>
          <a:xfrm rot="-5400000">
            <a:off x="-1267720" y="1580083"/>
            <a:ext cx="308612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 Syntax</a:t>
            </a:r>
            <a:endParaRPr sz="18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1167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628650" y="0"/>
            <a:ext cx="8515200" cy="63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628650" y="136525"/>
            <a:ext cx="78867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"/>
              <a:buNone/>
            </a:pPr>
            <a:r>
              <a:rPr lang="en-US"/>
              <a:t>Keys to Success</a:t>
            </a:r>
            <a:endParaRPr sz="44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571550" y="1115050"/>
            <a:ext cx="7784400" cy="50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Char char="•"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Keep an open-mind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286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•"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If it looks weird and confusing → </a:t>
            </a:r>
            <a:r>
              <a:rPr lang="en-US" b="1"/>
              <a:t>ASK</a:t>
            </a: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286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•"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Patience! 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 rot="-5400000">
            <a:off x="-1227725" y="1238225"/>
            <a:ext cx="302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Keys to Success</a:t>
            </a:r>
            <a:endParaRPr sz="18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098" name="Picture 2" descr="keyboard: ctrl-c, ctrl-v">
            <a:extLst>
              <a:ext uri="{FF2B5EF4-FFF2-40B4-BE49-F238E27FC236}">
                <a16:creationId xmlns:a16="http://schemas.microsoft.com/office/drawing/2014/main" id="{963DA417-808D-4866-A70B-BCF77B915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068" y="3157200"/>
            <a:ext cx="559117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>
            <a:spLocks noGrp="1"/>
          </p:cNvSpPr>
          <p:nvPr>
            <p:ph type="title"/>
          </p:nvPr>
        </p:nvSpPr>
        <p:spPr>
          <a:xfrm>
            <a:off x="628650" y="-68977"/>
            <a:ext cx="7886700" cy="58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"/>
              <a:buNone/>
            </a:pPr>
            <a:r>
              <a:rPr lang="en-US" sz="3500" b="1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read_excel</a:t>
            </a:r>
            <a:r>
              <a:rPr lang="en-US" sz="35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) </a:t>
            </a:r>
            <a:endParaRPr sz="3500" b="1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5" name="Google Shape;225;p31"/>
          <p:cNvSpPr txBox="1"/>
          <p:nvPr/>
        </p:nvSpPr>
        <p:spPr>
          <a:xfrm rot="-5400000">
            <a:off x="-1359575" y="1369901"/>
            <a:ext cx="328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 Syntax</a:t>
            </a:r>
            <a:endParaRPr sz="18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F7FA1C-A372-4D7A-97C4-9F06C2584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557335"/>
            <a:ext cx="8515350" cy="1231106"/>
          </a:xfrm>
          <a:prstGeom prst="rect">
            <a:avLst/>
          </a:prstGeom>
          <a:solidFill>
            <a:srgbClr val="EB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75" tIns="0" rIns="39675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</a:pPr>
            <a:r>
              <a:rPr lang="en-CA" sz="2000" dirty="0" err="1">
                <a:solidFill>
                  <a:srgbClr val="00193A"/>
                </a:solidFill>
                <a:latin typeface="Courier New" panose="02070309020205020404" pitchFamily="49" charset="0"/>
              </a:rPr>
              <a:t>read_excel</a:t>
            </a:r>
            <a:r>
              <a:rPr lang="en-CA" sz="2000" dirty="0">
                <a:solidFill>
                  <a:srgbClr val="00193A"/>
                </a:solidFill>
                <a:latin typeface="Courier New" panose="02070309020205020404" pitchFamily="49" charset="0"/>
              </a:rPr>
              <a:t>(path, sheet = </a:t>
            </a:r>
            <a:r>
              <a:rPr lang="en-CA" sz="2000" dirty="0">
                <a:solidFill>
                  <a:srgbClr val="0048AB"/>
                </a:solidFill>
                <a:latin typeface="Courier New" panose="02070309020205020404" pitchFamily="49" charset="0"/>
              </a:rPr>
              <a:t>NULL</a:t>
            </a:r>
            <a:r>
              <a:rPr lang="en-CA" sz="2000" dirty="0">
                <a:solidFill>
                  <a:srgbClr val="00193A"/>
                </a:solidFill>
                <a:latin typeface="Courier New" panose="02070309020205020404" pitchFamily="49" charset="0"/>
              </a:rPr>
              <a:t>, range = </a:t>
            </a:r>
            <a:r>
              <a:rPr lang="en-CA" sz="2000" dirty="0">
                <a:solidFill>
                  <a:srgbClr val="0048AB"/>
                </a:solidFill>
                <a:latin typeface="Courier New" panose="02070309020205020404" pitchFamily="49" charset="0"/>
              </a:rPr>
              <a:t>NULL</a:t>
            </a:r>
            <a:r>
              <a:rPr lang="en-CA" sz="2000" dirty="0">
                <a:solidFill>
                  <a:srgbClr val="00193A"/>
                </a:solidFill>
                <a:latin typeface="Courier New" panose="02070309020205020404" pitchFamily="49" charset="0"/>
              </a:rPr>
              <a:t>, </a:t>
            </a:r>
            <a:r>
              <a:rPr lang="en-CA" sz="2000" dirty="0" err="1">
                <a:solidFill>
                  <a:srgbClr val="00193A"/>
                </a:solidFill>
                <a:latin typeface="Courier New" panose="02070309020205020404" pitchFamily="49" charset="0"/>
              </a:rPr>
              <a:t>col_names</a:t>
            </a:r>
            <a:r>
              <a:rPr lang="en-CA" sz="2000" dirty="0">
                <a:solidFill>
                  <a:srgbClr val="00193A"/>
                </a:solidFill>
                <a:latin typeface="Courier New" panose="02070309020205020404" pitchFamily="49" charset="0"/>
              </a:rPr>
              <a:t> = </a:t>
            </a:r>
            <a:r>
              <a:rPr lang="en-CA" sz="2000" dirty="0">
                <a:solidFill>
                  <a:srgbClr val="0048AB"/>
                </a:solidFill>
                <a:latin typeface="Courier New" panose="02070309020205020404" pitchFamily="49" charset="0"/>
              </a:rPr>
              <a:t>TRUE</a:t>
            </a:r>
            <a:r>
              <a:rPr lang="en-CA" sz="2000" dirty="0">
                <a:solidFill>
                  <a:srgbClr val="00193A"/>
                </a:solidFill>
                <a:latin typeface="Courier New" panose="02070309020205020404" pitchFamily="49" charset="0"/>
              </a:rPr>
              <a:t>, </a:t>
            </a:r>
            <a:r>
              <a:rPr lang="en-CA" sz="2000" dirty="0" err="1">
                <a:solidFill>
                  <a:srgbClr val="00193A"/>
                </a:solidFill>
                <a:latin typeface="Courier New" panose="02070309020205020404" pitchFamily="49" charset="0"/>
              </a:rPr>
              <a:t>col_types</a:t>
            </a:r>
            <a:r>
              <a:rPr lang="en-CA" sz="2000" dirty="0">
                <a:solidFill>
                  <a:srgbClr val="00193A"/>
                </a:solidFill>
                <a:latin typeface="Courier New" panose="02070309020205020404" pitchFamily="49" charset="0"/>
              </a:rPr>
              <a:t> = </a:t>
            </a:r>
            <a:r>
              <a:rPr lang="en-CA" sz="2000" dirty="0">
                <a:solidFill>
                  <a:srgbClr val="0048AB"/>
                </a:solidFill>
                <a:latin typeface="Courier New" panose="02070309020205020404" pitchFamily="49" charset="0"/>
              </a:rPr>
              <a:t>NULL</a:t>
            </a:r>
            <a:r>
              <a:rPr lang="en-CA" sz="2000" dirty="0">
                <a:solidFill>
                  <a:srgbClr val="00193A"/>
                </a:solidFill>
                <a:latin typeface="Courier New" panose="02070309020205020404" pitchFamily="49" charset="0"/>
              </a:rPr>
              <a:t>, </a:t>
            </a:r>
            <a:r>
              <a:rPr lang="en-CA" sz="2000" dirty="0" err="1">
                <a:solidFill>
                  <a:srgbClr val="00193A"/>
                </a:solidFill>
                <a:latin typeface="Courier New" panose="02070309020205020404" pitchFamily="49" charset="0"/>
              </a:rPr>
              <a:t>na</a:t>
            </a:r>
            <a:r>
              <a:rPr lang="en-CA" sz="2000" dirty="0">
                <a:solidFill>
                  <a:srgbClr val="00193A"/>
                </a:solidFill>
                <a:latin typeface="Courier New" panose="02070309020205020404" pitchFamily="49" charset="0"/>
              </a:rPr>
              <a:t> = </a:t>
            </a:r>
            <a:r>
              <a:rPr lang="en-CA" sz="2000" dirty="0">
                <a:solidFill>
                  <a:srgbClr val="0048AB"/>
                </a:solidFill>
                <a:latin typeface="Courier New" panose="02070309020205020404" pitchFamily="49" charset="0"/>
              </a:rPr>
              <a:t>""</a:t>
            </a:r>
            <a:r>
              <a:rPr lang="en-CA" sz="2000" dirty="0">
                <a:solidFill>
                  <a:srgbClr val="00193A"/>
                </a:solidFill>
                <a:latin typeface="Courier New" panose="02070309020205020404" pitchFamily="49" charset="0"/>
              </a:rPr>
              <a:t>, </a:t>
            </a:r>
            <a:r>
              <a:rPr lang="en-CA" sz="2000" dirty="0" err="1">
                <a:solidFill>
                  <a:srgbClr val="00193A"/>
                </a:solidFill>
                <a:latin typeface="Courier New" panose="02070309020205020404" pitchFamily="49" charset="0"/>
              </a:rPr>
              <a:t>trim_ws</a:t>
            </a:r>
            <a:r>
              <a:rPr lang="en-CA" sz="2000" dirty="0">
                <a:solidFill>
                  <a:srgbClr val="00193A"/>
                </a:solidFill>
                <a:latin typeface="Courier New" panose="02070309020205020404" pitchFamily="49" charset="0"/>
              </a:rPr>
              <a:t> = </a:t>
            </a:r>
            <a:r>
              <a:rPr lang="en-CA" sz="2000" dirty="0">
                <a:solidFill>
                  <a:srgbClr val="0048AB"/>
                </a:solidFill>
                <a:latin typeface="Courier New" panose="02070309020205020404" pitchFamily="49" charset="0"/>
              </a:rPr>
              <a:t>TRUE</a:t>
            </a:r>
            <a:r>
              <a:rPr lang="en-CA" sz="2000" dirty="0">
                <a:solidFill>
                  <a:srgbClr val="00193A"/>
                </a:solidFill>
                <a:latin typeface="Courier New" panose="02070309020205020404" pitchFamily="49" charset="0"/>
              </a:rPr>
              <a:t>, skip = 0, </a:t>
            </a:r>
            <a:r>
              <a:rPr lang="en-CA" sz="2000" dirty="0" err="1">
                <a:solidFill>
                  <a:srgbClr val="00193A"/>
                </a:solidFill>
                <a:latin typeface="Courier New" panose="02070309020205020404" pitchFamily="49" charset="0"/>
              </a:rPr>
              <a:t>n_max</a:t>
            </a:r>
            <a:r>
              <a:rPr lang="en-CA" sz="2000" dirty="0">
                <a:solidFill>
                  <a:srgbClr val="00193A"/>
                </a:solidFill>
                <a:latin typeface="Courier New" panose="02070309020205020404" pitchFamily="49" charset="0"/>
              </a:rPr>
              <a:t> = </a:t>
            </a:r>
            <a:r>
              <a:rPr lang="en-CA" sz="2000" dirty="0">
                <a:solidFill>
                  <a:srgbClr val="0048AB"/>
                </a:solidFill>
                <a:latin typeface="Courier New" panose="02070309020205020404" pitchFamily="49" charset="0"/>
              </a:rPr>
              <a:t>Inf</a:t>
            </a:r>
            <a:r>
              <a:rPr lang="en-CA" sz="2000" dirty="0">
                <a:solidFill>
                  <a:srgbClr val="00193A"/>
                </a:solidFill>
                <a:latin typeface="Courier New" panose="02070309020205020404" pitchFamily="49" charset="0"/>
              </a:rPr>
              <a:t>, </a:t>
            </a:r>
            <a:r>
              <a:rPr lang="en-CA" sz="2000" dirty="0" err="1">
                <a:solidFill>
                  <a:srgbClr val="00193A"/>
                </a:solidFill>
                <a:latin typeface="Courier New" panose="02070309020205020404" pitchFamily="49" charset="0"/>
              </a:rPr>
              <a:t>guess_max</a:t>
            </a:r>
            <a:r>
              <a:rPr lang="en-CA" sz="2000" dirty="0">
                <a:solidFill>
                  <a:srgbClr val="00193A"/>
                </a:solidFill>
                <a:latin typeface="Courier New" panose="02070309020205020404" pitchFamily="49" charset="0"/>
              </a:rPr>
              <a:t> = min(1000, </a:t>
            </a:r>
            <a:r>
              <a:rPr lang="en-CA" sz="2000" dirty="0" err="1">
                <a:solidFill>
                  <a:srgbClr val="00193A"/>
                </a:solidFill>
                <a:latin typeface="Courier New" panose="02070309020205020404" pitchFamily="49" charset="0"/>
              </a:rPr>
              <a:t>n_max</a:t>
            </a:r>
            <a:r>
              <a:rPr lang="en-CA" sz="2000" dirty="0">
                <a:solidFill>
                  <a:srgbClr val="00193A"/>
                </a:solidFill>
                <a:latin typeface="Courier New" panose="02070309020205020404" pitchFamily="49" charset="0"/>
              </a:rPr>
              <a:t>), progress = </a:t>
            </a:r>
            <a:r>
              <a:rPr lang="en-CA" sz="2000" dirty="0" err="1">
                <a:solidFill>
                  <a:srgbClr val="00193A"/>
                </a:solidFill>
                <a:latin typeface="Courier New" panose="02070309020205020404" pitchFamily="49" charset="0"/>
              </a:rPr>
              <a:t>readxl_progress</a:t>
            </a:r>
            <a:r>
              <a:rPr lang="en-CA" sz="2000" dirty="0">
                <a:solidFill>
                  <a:srgbClr val="00193A"/>
                </a:solidFill>
                <a:latin typeface="Courier New" panose="02070309020205020404" pitchFamily="49" charset="0"/>
              </a:rPr>
              <a:t>(), .</a:t>
            </a:r>
            <a:r>
              <a:rPr lang="en-CA" sz="2000" dirty="0" err="1">
                <a:solidFill>
                  <a:srgbClr val="00193A"/>
                </a:solidFill>
                <a:latin typeface="Courier New" panose="02070309020205020404" pitchFamily="49" charset="0"/>
              </a:rPr>
              <a:t>name_repair</a:t>
            </a:r>
            <a:r>
              <a:rPr lang="en-CA" sz="2000" dirty="0">
                <a:solidFill>
                  <a:srgbClr val="00193A"/>
                </a:solidFill>
                <a:latin typeface="Courier New" panose="02070309020205020404" pitchFamily="49" charset="0"/>
              </a:rPr>
              <a:t> = </a:t>
            </a:r>
            <a:r>
              <a:rPr lang="en-CA" sz="2000" dirty="0">
                <a:solidFill>
                  <a:srgbClr val="0048AB"/>
                </a:solidFill>
                <a:latin typeface="Courier New" panose="02070309020205020404" pitchFamily="49" charset="0"/>
              </a:rPr>
              <a:t>"unique"</a:t>
            </a:r>
            <a:r>
              <a:rPr lang="en-CA" sz="2000" dirty="0">
                <a:solidFill>
                  <a:srgbClr val="00193A"/>
                </a:solidFill>
                <a:latin typeface="Courier New" panose="02070309020205020404" pitchFamily="49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C3717-7E50-4BD5-B312-D5543EB12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50" y="14916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D55A975-B6D5-4260-9FA4-93E57AC78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685227"/>
              </p:ext>
            </p:extLst>
          </p:nvPr>
        </p:nvGraphicFramePr>
        <p:xfrm>
          <a:off x="221673" y="1906941"/>
          <a:ext cx="9038907" cy="3794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2527">
                  <a:extLst>
                    <a:ext uri="{9D8B030D-6E8A-4147-A177-3AD203B41FA5}">
                      <a16:colId xmlns:a16="http://schemas.microsoft.com/office/drawing/2014/main" val="1490853418"/>
                    </a:ext>
                  </a:extLst>
                </a:gridCol>
                <a:gridCol w="6776380">
                  <a:extLst>
                    <a:ext uri="{9D8B030D-6E8A-4147-A177-3AD203B41FA5}">
                      <a16:colId xmlns:a16="http://schemas.microsoft.com/office/drawing/2014/main" val="3020785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07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path to the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1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cap="none" dirty="0">
                          <a:effectLst/>
                          <a:sym typeface="Arial"/>
                        </a:rPr>
                        <a:t>name of the sheet you want to read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45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cap="none" dirty="0">
                          <a:effectLst/>
                          <a:sym typeface="Arial"/>
                        </a:rPr>
                        <a:t>A cell range to read from, as described in cell-specification. Includes typical Excel ranges like "B3:D87", possibly including the sheet name like "Budget!B2:G14", and more. Interpreted strictly, even if the range forces the inclusion of leading or trailing empty rows or columns. Takes precedence over skip, </a:t>
                      </a:r>
                      <a:r>
                        <a:rPr lang="en-US" sz="1200" u="none" strike="noStrike" cap="none" dirty="0" err="1">
                          <a:effectLst/>
                          <a:sym typeface="Arial"/>
                        </a:rPr>
                        <a:t>n_max</a:t>
                      </a:r>
                      <a:r>
                        <a:rPr lang="en-US" sz="1200" u="none" strike="noStrike" cap="none" dirty="0">
                          <a:effectLst/>
                          <a:sym typeface="Arial"/>
                        </a:rPr>
                        <a:t> and sheet.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83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col_names</a:t>
                      </a:r>
                      <a:endParaRPr lang="en-CA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to use the first row as column names, </a:t>
                      </a:r>
                      <a:r>
                        <a:rPr lang="en-US" sz="1200" dirty="0"/>
                        <a:t>FALSE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to get default names, or a character vector giving a name for each column. If user provides </a:t>
                      </a:r>
                      <a:r>
                        <a:rPr lang="en-US" sz="1200" dirty="0" err="1"/>
                        <a:t>col_types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as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a vector, </a:t>
                      </a:r>
                      <a:r>
                        <a:rPr lang="en-US" sz="1200" dirty="0" err="1"/>
                        <a:t>col_names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can have one entry per column, i.e. have the same length as </a:t>
                      </a:r>
                      <a:r>
                        <a:rPr lang="en-US" sz="1200" dirty="0" err="1"/>
                        <a:t>col_types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or one entry per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unskipped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column.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68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</a:t>
                      </a:r>
                      <a:endParaRPr lang="en-CA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cap="none" dirty="0">
                          <a:effectLst/>
                          <a:sym typeface="Arial"/>
                        </a:rPr>
                        <a:t>Character vector of strings to interpret as missing values. By default, </a:t>
                      </a:r>
                      <a:r>
                        <a:rPr lang="en-US" sz="1200" u="none" strike="noStrike" cap="none" dirty="0" err="1">
                          <a:effectLst/>
                          <a:sym typeface="Arial"/>
                        </a:rPr>
                        <a:t>readxl</a:t>
                      </a:r>
                      <a:r>
                        <a:rPr lang="en-US" sz="1200" u="none" strike="noStrike" cap="none" dirty="0">
                          <a:effectLst/>
                          <a:sym typeface="Arial"/>
                        </a:rPr>
                        <a:t> treats blank cells as missing data.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602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skip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cap="none" dirty="0">
                          <a:effectLst/>
                          <a:sym typeface="Arial"/>
                        </a:rPr>
                        <a:t>Minimum number of rows to skip before reading anything, be it column names or data. Leading empty rows are automatically skipped, so this is a lower bound. Ignored if range is given.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444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297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>
            <a:spLocks noGrp="1"/>
          </p:cNvSpPr>
          <p:nvPr>
            <p:ph type="title"/>
          </p:nvPr>
        </p:nvSpPr>
        <p:spPr>
          <a:xfrm>
            <a:off x="2371244" y="4398508"/>
            <a:ext cx="3943350" cy="721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"/>
              <a:buNone/>
            </a:pPr>
            <a:r>
              <a:rPr lang="en-US" sz="3500" b="1" i="0" u="none" strike="noStrike" cap="none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knew this was too good to be true</a:t>
            </a:r>
            <a:endParaRPr sz="3500" b="1" i="0" u="none" strike="noStrike" cap="none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146" name="Picture 2" descr="Image result for overwhelmed gif">
            <a:extLst>
              <a:ext uri="{FF2B5EF4-FFF2-40B4-BE49-F238E27FC236}">
                <a16:creationId xmlns:a16="http://schemas.microsoft.com/office/drawing/2014/main" id="{AA0EB818-E7D5-468F-91F7-9B8B5648E44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243" y="607149"/>
            <a:ext cx="4837352" cy="362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F3C3717-7E50-4BD5-B312-D5543EB12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50" y="14916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978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>
            <a:spLocks noGrp="1"/>
          </p:cNvSpPr>
          <p:nvPr>
            <p:ph type="title"/>
          </p:nvPr>
        </p:nvSpPr>
        <p:spPr>
          <a:xfrm>
            <a:off x="570724" y="4059143"/>
            <a:ext cx="3943350" cy="721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"/>
              <a:buNone/>
            </a:pPr>
            <a:r>
              <a:rPr lang="en-US" sz="3500" b="1" i="0" u="none" strike="noStrike" cap="none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knew this was too good to be true</a:t>
            </a:r>
            <a:endParaRPr sz="3500" b="1" i="0" u="none" strike="noStrike" cap="none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146" name="Picture 2" descr="Image result for overwhelmed gif">
            <a:extLst>
              <a:ext uri="{FF2B5EF4-FFF2-40B4-BE49-F238E27FC236}">
                <a16:creationId xmlns:a16="http://schemas.microsoft.com/office/drawing/2014/main" id="{AA0EB818-E7D5-468F-91F7-9B8B5648E44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23" y="239504"/>
            <a:ext cx="4837352" cy="362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F3C3717-7E50-4BD5-B312-D5543EB12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50" y="14916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4" descr="make everything ok GIF">
            <a:extLst>
              <a:ext uri="{FF2B5EF4-FFF2-40B4-BE49-F238E27FC236}">
                <a16:creationId xmlns:a16="http://schemas.microsoft.com/office/drawing/2014/main" id="{90B07CD9-774C-4503-A3E8-A449E41ADD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246" name="Picture 6" descr="make everything ok GIF">
            <a:extLst>
              <a:ext uri="{FF2B5EF4-FFF2-40B4-BE49-F238E27FC236}">
                <a16:creationId xmlns:a16="http://schemas.microsoft.com/office/drawing/2014/main" id="{6949340F-9899-45CA-B50B-72C5A09BF7B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926" y="960356"/>
            <a:ext cx="4067073" cy="292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796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5CF4-9FD1-40BD-87AF-CFDDEC34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strength of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01EA2-87BE-45CF-8EEF-53671114C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Simply because an argument exist does not mean it needs to be filled</a:t>
            </a:r>
          </a:p>
          <a:p>
            <a:r>
              <a:rPr lang="en-CA" dirty="0"/>
              <a:t>This allows your code to be simple most of the time </a:t>
            </a:r>
            <a:r>
              <a:rPr lang="en-CA" b="1" u="sng" dirty="0"/>
              <a:t>BUT</a:t>
            </a:r>
          </a:p>
          <a:p>
            <a:pPr lvl="1"/>
            <a:r>
              <a:rPr lang="en-CA" dirty="0"/>
              <a:t>It also allows you to be very specific in instances where its required</a:t>
            </a:r>
          </a:p>
        </p:txBody>
      </p:sp>
    </p:spTree>
    <p:extLst>
      <p:ext uri="{BB962C8B-B14F-4D97-AF65-F5344CB8AC3E}">
        <p14:creationId xmlns:p14="http://schemas.microsoft.com/office/powerpoint/2010/main" val="2457148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/>
        </p:nvSpPr>
        <p:spPr>
          <a:xfrm rot="-5400000">
            <a:off x="-1359575" y="1369901"/>
            <a:ext cx="328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Importing a Dataset</a:t>
            </a:r>
            <a:endParaRPr sz="18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762B45-8C12-45EC-A01D-3B48D4AC5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386" y="3150491"/>
            <a:ext cx="8515350" cy="677108"/>
          </a:xfrm>
          <a:prstGeom prst="rect">
            <a:avLst/>
          </a:prstGeom>
          <a:solidFill>
            <a:srgbClr val="2A21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1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Import your dataset ---------------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 &lt;-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49B0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43A8E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readxl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49B0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"datasets.xlsx"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200" b="0" i="0" u="sng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Sheet =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SheetName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39790C-10E3-40BC-9800-E2BA71C80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453262"/>
            <a:ext cx="8515350" cy="1231106"/>
          </a:xfrm>
          <a:prstGeom prst="rect">
            <a:avLst/>
          </a:prstGeom>
          <a:solidFill>
            <a:srgbClr val="EB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75" tIns="0" rIns="39675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</a:pPr>
            <a:r>
              <a:rPr lang="en-CA" sz="2000" dirty="0" err="1">
                <a:solidFill>
                  <a:srgbClr val="00193A"/>
                </a:solidFill>
                <a:latin typeface="Courier New" panose="02070309020205020404" pitchFamily="49" charset="0"/>
              </a:rPr>
              <a:t>read_excel</a:t>
            </a:r>
            <a:r>
              <a:rPr lang="en-CA" sz="2000" dirty="0">
                <a:solidFill>
                  <a:srgbClr val="00193A"/>
                </a:solidFill>
                <a:latin typeface="Courier New" panose="02070309020205020404" pitchFamily="49" charset="0"/>
              </a:rPr>
              <a:t>(path, sheet = </a:t>
            </a:r>
            <a:r>
              <a:rPr lang="en-CA" sz="2000" dirty="0">
                <a:solidFill>
                  <a:srgbClr val="0048AB"/>
                </a:solidFill>
                <a:latin typeface="Courier New" panose="02070309020205020404" pitchFamily="49" charset="0"/>
              </a:rPr>
              <a:t>NULL</a:t>
            </a:r>
            <a:r>
              <a:rPr lang="en-CA" sz="2000" dirty="0">
                <a:solidFill>
                  <a:srgbClr val="00193A"/>
                </a:solidFill>
                <a:latin typeface="Courier New" panose="02070309020205020404" pitchFamily="49" charset="0"/>
              </a:rPr>
              <a:t>, range = </a:t>
            </a:r>
            <a:r>
              <a:rPr lang="en-CA" sz="2000" dirty="0">
                <a:solidFill>
                  <a:srgbClr val="0048AB"/>
                </a:solidFill>
                <a:latin typeface="Courier New" panose="02070309020205020404" pitchFamily="49" charset="0"/>
              </a:rPr>
              <a:t>NULL</a:t>
            </a:r>
            <a:r>
              <a:rPr lang="en-CA" sz="2000" dirty="0">
                <a:solidFill>
                  <a:srgbClr val="00193A"/>
                </a:solidFill>
                <a:latin typeface="Courier New" panose="02070309020205020404" pitchFamily="49" charset="0"/>
              </a:rPr>
              <a:t>, </a:t>
            </a:r>
            <a:r>
              <a:rPr lang="en-CA" sz="2000" dirty="0" err="1">
                <a:solidFill>
                  <a:srgbClr val="00193A"/>
                </a:solidFill>
                <a:latin typeface="Courier New" panose="02070309020205020404" pitchFamily="49" charset="0"/>
              </a:rPr>
              <a:t>col_names</a:t>
            </a:r>
            <a:r>
              <a:rPr lang="en-CA" sz="2000" dirty="0">
                <a:solidFill>
                  <a:srgbClr val="00193A"/>
                </a:solidFill>
                <a:latin typeface="Courier New" panose="02070309020205020404" pitchFamily="49" charset="0"/>
              </a:rPr>
              <a:t> = </a:t>
            </a:r>
            <a:r>
              <a:rPr lang="en-CA" sz="2000" dirty="0">
                <a:solidFill>
                  <a:srgbClr val="0048AB"/>
                </a:solidFill>
                <a:latin typeface="Courier New" panose="02070309020205020404" pitchFamily="49" charset="0"/>
              </a:rPr>
              <a:t>TRUE</a:t>
            </a:r>
            <a:r>
              <a:rPr lang="en-CA" sz="2000" dirty="0">
                <a:solidFill>
                  <a:srgbClr val="00193A"/>
                </a:solidFill>
                <a:latin typeface="Courier New" panose="02070309020205020404" pitchFamily="49" charset="0"/>
              </a:rPr>
              <a:t>, </a:t>
            </a:r>
            <a:r>
              <a:rPr lang="en-CA" sz="2000" dirty="0" err="1">
                <a:solidFill>
                  <a:srgbClr val="00193A"/>
                </a:solidFill>
                <a:latin typeface="Courier New" panose="02070309020205020404" pitchFamily="49" charset="0"/>
              </a:rPr>
              <a:t>col_types</a:t>
            </a:r>
            <a:r>
              <a:rPr lang="en-CA" sz="2000" dirty="0">
                <a:solidFill>
                  <a:srgbClr val="00193A"/>
                </a:solidFill>
                <a:latin typeface="Courier New" panose="02070309020205020404" pitchFamily="49" charset="0"/>
              </a:rPr>
              <a:t> = </a:t>
            </a:r>
            <a:r>
              <a:rPr lang="en-CA" sz="2000" dirty="0">
                <a:solidFill>
                  <a:srgbClr val="0048AB"/>
                </a:solidFill>
                <a:latin typeface="Courier New" panose="02070309020205020404" pitchFamily="49" charset="0"/>
              </a:rPr>
              <a:t>NULL</a:t>
            </a:r>
            <a:r>
              <a:rPr lang="en-CA" sz="2000" dirty="0">
                <a:solidFill>
                  <a:srgbClr val="00193A"/>
                </a:solidFill>
                <a:latin typeface="Courier New" panose="02070309020205020404" pitchFamily="49" charset="0"/>
              </a:rPr>
              <a:t>, </a:t>
            </a:r>
            <a:r>
              <a:rPr lang="en-CA" sz="2000" dirty="0" err="1">
                <a:solidFill>
                  <a:srgbClr val="00193A"/>
                </a:solidFill>
                <a:latin typeface="Courier New" panose="02070309020205020404" pitchFamily="49" charset="0"/>
              </a:rPr>
              <a:t>na</a:t>
            </a:r>
            <a:r>
              <a:rPr lang="en-CA" sz="2000" dirty="0">
                <a:solidFill>
                  <a:srgbClr val="00193A"/>
                </a:solidFill>
                <a:latin typeface="Courier New" panose="02070309020205020404" pitchFamily="49" charset="0"/>
              </a:rPr>
              <a:t> = </a:t>
            </a:r>
            <a:r>
              <a:rPr lang="en-CA" sz="2000" dirty="0">
                <a:solidFill>
                  <a:srgbClr val="0048AB"/>
                </a:solidFill>
                <a:latin typeface="Courier New" panose="02070309020205020404" pitchFamily="49" charset="0"/>
              </a:rPr>
              <a:t>""</a:t>
            </a:r>
            <a:r>
              <a:rPr lang="en-CA" sz="2000" dirty="0">
                <a:solidFill>
                  <a:srgbClr val="00193A"/>
                </a:solidFill>
                <a:latin typeface="Courier New" panose="02070309020205020404" pitchFamily="49" charset="0"/>
              </a:rPr>
              <a:t>, </a:t>
            </a:r>
            <a:r>
              <a:rPr lang="en-CA" sz="2000" dirty="0" err="1">
                <a:solidFill>
                  <a:srgbClr val="00193A"/>
                </a:solidFill>
                <a:latin typeface="Courier New" panose="02070309020205020404" pitchFamily="49" charset="0"/>
              </a:rPr>
              <a:t>trim_ws</a:t>
            </a:r>
            <a:r>
              <a:rPr lang="en-CA" sz="2000" dirty="0">
                <a:solidFill>
                  <a:srgbClr val="00193A"/>
                </a:solidFill>
                <a:latin typeface="Courier New" panose="02070309020205020404" pitchFamily="49" charset="0"/>
              </a:rPr>
              <a:t> = </a:t>
            </a:r>
            <a:r>
              <a:rPr lang="en-CA" sz="2000" dirty="0">
                <a:solidFill>
                  <a:srgbClr val="0048AB"/>
                </a:solidFill>
                <a:latin typeface="Courier New" panose="02070309020205020404" pitchFamily="49" charset="0"/>
              </a:rPr>
              <a:t>TRUE</a:t>
            </a:r>
            <a:r>
              <a:rPr lang="en-CA" sz="2000" dirty="0">
                <a:solidFill>
                  <a:srgbClr val="00193A"/>
                </a:solidFill>
                <a:latin typeface="Courier New" panose="02070309020205020404" pitchFamily="49" charset="0"/>
              </a:rPr>
              <a:t>, skip = 0, </a:t>
            </a:r>
            <a:r>
              <a:rPr lang="en-CA" sz="2000" dirty="0" err="1">
                <a:solidFill>
                  <a:srgbClr val="00193A"/>
                </a:solidFill>
                <a:latin typeface="Courier New" panose="02070309020205020404" pitchFamily="49" charset="0"/>
              </a:rPr>
              <a:t>n_max</a:t>
            </a:r>
            <a:r>
              <a:rPr lang="en-CA" sz="2000" dirty="0">
                <a:solidFill>
                  <a:srgbClr val="00193A"/>
                </a:solidFill>
                <a:latin typeface="Courier New" panose="02070309020205020404" pitchFamily="49" charset="0"/>
              </a:rPr>
              <a:t> = </a:t>
            </a:r>
            <a:r>
              <a:rPr lang="en-CA" sz="2000" dirty="0">
                <a:solidFill>
                  <a:srgbClr val="0048AB"/>
                </a:solidFill>
                <a:latin typeface="Courier New" panose="02070309020205020404" pitchFamily="49" charset="0"/>
              </a:rPr>
              <a:t>Inf</a:t>
            </a:r>
            <a:r>
              <a:rPr lang="en-CA" sz="2000" dirty="0">
                <a:solidFill>
                  <a:srgbClr val="00193A"/>
                </a:solidFill>
                <a:latin typeface="Courier New" panose="02070309020205020404" pitchFamily="49" charset="0"/>
              </a:rPr>
              <a:t>, </a:t>
            </a:r>
            <a:r>
              <a:rPr lang="en-CA" sz="2000" dirty="0" err="1">
                <a:solidFill>
                  <a:srgbClr val="00193A"/>
                </a:solidFill>
                <a:latin typeface="Courier New" panose="02070309020205020404" pitchFamily="49" charset="0"/>
              </a:rPr>
              <a:t>guess_max</a:t>
            </a:r>
            <a:r>
              <a:rPr lang="en-CA" sz="2000" dirty="0">
                <a:solidFill>
                  <a:srgbClr val="00193A"/>
                </a:solidFill>
                <a:latin typeface="Courier New" panose="02070309020205020404" pitchFamily="49" charset="0"/>
              </a:rPr>
              <a:t> = min(1000, </a:t>
            </a:r>
            <a:r>
              <a:rPr lang="en-CA" sz="2000" dirty="0" err="1">
                <a:solidFill>
                  <a:srgbClr val="00193A"/>
                </a:solidFill>
                <a:latin typeface="Courier New" panose="02070309020205020404" pitchFamily="49" charset="0"/>
              </a:rPr>
              <a:t>n_max</a:t>
            </a:r>
            <a:r>
              <a:rPr lang="en-CA" sz="2000" dirty="0">
                <a:solidFill>
                  <a:srgbClr val="00193A"/>
                </a:solidFill>
                <a:latin typeface="Courier New" panose="02070309020205020404" pitchFamily="49" charset="0"/>
              </a:rPr>
              <a:t>), progress = </a:t>
            </a:r>
            <a:r>
              <a:rPr lang="en-CA" sz="2000" dirty="0" err="1">
                <a:solidFill>
                  <a:srgbClr val="00193A"/>
                </a:solidFill>
                <a:latin typeface="Courier New" panose="02070309020205020404" pitchFamily="49" charset="0"/>
              </a:rPr>
              <a:t>readxl_progress</a:t>
            </a:r>
            <a:r>
              <a:rPr lang="en-CA" sz="2000" dirty="0">
                <a:solidFill>
                  <a:srgbClr val="00193A"/>
                </a:solidFill>
                <a:latin typeface="Courier New" panose="02070309020205020404" pitchFamily="49" charset="0"/>
              </a:rPr>
              <a:t>(), .</a:t>
            </a:r>
            <a:r>
              <a:rPr lang="en-CA" sz="2000" dirty="0" err="1">
                <a:solidFill>
                  <a:srgbClr val="00193A"/>
                </a:solidFill>
                <a:latin typeface="Courier New" panose="02070309020205020404" pitchFamily="49" charset="0"/>
              </a:rPr>
              <a:t>name_repair</a:t>
            </a:r>
            <a:r>
              <a:rPr lang="en-CA" sz="2000" dirty="0">
                <a:solidFill>
                  <a:srgbClr val="00193A"/>
                </a:solidFill>
                <a:latin typeface="Courier New" panose="02070309020205020404" pitchFamily="49" charset="0"/>
              </a:rPr>
              <a:t> = </a:t>
            </a:r>
            <a:r>
              <a:rPr lang="en-CA" sz="2000" dirty="0">
                <a:solidFill>
                  <a:srgbClr val="0048AB"/>
                </a:solidFill>
                <a:latin typeface="Courier New" panose="02070309020205020404" pitchFamily="49" charset="0"/>
              </a:rPr>
              <a:t>"unique"</a:t>
            </a:r>
            <a:r>
              <a:rPr lang="en-CA" sz="2000" dirty="0">
                <a:solidFill>
                  <a:srgbClr val="00193A"/>
                </a:solidFill>
                <a:latin typeface="Courier New" panose="02070309020205020404" pitchFamily="49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E5C3D4-BB77-428F-86FD-CA069AD42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500" dirty="0"/>
              <a:t>Removing unused arguments to simplify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0727EB-1381-47D6-827C-8F224AAA41BC}"/>
              </a:ext>
            </a:extLst>
          </p:cNvPr>
          <p:cNvCxnSpPr/>
          <p:nvPr/>
        </p:nvCxnSpPr>
        <p:spPr>
          <a:xfrm>
            <a:off x="5320145" y="1619203"/>
            <a:ext cx="356523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A44409-65D7-43FB-8BFB-B3E1A3E84F69}"/>
              </a:ext>
            </a:extLst>
          </p:cNvPr>
          <p:cNvCxnSpPr>
            <a:cxnSpLocks/>
          </p:cNvCxnSpPr>
          <p:nvPr/>
        </p:nvCxnSpPr>
        <p:spPr>
          <a:xfrm>
            <a:off x="729673" y="1919385"/>
            <a:ext cx="831440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CE8E03-2887-4385-AAEF-5AA7FD42F17D}"/>
              </a:ext>
            </a:extLst>
          </p:cNvPr>
          <p:cNvCxnSpPr>
            <a:cxnSpLocks/>
          </p:cNvCxnSpPr>
          <p:nvPr/>
        </p:nvCxnSpPr>
        <p:spPr>
          <a:xfrm>
            <a:off x="706585" y="2228798"/>
            <a:ext cx="831440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105EB9-C090-418A-93B5-879AFA8A3748}"/>
              </a:ext>
            </a:extLst>
          </p:cNvPr>
          <p:cNvCxnSpPr>
            <a:cxnSpLocks/>
          </p:cNvCxnSpPr>
          <p:nvPr/>
        </p:nvCxnSpPr>
        <p:spPr>
          <a:xfrm>
            <a:off x="775861" y="2538211"/>
            <a:ext cx="831440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39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/>
          <p:nvPr/>
        </p:nvSpPr>
        <p:spPr>
          <a:xfrm>
            <a:off x="628650" y="0"/>
            <a:ext cx="8515200" cy="63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31" name="Google Shape;231;p32"/>
          <p:cNvSpPr txBox="1">
            <a:spLocks noGrp="1"/>
          </p:cNvSpPr>
          <p:nvPr>
            <p:ph type="title"/>
          </p:nvPr>
        </p:nvSpPr>
        <p:spPr>
          <a:xfrm>
            <a:off x="628650" y="136525"/>
            <a:ext cx="78867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"/>
              <a:buNone/>
            </a:pPr>
            <a:r>
              <a:rPr lang="en-US"/>
              <a:t>Importing a Dataset</a:t>
            </a:r>
            <a:endParaRPr sz="44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Google Shape;232;p32"/>
          <p:cNvSpPr txBox="1">
            <a:spLocks noGrp="1"/>
          </p:cNvSpPr>
          <p:nvPr>
            <p:ph type="body" idx="1"/>
          </p:nvPr>
        </p:nvSpPr>
        <p:spPr>
          <a:xfrm>
            <a:off x="571550" y="1115050"/>
            <a:ext cx="7784400" cy="50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Char char="•"/>
            </a:pP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We can import using a dropdown menu</a:t>
            </a:r>
            <a:b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•"/>
            </a:pP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Or we can use very simple code.</a:t>
            </a: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•"/>
            </a:pP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Here we have called our dataset “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” which stands for </a:t>
            </a:r>
            <a:r>
              <a:rPr lang="en-US" u="sng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“</a:t>
            </a:r>
            <a:r>
              <a:rPr lang="en-US" u="sng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dataframe</a:t>
            </a:r>
            <a:r>
              <a:rPr lang="en-US" u="sng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”</a:t>
            </a: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. You can name it whatever you want but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df </a:t>
            </a: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is nice because its short and it is a good idea to keep names consistent across projects to save you time.</a:t>
            </a: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3" name="Google Shape;233;p32"/>
          <p:cNvSpPr txBox="1"/>
          <p:nvPr/>
        </p:nvSpPr>
        <p:spPr>
          <a:xfrm rot="-5400000">
            <a:off x="-1359575" y="1369901"/>
            <a:ext cx="328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Importing a Dataset</a:t>
            </a:r>
            <a:endParaRPr sz="18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762B45-8C12-45EC-A01D-3B48D4AC5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4523678"/>
            <a:ext cx="8256732" cy="1015663"/>
          </a:xfrm>
          <a:prstGeom prst="rect">
            <a:avLst/>
          </a:prstGeom>
          <a:solidFill>
            <a:srgbClr val="2A21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1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Import your dataset ---------------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 &lt;-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49B0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43A8E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readxl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49B0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"datasets.xlsx"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200" b="0" i="0" u="sng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Sheet =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SheetName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/>
          <p:nvPr/>
        </p:nvSpPr>
        <p:spPr>
          <a:xfrm>
            <a:off x="628650" y="0"/>
            <a:ext cx="8515200" cy="63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31" name="Google Shape;231;p32"/>
          <p:cNvSpPr txBox="1">
            <a:spLocks noGrp="1"/>
          </p:cNvSpPr>
          <p:nvPr>
            <p:ph type="title"/>
          </p:nvPr>
        </p:nvSpPr>
        <p:spPr>
          <a:xfrm>
            <a:off x="628650" y="136525"/>
            <a:ext cx="78867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"/>
              <a:buNone/>
            </a:pPr>
            <a:r>
              <a:rPr lang="en-US"/>
              <a:t>Importing a Dataset</a:t>
            </a:r>
            <a:endParaRPr sz="44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Google Shape;232;p32"/>
          <p:cNvSpPr txBox="1">
            <a:spLocks noGrp="1"/>
          </p:cNvSpPr>
          <p:nvPr>
            <p:ph type="body" idx="1"/>
          </p:nvPr>
        </p:nvSpPr>
        <p:spPr>
          <a:xfrm>
            <a:off x="571550" y="1115050"/>
            <a:ext cx="7784400" cy="50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3" name="Google Shape;233;p32"/>
          <p:cNvSpPr txBox="1"/>
          <p:nvPr/>
        </p:nvSpPr>
        <p:spPr>
          <a:xfrm rot="-5400000">
            <a:off x="-1359575" y="1369901"/>
            <a:ext cx="328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Importing a Dataset</a:t>
            </a:r>
            <a:endParaRPr sz="18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762B45-8C12-45EC-A01D-3B48D4AC5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4692955"/>
            <a:ext cx="8256732" cy="677108"/>
          </a:xfrm>
          <a:prstGeom prst="rect">
            <a:avLst/>
          </a:prstGeom>
          <a:solidFill>
            <a:srgbClr val="2A21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1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Import your dataset ---------------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 &lt;-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49B0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43A8E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readxl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49B0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"datasets.xlsx"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200" u="sng" dirty="0">
                <a:solidFill>
                  <a:srgbClr val="BDAE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2200" b="0" i="0" u="sng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heet =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“Sheet1”)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B366DC-F734-4D85-96CA-466FA17D3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668" y="932868"/>
            <a:ext cx="3941809" cy="346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60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C216AD-E4CA-4B12-BC28-BD5D895E92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Then press “Enter”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CBBD79-0FFA-4369-906C-8AF48434D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04" y="1632121"/>
            <a:ext cx="2210108" cy="201005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F065A-D816-477F-A585-34D92D6C53A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B5516C-57D2-4306-8758-319D850E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Visualize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EAD553-CAA8-42F2-85D2-AD47679B46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Console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4FC31C-EBCD-4036-AFAE-CAF9D9B7F2E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CA" dirty="0"/>
              <a:t>Point/Click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B089AE-6E21-4291-A424-7183A6247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324" y="1558569"/>
            <a:ext cx="4115374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94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/>
          <p:nvPr/>
        </p:nvSpPr>
        <p:spPr>
          <a:xfrm>
            <a:off x="628650" y="0"/>
            <a:ext cx="8515200" cy="63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39" name="Google Shape;239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"/>
              <a:buNone/>
            </a:pPr>
            <a:r>
              <a:rPr lang="en-US" dirty="0"/>
              <a:t>Visualize your Dataset</a:t>
            </a:r>
            <a:endParaRPr sz="4400" b="1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0" name="Google Shape;240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•"/>
            </a:pP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Notice that we can perform some filtering on the dataset within this View in order to give us some preliminary insight on our data.</a:t>
            </a: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1" name="Google Shape;241;p33"/>
          <p:cNvSpPr txBox="1"/>
          <p:nvPr/>
        </p:nvSpPr>
        <p:spPr>
          <a:xfrm rot="-5400000">
            <a:off x="-1359575" y="1369901"/>
            <a:ext cx="328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Importing a Dataset</a:t>
            </a:r>
            <a:endParaRPr sz="18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8AF869-DC43-4B2A-AB31-D049493A3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009" y="2401645"/>
            <a:ext cx="5231555" cy="3990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085971-BD46-447C-B2AB-7FD637620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0493" y="2662859"/>
            <a:ext cx="2314286" cy="30285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7B57D7-459F-497B-8399-E30E8E57D671}"/>
              </a:ext>
            </a:extLst>
          </p:cNvPr>
          <p:cNvSpPr/>
          <p:nvPr/>
        </p:nvSpPr>
        <p:spPr>
          <a:xfrm>
            <a:off x="3020292" y="3094181"/>
            <a:ext cx="988291" cy="36945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/>
          <p:nvPr/>
        </p:nvSpPr>
        <p:spPr>
          <a:xfrm>
            <a:off x="628650" y="0"/>
            <a:ext cx="8515200" cy="63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47" name="Google Shape;247;p34"/>
          <p:cNvSpPr txBox="1">
            <a:spLocks noGrp="1"/>
          </p:cNvSpPr>
          <p:nvPr>
            <p:ph type="title"/>
          </p:nvPr>
        </p:nvSpPr>
        <p:spPr>
          <a:xfrm>
            <a:off x="628650" y="136525"/>
            <a:ext cx="78867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"/>
              <a:buNone/>
            </a:pPr>
            <a:r>
              <a:rPr lang="en-US" dirty="0"/>
              <a:t>Cleaning up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endParaRPr sz="4400" b="1" i="0" u="none" strike="noStrike" cap="none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 Neue"/>
            </a:endParaRPr>
          </a:p>
        </p:txBody>
      </p:sp>
      <p:sp>
        <p:nvSpPr>
          <p:cNvPr id="248" name="Google Shape;248;p34"/>
          <p:cNvSpPr txBox="1">
            <a:spLocks noGrp="1"/>
          </p:cNvSpPr>
          <p:nvPr>
            <p:ph type="body" idx="1"/>
          </p:nvPr>
        </p:nvSpPr>
        <p:spPr>
          <a:xfrm>
            <a:off x="571550" y="1115050"/>
            <a:ext cx="7784400" cy="50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Char char="•"/>
            </a:pP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Renaming Columns</a:t>
            </a: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•"/>
            </a:pP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Filtering by a condition</a:t>
            </a: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•"/>
            </a:pP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Creating a subset</a:t>
            </a: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•"/>
            </a:pP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9" name="Google Shape;249;p34"/>
          <p:cNvSpPr txBox="1"/>
          <p:nvPr/>
        </p:nvSpPr>
        <p:spPr>
          <a:xfrm rot="-5400000">
            <a:off x="-1359575" y="1369901"/>
            <a:ext cx="328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Transformations</a:t>
            </a:r>
            <a:endParaRPr sz="18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/>
          <p:nvPr/>
        </p:nvSpPr>
        <p:spPr>
          <a:xfrm>
            <a:off x="628650" y="0"/>
            <a:ext cx="8515200" cy="63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628650" y="136525"/>
            <a:ext cx="78867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"/>
              <a:buNone/>
            </a:pPr>
            <a:r>
              <a:rPr lang="en-US" dirty="0"/>
              <a:t>Copy/Paste Learning</a:t>
            </a:r>
            <a:endParaRPr sz="4400" b="1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571550" y="1115050"/>
            <a:ext cx="7784400" cy="50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Char char="•"/>
            </a:pP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Focus on the parts of code that need to be changed.</a:t>
            </a:r>
          </a:p>
          <a:p>
            <a:pPr marL="228600" lvl="0" indent="-228600">
              <a:lnSpc>
                <a:spcPct val="115000"/>
              </a:lnSpc>
              <a:spcBef>
                <a:spcPts val="0"/>
              </a:spcBef>
              <a:buFont typeface="Helvetica Neue Light"/>
              <a:buChar char="•"/>
            </a:pP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Allows for objective (rather than theory) based learning</a:t>
            </a:r>
          </a:p>
          <a:p>
            <a:pPr marL="228600" lvl="0" indent="-228600">
              <a:lnSpc>
                <a:spcPct val="115000"/>
              </a:lnSpc>
              <a:spcBef>
                <a:spcPts val="0"/>
              </a:spcBef>
              <a:buFont typeface="Helvetica Neue Light"/>
              <a:buChar char="•"/>
            </a:pP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Google your problems away!!!</a:t>
            </a:r>
            <a:b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 rot="-5400000">
            <a:off x="-1227725" y="1238225"/>
            <a:ext cx="302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Copy/Paste Learning</a:t>
            </a:r>
            <a:endParaRPr sz="18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26812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/>
          <p:nvPr/>
        </p:nvSpPr>
        <p:spPr>
          <a:xfrm>
            <a:off x="628650" y="0"/>
            <a:ext cx="8515200" cy="63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5" name="Google Shape;255;p35"/>
          <p:cNvSpPr txBox="1">
            <a:spLocks noGrp="1"/>
          </p:cNvSpPr>
          <p:nvPr>
            <p:ph type="title"/>
          </p:nvPr>
        </p:nvSpPr>
        <p:spPr>
          <a:xfrm>
            <a:off x="628650" y="136525"/>
            <a:ext cx="78867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"/>
              <a:buNone/>
            </a:pPr>
            <a:r>
              <a:rPr lang="en-US"/>
              <a:t>Renaming a column</a:t>
            </a:r>
            <a:endParaRPr sz="44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6" name="Google Shape;256;p35"/>
          <p:cNvSpPr txBox="1">
            <a:spLocks noGrp="1"/>
          </p:cNvSpPr>
          <p:nvPr>
            <p:ph type="body" idx="1"/>
          </p:nvPr>
        </p:nvSpPr>
        <p:spPr>
          <a:xfrm>
            <a:off x="628650" y="1433425"/>
            <a:ext cx="7784400" cy="50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7" name="Google Shape;257;p35"/>
          <p:cNvSpPr txBox="1"/>
          <p:nvPr/>
        </p:nvSpPr>
        <p:spPr>
          <a:xfrm rot="-5400000">
            <a:off x="-1359575" y="1369901"/>
            <a:ext cx="328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Renaming a column</a:t>
            </a:r>
            <a:endParaRPr sz="18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8C933B-5D6C-4143-BF4E-EEC3326F0DDA}"/>
              </a:ext>
            </a:extLst>
          </p:cNvPr>
          <p:cNvSpPr/>
          <p:nvPr/>
        </p:nvSpPr>
        <p:spPr>
          <a:xfrm>
            <a:off x="2286000" y="273650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8E49C7-8672-4B2A-85A8-42772592B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950" y="1719303"/>
            <a:ext cx="8200614" cy="1846659"/>
          </a:xfrm>
          <a:prstGeom prst="rect">
            <a:avLst/>
          </a:prstGeom>
          <a:solidFill>
            <a:srgbClr val="2A21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1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Courier New" panose="02070309020205020404" pitchFamily="49" charset="0"/>
              </a:rPr>
              <a:t># Renaming a column ===========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df &lt;-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49B0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df %&gt;%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49B0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43A8ED"/>
                </a:solidFill>
                <a:effectLst/>
                <a:latin typeface="Courier New" panose="02070309020205020404" pitchFamily="49" charset="0"/>
              </a:rPr>
              <a:t>rename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(</a:t>
            </a:r>
            <a:b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sz="3000" b="1" i="1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Courier New" panose="02070309020205020404" pitchFamily="49" charset="0"/>
              </a:rPr>
              <a:t>#‘New Column Name’= ‘Old Name’                   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49B0A"/>
                </a:solidFill>
                <a:effectLst/>
                <a:latin typeface="Courier New" panose="02070309020205020404" pitchFamily="49" charset="0"/>
              </a:rPr>
              <a:t>       month"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49B0A"/>
                </a:solidFill>
                <a:effectLst/>
                <a:latin typeface="Courier New" panose="02070309020205020404" pitchFamily="49" charset="0"/>
              </a:rPr>
              <a:t> "Month"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 )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/>
          <p:nvPr/>
        </p:nvSpPr>
        <p:spPr>
          <a:xfrm>
            <a:off x="628650" y="0"/>
            <a:ext cx="8515200" cy="63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5" name="Google Shape;255;p35"/>
          <p:cNvSpPr txBox="1">
            <a:spLocks noGrp="1"/>
          </p:cNvSpPr>
          <p:nvPr>
            <p:ph type="title"/>
          </p:nvPr>
        </p:nvSpPr>
        <p:spPr>
          <a:xfrm>
            <a:off x="628650" y="136525"/>
            <a:ext cx="78867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"/>
              <a:buNone/>
            </a:pPr>
            <a:r>
              <a:rPr lang="en-US"/>
              <a:t>Renaming a column</a:t>
            </a:r>
            <a:endParaRPr sz="44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6" name="Google Shape;256;p35"/>
          <p:cNvSpPr txBox="1">
            <a:spLocks noGrp="1"/>
          </p:cNvSpPr>
          <p:nvPr>
            <p:ph type="body" idx="1"/>
          </p:nvPr>
        </p:nvSpPr>
        <p:spPr>
          <a:xfrm>
            <a:off x="628650" y="1433425"/>
            <a:ext cx="7784400" cy="50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7" name="Google Shape;257;p35"/>
          <p:cNvSpPr txBox="1"/>
          <p:nvPr/>
        </p:nvSpPr>
        <p:spPr>
          <a:xfrm rot="-5400000">
            <a:off x="-1359575" y="1369901"/>
            <a:ext cx="328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Renaming a column</a:t>
            </a:r>
            <a:endParaRPr sz="18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8C933B-5D6C-4143-BF4E-EEC3326F0DDA}"/>
              </a:ext>
            </a:extLst>
          </p:cNvPr>
          <p:cNvSpPr/>
          <p:nvPr/>
        </p:nvSpPr>
        <p:spPr>
          <a:xfrm>
            <a:off x="2286000" y="273650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C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FA2AB4-B136-4F8C-8AB6-A604A6743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00" y="1890117"/>
            <a:ext cx="8515200" cy="1538883"/>
          </a:xfrm>
          <a:prstGeom prst="rect">
            <a:avLst/>
          </a:prstGeom>
          <a:solidFill>
            <a:srgbClr val="2A21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Courier New" panose="02070309020205020404" pitchFamily="49" charset="0"/>
              </a:rPr>
              <a:t># Filtering our data that fits a condition =========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new_df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 &lt;-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49B0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3A8ED"/>
                </a:solidFill>
                <a:effectLst/>
                <a:latin typeface="Courier New" panose="02070309020205020404" pitchFamily="49" charset="0"/>
              </a:rPr>
              <a:t>filter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(df, service==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49B0A"/>
                </a:solidFill>
                <a:effectLst/>
                <a:latin typeface="Courier New" panose="02070309020205020404" pitchFamily="49" charset="0"/>
              </a:rPr>
              <a:t>"International"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Courier New" panose="02070309020205020404" pitchFamily="49" charset="0"/>
              </a:rPr>
              <a:t># give me a new 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rgbClr val="0066FF"/>
                </a:solidFill>
                <a:effectLst/>
                <a:latin typeface="Courier New" panose="02070309020205020404" pitchFamily="49" charset="0"/>
              </a:rPr>
              <a:t>dataframe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Courier New" panose="02070309020205020404" pitchFamily="49" charset="0"/>
              </a:rPr>
              <a:t> with only the international services.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0879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/>
          <p:nvPr/>
        </p:nvSpPr>
        <p:spPr>
          <a:xfrm>
            <a:off x="628650" y="0"/>
            <a:ext cx="8515200" cy="63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63" name="Google Shape;263;p36"/>
          <p:cNvSpPr txBox="1">
            <a:spLocks noGrp="1"/>
          </p:cNvSpPr>
          <p:nvPr>
            <p:ph type="title"/>
          </p:nvPr>
        </p:nvSpPr>
        <p:spPr>
          <a:xfrm>
            <a:off x="628650" y="136525"/>
            <a:ext cx="78867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"/>
              <a:buNone/>
            </a:pPr>
            <a:r>
              <a:rPr lang="en-US" dirty="0"/>
              <a:t>Summarizing Content</a:t>
            </a:r>
            <a:endParaRPr sz="4400" b="1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4" name="Google Shape;264;p36"/>
          <p:cNvSpPr txBox="1">
            <a:spLocks noGrp="1"/>
          </p:cNvSpPr>
          <p:nvPr>
            <p:ph type="body" idx="1"/>
          </p:nvPr>
        </p:nvSpPr>
        <p:spPr>
          <a:xfrm>
            <a:off x="571550" y="1115050"/>
            <a:ext cx="7784400" cy="50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•"/>
            </a:pPr>
            <a:r>
              <a:rPr lang="en-CA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There are so many programs/functions to do this. We will be using </a:t>
            </a:r>
            <a:r>
              <a:rPr lang="en-CA" dirty="0" err="1">
                <a:latin typeface="Courier New" panose="02070309020205020404" pitchFamily="49" charset="0"/>
                <a:ea typeface="Helvetica Neue Light"/>
                <a:cs typeface="Courier New" panose="02070309020205020404" pitchFamily="49" charset="0"/>
                <a:sym typeface="Helvetica Neue Light"/>
              </a:rPr>
              <a:t>Rmisc</a:t>
            </a:r>
            <a:endParaRPr lang="en-CA" dirty="0">
              <a:latin typeface="Courier New" panose="02070309020205020404" pitchFamily="49" charset="0"/>
              <a:ea typeface="Helvetica Neue Light"/>
              <a:cs typeface="Courier New" panose="02070309020205020404" pitchFamily="49" charset="0"/>
              <a:sym typeface="Helvetica Neue Light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•"/>
            </a:pPr>
            <a:endParaRPr lang="en-CA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•"/>
            </a:pPr>
            <a:endParaRPr lang="en-CA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•"/>
            </a:pP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5" name="Google Shape;265;p36"/>
          <p:cNvSpPr txBox="1"/>
          <p:nvPr/>
        </p:nvSpPr>
        <p:spPr>
          <a:xfrm rot="-5400000">
            <a:off x="-1359575" y="1369901"/>
            <a:ext cx="328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Summarizing Content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140E2-9C2F-460B-81B9-4BC2D19C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summarySE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A857F-2F16-459D-9FD4-131F0603A0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lnSpc>
                <a:spcPct val="100000"/>
              </a:lnSpc>
              <a:spcBef>
                <a:spcPts val="0"/>
              </a:spcBef>
              <a:buFont typeface="Helvetica Neue Light"/>
              <a:buChar char="•"/>
            </a:pPr>
            <a:r>
              <a:rPr lang="en-US" dirty="0" err="1">
                <a:latin typeface="Courier New" panose="02070309020205020404" pitchFamily="49" charset="0"/>
                <a:ea typeface="Helvetica Neue Light"/>
                <a:cs typeface="Courier New" panose="02070309020205020404" pitchFamily="49" charset="0"/>
                <a:sym typeface="Helvetica Neue Light"/>
              </a:rPr>
              <a:t>summarySE</a:t>
            </a: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is a function that g</a:t>
            </a:r>
            <a:r>
              <a:rPr lang="en-US" dirty="0"/>
              <a:t>ives: </a:t>
            </a:r>
          </a:p>
          <a:p>
            <a:pPr marL="685800" lvl="1" indent="-228600">
              <a:lnSpc>
                <a:spcPct val="100000"/>
              </a:lnSpc>
              <a:spcBef>
                <a:spcPts val="0"/>
              </a:spcBef>
              <a:buFont typeface="Helvetica Neue Light"/>
              <a:buChar char="•"/>
            </a:pPr>
            <a:r>
              <a:rPr lang="en-US" dirty="0"/>
              <a:t>count</a:t>
            </a:r>
          </a:p>
          <a:p>
            <a:pPr marL="685800" lvl="1" indent="-228600">
              <a:lnSpc>
                <a:spcPct val="100000"/>
              </a:lnSpc>
              <a:spcBef>
                <a:spcPts val="0"/>
              </a:spcBef>
              <a:buFont typeface="Helvetica Neue Light"/>
              <a:buChar char="•"/>
            </a:pPr>
            <a:r>
              <a:rPr lang="en-US" dirty="0"/>
              <a:t>mean </a:t>
            </a:r>
          </a:p>
          <a:p>
            <a:pPr marL="685800" lvl="1" indent="-228600">
              <a:lnSpc>
                <a:spcPct val="100000"/>
              </a:lnSpc>
              <a:spcBef>
                <a:spcPts val="0"/>
              </a:spcBef>
              <a:buFont typeface="Helvetica Neue Light"/>
              <a:buChar char="•"/>
            </a:pPr>
            <a:r>
              <a:rPr lang="en-US" dirty="0"/>
              <a:t>standard deviation</a:t>
            </a:r>
          </a:p>
          <a:p>
            <a:pPr marL="685800" lvl="1" indent="-228600">
              <a:lnSpc>
                <a:spcPct val="100000"/>
              </a:lnSpc>
              <a:spcBef>
                <a:spcPts val="0"/>
              </a:spcBef>
              <a:buFont typeface="Helvetica Neue Light"/>
              <a:buChar char="•"/>
            </a:pPr>
            <a:r>
              <a:rPr lang="en-US" dirty="0"/>
              <a:t>standard error of the mean, </a:t>
            </a:r>
          </a:p>
          <a:p>
            <a:pPr marL="685800" lvl="1" indent="-228600">
              <a:lnSpc>
                <a:spcPct val="100000"/>
              </a:lnSpc>
              <a:spcBef>
                <a:spcPts val="0"/>
              </a:spcBef>
              <a:buFont typeface="Helvetica Neue Light"/>
              <a:buChar char="•"/>
            </a:pPr>
            <a:r>
              <a:rPr lang="en-US" dirty="0"/>
              <a:t>confidence interval (default 95%).</a:t>
            </a:r>
            <a:endParaRPr lang="en-US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endParaRPr lang="en-CA" dirty="0"/>
          </a:p>
        </p:txBody>
      </p:sp>
      <p:sp>
        <p:nvSpPr>
          <p:cNvPr id="4" name="Google Shape;225;p31">
            <a:extLst>
              <a:ext uri="{FF2B5EF4-FFF2-40B4-BE49-F238E27FC236}">
                <a16:creationId xmlns:a16="http://schemas.microsoft.com/office/drawing/2014/main" id="{D28D95F8-CCD9-48C8-9227-7A1B93400859}"/>
              </a:ext>
            </a:extLst>
          </p:cNvPr>
          <p:cNvSpPr txBox="1"/>
          <p:nvPr/>
        </p:nvSpPr>
        <p:spPr>
          <a:xfrm rot="-5400000">
            <a:off x="-1267720" y="1580083"/>
            <a:ext cx="308612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 Syntax</a:t>
            </a:r>
            <a:endParaRPr sz="18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87765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>
            <a:spLocks noGrp="1"/>
          </p:cNvSpPr>
          <p:nvPr>
            <p:ph type="title"/>
          </p:nvPr>
        </p:nvSpPr>
        <p:spPr>
          <a:xfrm>
            <a:off x="628650" y="-68977"/>
            <a:ext cx="7886700" cy="58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"/>
              <a:buNone/>
            </a:pPr>
            <a:r>
              <a:rPr lang="en-US" sz="3500" b="1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summarySE</a:t>
            </a:r>
            <a:r>
              <a:rPr lang="en-US" sz="35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500" b="1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5" name="Google Shape;225;p31"/>
          <p:cNvSpPr txBox="1"/>
          <p:nvPr/>
        </p:nvSpPr>
        <p:spPr>
          <a:xfrm rot="-5400000">
            <a:off x="-1359575" y="1369901"/>
            <a:ext cx="328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 Syntax</a:t>
            </a:r>
            <a:endParaRPr sz="18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F7FA1C-A372-4D7A-97C4-9F06C2584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457308"/>
            <a:ext cx="8515350" cy="1431161"/>
          </a:xfrm>
          <a:prstGeom prst="rect">
            <a:avLst/>
          </a:prstGeom>
          <a:solidFill>
            <a:srgbClr val="EB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75" tIns="0" rIns="39675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</a:pP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summarySE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 = 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48A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measurevar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500" dirty="0">
                <a:solidFill>
                  <a:srgbClr val="004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groupvars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48A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na.rm = 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48A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conf.interval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0.95, .drop = 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48A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C3717-7E50-4BD5-B312-D5543EB12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50" y="14916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D55A975-B6D5-4260-9FA4-93E57AC78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589143"/>
              </p:ext>
            </p:extLst>
          </p:nvPr>
        </p:nvGraphicFramePr>
        <p:xfrm>
          <a:off x="295565" y="2341050"/>
          <a:ext cx="8748510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9838">
                  <a:extLst>
                    <a:ext uri="{9D8B030D-6E8A-4147-A177-3AD203B41FA5}">
                      <a16:colId xmlns:a16="http://schemas.microsoft.com/office/drawing/2014/main" val="1490853418"/>
                    </a:ext>
                  </a:extLst>
                </a:gridCol>
                <a:gridCol w="6558672">
                  <a:extLst>
                    <a:ext uri="{9D8B030D-6E8A-4147-A177-3AD203B41FA5}">
                      <a16:colId xmlns:a16="http://schemas.microsoft.com/office/drawing/2014/main" val="3020785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07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A data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1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measurevar</a:t>
                      </a:r>
                      <a:endParaRPr lang="en-CA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cap="none" dirty="0">
                          <a:effectLst/>
                          <a:sym typeface="Arial"/>
                        </a:rPr>
                        <a:t>the name of a column that contains the variable to be summarized </a:t>
                      </a:r>
                      <a:r>
                        <a:rPr lang="en-US" sz="2000" b="1" u="none" strike="noStrike" cap="none" dirty="0">
                          <a:effectLst/>
                          <a:sym typeface="Arial"/>
                        </a:rPr>
                        <a:t>(numeric)</a:t>
                      </a:r>
                      <a:endParaRPr lang="en-CA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45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groupvars</a:t>
                      </a:r>
                      <a:endParaRPr lang="en-CA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cap="none" dirty="0">
                          <a:effectLst/>
                          <a:sym typeface="Arial"/>
                        </a:rPr>
                        <a:t>a vector containing names of columns that contain grouping variables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83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na.rm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a Boolean that indicates to ignore NA’s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68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conf.interval</a:t>
                      </a:r>
                      <a:endParaRPr lang="en-CA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cap="none" dirty="0">
                          <a:effectLst/>
                          <a:sym typeface="Arial"/>
                        </a:rPr>
                        <a:t>the percent range of the confidence interval (default is 95%)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602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cap="none" dirty="0">
                          <a:effectLst/>
                          <a:sym typeface="Arial"/>
                        </a:rPr>
                        <a:t>should combinations of variables that do not appear in the input data be preserved (FALSE) or dropped (TRUE, default)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444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8779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EC891B-1B74-4360-A6A6-FBBEAE11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 we want to plot???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BC627-9E4F-4C3E-9B92-219A09DF7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Summarizing and plotting go hand in hand. </a:t>
            </a:r>
          </a:p>
          <a:p>
            <a:r>
              <a:rPr lang="en-CA" dirty="0"/>
              <a:t>Let’s pick some variables to summarize</a:t>
            </a:r>
          </a:p>
          <a:p>
            <a:pPr lvl="1"/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journey_time_avg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</a:p>
          <a:p>
            <a:pPr lvl="1"/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4786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>
            <a:spLocks noGrp="1"/>
          </p:cNvSpPr>
          <p:nvPr>
            <p:ph type="title"/>
          </p:nvPr>
        </p:nvSpPr>
        <p:spPr>
          <a:xfrm>
            <a:off x="628650" y="-68977"/>
            <a:ext cx="7886700" cy="58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"/>
              <a:buNone/>
            </a:pPr>
            <a:r>
              <a:rPr lang="en-US" sz="3500" b="1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summarySE</a:t>
            </a:r>
            <a:r>
              <a:rPr lang="en-US" sz="35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500" b="1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5" name="Google Shape;225;p31"/>
          <p:cNvSpPr txBox="1"/>
          <p:nvPr/>
        </p:nvSpPr>
        <p:spPr>
          <a:xfrm rot="-5400000">
            <a:off x="-1359575" y="1369901"/>
            <a:ext cx="328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 Syntax</a:t>
            </a:r>
            <a:endParaRPr sz="18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F7FA1C-A372-4D7A-97C4-9F06C2584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457308"/>
            <a:ext cx="8515350" cy="1431161"/>
          </a:xfrm>
          <a:prstGeom prst="rect">
            <a:avLst/>
          </a:prstGeom>
          <a:solidFill>
            <a:srgbClr val="EB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75" tIns="0" rIns="39675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summarySE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 = 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48A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measurevar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groupvars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48A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na.rm = 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48A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conf.interval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0.95, .drop = 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48A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C3717-7E50-4BD5-B312-D5543EB12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50" y="14916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D55A975-B6D5-4260-9FA4-93E57AC78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527924"/>
              </p:ext>
            </p:extLst>
          </p:nvPr>
        </p:nvGraphicFramePr>
        <p:xfrm>
          <a:off x="-26510" y="426720"/>
          <a:ext cx="9170509" cy="3505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70089">
                  <a:extLst>
                    <a:ext uri="{9D8B030D-6E8A-4147-A177-3AD203B41FA5}">
                      <a16:colId xmlns:a16="http://schemas.microsoft.com/office/drawing/2014/main" val="1490853418"/>
                    </a:ext>
                  </a:extLst>
                </a:gridCol>
                <a:gridCol w="3544479">
                  <a:extLst>
                    <a:ext uri="{9D8B030D-6E8A-4147-A177-3AD203B41FA5}">
                      <a16:colId xmlns:a16="http://schemas.microsoft.com/office/drawing/2014/main" val="3020785038"/>
                    </a:ext>
                  </a:extLst>
                </a:gridCol>
                <a:gridCol w="3355941">
                  <a:extLst>
                    <a:ext uri="{9D8B030D-6E8A-4147-A177-3AD203B41FA5}">
                      <a16:colId xmlns:a16="http://schemas.microsoft.com/office/drawing/2014/main" val="1147204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Usage?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07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A data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1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measurevar</a:t>
                      </a:r>
                      <a:endParaRPr lang="en-CA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cap="none" dirty="0">
                          <a:effectLst/>
                          <a:sym typeface="Arial"/>
                        </a:rPr>
                        <a:t>the name of a column that contains the variable to be summarized (numeric)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45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groupvars</a:t>
                      </a:r>
                      <a:endParaRPr lang="en-CA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cap="none" dirty="0">
                          <a:effectLst/>
                          <a:sym typeface="Arial"/>
                        </a:rPr>
                        <a:t>a vector containing names of columns that contain grouping variables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83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na.rm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a Boolean that indicates to ignore NA’s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684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066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>
            <a:spLocks noGrp="1"/>
          </p:cNvSpPr>
          <p:nvPr>
            <p:ph type="title"/>
          </p:nvPr>
        </p:nvSpPr>
        <p:spPr>
          <a:xfrm>
            <a:off x="628650" y="-68977"/>
            <a:ext cx="7886700" cy="58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"/>
              <a:buNone/>
            </a:pPr>
            <a:r>
              <a:rPr lang="en-US" sz="3500" b="1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summarySE</a:t>
            </a:r>
            <a:r>
              <a:rPr lang="en-US" sz="35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500" b="1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5" name="Google Shape;225;p31"/>
          <p:cNvSpPr txBox="1"/>
          <p:nvPr/>
        </p:nvSpPr>
        <p:spPr>
          <a:xfrm rot="-5400000">
            <a:off x="-1359575" y="1369901"/>
            <a:ext cx="328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 Syntax</a:t>
            </a:r>
            <a:endParaRPr sz="18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F7FA1C-A372-4D7A-97C4-9F06C2584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457308"/>
            <a:ext cx="8515350" cy="1431161"/>
          </a:xfrm>
          <a:prstGeom prst="rect">
            <a:avLst/>
          </a:prstGeom>
          <a:solidFill>
            <a:srgbClr val="EB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75" tIns="0" rIns="39675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summarySE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 = 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48A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measurevar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groupvars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48A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na.rm = 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48A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conf.interval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0.95, .drop = 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48A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19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C3717-7E50-4BD5-B312-D5543EB12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50" y="14916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D55A975-B6D5-4260-9FA4-93E57AC7882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-26510" y="426720"/>
          <a:ext cx="9170509" cy="3505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70089">
                  <a:extLst>
                    <a:ext uri="{9D8B030D-6E8A-4147-A177-3AD203B41FA5}">
                      <a16:colId xmlns:a16="http://schemas.microsoft.com/office/drawing/2014/main" val="1490853418"/>
                    </a:ext>
                  </a:extLst>
                </a:gridCol>
                <a:gridCol w="3544479">
                  <a:extLst>
                    <a:ext uri="{9D8B030D-6E8A-4147-A177-3AD203B41FA5}">
                      <a16:colId xmlns:a16="http://schemas.microsoft.com/office/drawing/2014/main" val="3020785038"/>
                    </a:ext>
                  </a:extLst>
                </a:gridCol>
                <a:gridCol w="3355941">
                  <a:extLst>
                    <a:ext uri="{9D8B030D-6E8A-4147-A177-3AD203B41FA5}">
                      <a16:colId xmlns:a16="http://schemas.microsoft.com/office/drawing/2014/main" val="1147204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Usage?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07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A data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1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measurevar</a:t>
                      </a:r>
                      <a:endParaRPr lang="en-CA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cap="none" dirty="0">
                          <a:effectLst/>
                          <a:sym typeface="Arial"/>
                        </a:rPr>
                        <a:t>the name of a column that contains the variable to be summarized (numeric)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journey_time_avg</a:t>
                      </a:r>
                      <a:endParaRPr lang="en-CA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45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groupvars</a:t>
                      </a:r>
                      <a:endParaRPr lang="en-CA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cap="none" dirty="0">
                          <a:effectLst/>
                          <a:sym typeface="Arial"/>
                        </a:rPr>
                        <a:t>a vector containing names of columns that contain grouping variables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service,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83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na.rm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a Boolean that indicates to ignore NA’s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684532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72D1C42D-AA5E-4740-BB0A-566E667DE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575" y="4092368"/>
            <a:ext cx="8745767" cy="2308324"/>
          </a:xfrm>
          <a:prstGeom prst="rect">
            <a:avLst/>
          </a:prstGeom>
          <a:solidFill>
            <a:srgbClr val="2A21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journey_time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 &lt;-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Rmisc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kumimoji="0" lang="en-US" altLang="en-US" sz="2500" b="1" i="0" u="none" strike="noStrike" cap="none" normalizeH="0" baseline="0" dirty="0" err="1">
                <a:ln>
                  <a:noFill/>
                </a:ln>
                <a:solidFill>
                  <a:srgbClr val="43A8ED"/>
                </a:solidFill>
                <a:effectLst/>
                <a:latin typeface="Courier New" panose="02070309020205020404" pitchFamily="49" charset="0"/>
              </a:rPr>
              <a:t>summarySE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   data = df,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sng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kumimoji="0" lang="en-US" altLang="en-US" sz="2500" b="0" i="0" u="sng" strike="noStrike" cap="none" normalizeH="0" baseline="0" dirty="0" err="1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measurevar</a:t>
            </a:r>
            <a:r>
              <a:rPr kumimoji="0" lang="en-US" altLang="en-US" sz="2500" b="0" i="0" u="sng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 =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49B0A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49B0A"/>
                </a:solidFill>
                <a:effectLst/>
                <a:latin typeface="Courier New" panose="02070309020205020404" pitchFamily="49" charset="0"/>
              </a:rPr>
              <a:t>journey_time_avg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49B0A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sng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kumimoji="0" lang="en-US" altLang="en-US" sz="2500" b="0" i="0" u="sng" strike="noStrike" cap="none" normalizeH="0" baseline="0" dirty="0" err="1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groupvars</a:t>
            </a:r>
            <a:r>
              <a:rPr kumimoji="0" lang="en-US" altLang="en-US" sz="2500" b="0" i="0" u="sng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 =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rgbClr val="43A8ED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49B0A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49B0A"/>
                </a:solidFill>
                <a:effectLst/>
                <a:latin typeface="Courier New" panose="02070309020205020404" pitchFamily="49" charset="0"/>
              </a:rPr>
              <a:t>service"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49B0A"/>
                </a:solidFill>
                <a:effectLst/>
                <a:latin typeface="Courier New" panose="02070309020205020404" pitchFamily="49" charset="0"/>
              </a:rPr>
              <a:t>"year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49B0A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sng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   na.rm =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 TRUE) 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0576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5E83-4B9F-4A08-8D80-3D66195EC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1EDAD7-0FC1-478D-B170-A9F951C7D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101" y="1628385"/>
            <a:ext cx="9344703" cy="362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229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/>
          <p:nvPr/>
        </p:nvSpPr>
        <p:spPr>
          <a:xfrm>
            <a:off x="628650" y="0"/>
            <a:ext cx="8515200" cy="63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71" name="Google Shape;271;p37"/>
          <p:cNvSpPr txBox="1">
            <a:spLocks noGrp="1"/>
          </p:cNvSpPr>
          <p:nvPr>
            <p:ph type="title"/>
          </p:nvPr>
        </p:nvSpPr>
        <p:spPr>
          <a:xfrm>
            <a:off x="628650" y="136525"/>
            <a:ext cx="78867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"/>
              <a:buNone/>
            </a:pPr>
            <a:r>
              <a:rPr lang="en-US" dirty="0"/>
              <a:t>Plotting using </a:t>
            </a:r>
            <a:r>
              <a:rPr lang="en-US" dirty="0" err="1"/>
              <a:t>ggplot</a:t>
            </a:r>
            <a:endParaRPr sz="4400" b="1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2" name="Google Shape;272;p37"/>
          <p:cNvSpPr txBox="1">
            <a:spLocks noGrp="1"/>
          </p:cNvSpPr>
          <p:nvPr>
            <p:ph type="body" idx="1"/>
          </p:nvPr>
        </p:nvSpPr>
        <p:spPr>
          <a:xfrm>
            <a:off x="571550" y="1115050"/>
            <a:ext cx="7784400" cy="50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•"/>
            </a:pP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Works as layers.</a:t>
            </a:r>
          </a:p>
          <a:p>
            <a:pPr marL="2286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•"/>
            </a:pPr>
            <a:endParaRPr lang="en-US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286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•"/>
            </a:pP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We will cheat and use </a:t>
            </a:r>
            <a:r>
              <a:rPr lang="en-US" dirty="0" err="1">
                <a:latin typeface="Courier New" panose="02070309020205020404" pitchFamily="49" charset="0"/>
                <a:ea typeface="Helvetica Neue Light"/>
                <a:cs typeface="Courier New" panose="02070309020205020404" pitchFamily="49" charset="0"/>
                <a:sym typeface="Helvetica Neue Light"/>
              </a:rPr>
              <a:t>esquisse</a:t>
            </a: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</a:p>
          <a:p>
            <a:pPr marL="685800" lvl="1" indent="-228600">
              <a:spcBef>
                <a:spcPts val="0"/>
              </a:spcBef>
              <a:buSzPts val="2800"/>
              <a:buFont typeface="Helvetica Neue Light"/>
              <a:buChar char="•"/>
            </a:pP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3" name="Google Shape;273;p37"/>
          <p:cNvSpPr txBox="1"/>
          <p:nvPr/>
        </p:nvSpPr>
        <p:spPr>
          <a:xfrm rot="-5400000">
            <a:off x="-1359575" y="1369901"/>
            <a:ext cx="328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Plotting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628650" y="0"/>
            <a:ext cx="8515200" cy="63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628650" y="136525"/>
            <a:ext cx="78867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"/>
              <a:buNone/>
            </a:pPr>
            <a:r>
              <a:rPr lang="en-US" dirty="0"/>
              <a:t>To Do (not in presentation)</a:t>
            </a:r>
            <a:endParaRPr sz="4400" b="1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571550" y="1115050"/>
            <a:ext cx="7784400" cy="50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AutoNum type="arabicPeriod"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Installing R + RStudio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AutoNum type="arabicPeriod"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Discuss Project Folder Organization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AutoNum type="alphaLcPeriod"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Why is this important??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AutoNum type="arabicPeriod"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Navigating RStudio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AutoNum type="alphaLcPeriod"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Here I can show them how to switch to dark theme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AutoNum type="arabicPeriod"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Types of R files and what they do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AutoNum type="arabicPeriod"/>
            </a:pP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 rot="-5400000">
            <a:off x="-1227725" y="1238225"/>
            <a:ext cx="302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Keys to Success</a:t>
            </a:r>
            <a:endParaRPr sz="18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>
            <a:spLocks noGrp="1"/>
          </p:cNvSpPr>
          <p:nvPr>
            <p:ph type="title"/>
          </p:nvPr>
        </p:nvSpPr>
        <p:spPr>
          <a:xfrm>
            <a:off x="628650" y="60327"/>
            <a:ext cx="7886700" cy="49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"/>
              <a:buNone/>
            </a:pPr>
            <a:r>
              <a:rPr lang="en-US" sz="3000" dirty="0"/>
              <a:t>Main Setup</a:t>
            </a:r>
            <a:endParaRPr sz="3000" b="1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1C1BB6-4C26-4A70-A41C-8909C2B9D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554183"/>
            <a:ext cx="8415425" cy="1923604"/>
          </a:xfrm>
          <a:prstGeom prst="rect">
            <a:avLst/>
          </a:prstGeom>
          <a:solidFill>
            <a:srgbClr val="2A21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myPlotName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 &lt;-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49B0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500" b="1" i="0" u="none" strike="noStrike" cap="none" normalizeH="0" baseline="0" dirty="0" err="1">
                <a:ln>
                  <a:noFill/>
                </a:ln>
                <a:solidFill>
                  <a:srgbClr val="43A8ED"/>
                </a:solidFill>
                <a:effectLst/>
                <a:latin typeface="Courier New" panose="02070309020205020404" pitchFamily="49" charset="0"/>
              </a:rPr>
              <a:t>ggplot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500" dirty="0">
                <a:solidFill>
                  <a:srgbClr val="BDAE9D"/>
                </a:solidFill>
                <a:latin typeface="Courier New" panose="02070309020205020404" pitchFamily="49" charset="0"/>
              </a:rPr>
              <a:t> 	</a:t>
            </a:r>
            <a:r>
              <a:rPr kumimoji="0" lang="en-US" altLang="en-US" sz="2500" b="0" i="0" u="sng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data =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dfName</a:t>
            </a:r>
            <a:r>
              <a:rPr lang="en-US" altLang="en-US" sz="2500" dirty="0">
                <a:solidFill>
                  <a:srgbClr val="BDAE9D"/>
                </a:solidFill>
                <a:latin typeface="Courier New" panose="02070309020205020404" pitchFamily="49" charset="0"/>
              </a:rPr>
              <a:t>,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 	</a:t>
            </a:r>
            <a:r>
              <a:rPr kumimoji="0" lang="en-US" altLang="en-US" sz="2500" b="1" i="0" u="none" strike="noStrike" cap="none" normalizeH="0" baseline="0" dirty="0" err="1">
                <a:ln>
                  <a:noFill/>
                </a:ln>
                <a:solidFill>
                  <a:srgbClr val="43A8ED"/>
                </a:solidFill>
                <a:effectLst/>
                <a:latin typeface="Courier New" panose="02070309020205020404" pitchFamily="49" charset="0"/>
              </a:rPr>
              <a:t>aes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500" b="0" i="0" u="sng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x =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x_variable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, 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	    </a:t>
            </a:r>
            <a:r>
              <a:rPr kumimoji="0" lang="en-US" altLang="en-US" sz="2500" b="0" i="0" u="sng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y =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y_variable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, 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	    </a:t>
            </a:r>
            <a:r>
              <a:rPr kumimoji="0" lang="en-US" altLang="en-US" sz="2500" b="0" i="0" u="sng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fill =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group_variable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) 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698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7E6A0-4DA7-4010-ACA8-BB128897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476D0C-4FB7-4F9C-BCEE-B59033585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0547"/>
            <a:ext cx="9144000" cy="403690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E55F665-910C-4D3C-A800-85096F0F04D8}"/>
              </a:ext>
            </a:extLst>
          </p:cNvPr>
          <p:cNvCxnSpPr>
            <a:cxnSpLocks/>
          </p:cNvCxnSpPr>
          <p:nvPr/>
        </p:nvCxnSpPr>
        <p:spPr>
          <a:xfrm flipH="1">
            <a:off x="304800" y="2170545"/>
            <a:ext cx="1967345" cy="7296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36178F-45FF-45CA-95A0-9D0DC6DDD9ED}"/>
              </a:ext>
            </a:extLst>
          </p:cNvPr>
          <p:cNvSpPr txBox="1"/>
          <p:nvPr/>
        </p:nvSpPr>
        <p:spPr>
          <a:xfrm>
            <a:off x="2336800" y="1893455"/>
            <a:ext cx="111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 variable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C25401E-C840-4527-BC9D-7293F4FC3CF8}"/>
              </a:ext>
            </a:extLst>
          </p:cNvPr>
          <p:cNvCxnSpPr>
            <a:cxnSpLocks/>
          </p:cNvCxnSpPr>
          <p:nvPr/>
        </p:nvCxnSpPr>
        <p:spPr>
          <a:xfrm>
            <a:off x="4800599" y="3648364"/>
            <a:ext cx="0" cy="154247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0212636-AC6B-48CE-87AD-39B090A3E4B9}"/>
              </a:ext>
            </a:extLst>
          </p:cNvPr>
          <p:cNvSpPr txBox="1"/>
          <p:nvPr/>
        </p:nvSpPr>
        <p:spPr>
          <a:xfrm>
            <a:off x="4343402" y="3346694"/>
            <a:ext cx="111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X variable</a:t>
            </a:r>
          </a:p>
        </p:txBody>
      </p:sp>
    </p:spTree>
    <p:extLst>
      <p:ext uri="{BB962C8B-B14F-4D97-AF65-F5344CB8AC3E}">
        <p14:creationId xmlns:p14="http://schemas.microsoft.com/office/powerpoint/2010/main" val="25568925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736FB5-8986-44F9-ABD6-4BE76FE4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 of plots?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DF673-63B2-47CA-BB25-12303F3FFA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More to chose from that I can outline here</a:t>
            </a:r>
          </a:p>
          <a:p>
            <a:pPr lvl="1"/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geom_jitter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geom_bar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geom_area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5850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45EA-8A92-467E-9889-821F1E41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geom_jitter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B39EC-8EC8-4286-9686-D169B20DF4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2" descr="ggplot2 Jitter Plot">
            <a:extLst>
              <a:ext uri="{FF2B5EF4-FFF2-40B4-BE49-F238E27FC236}">
                <a16:creationId xmlns:a16="http://schemas.microsoft.com/office/drawing/2014/main" id="{73D93EB1-BA0C-453E-9A14-3C7C6703E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42" y="1113692"/>
            <a:ext cx="8163615" cy="504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6417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45EA-8A92-467E-9889-821F1E41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geom_bar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B39EC-8EC8-4286-9686-D169B20DF4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2" descr="ggplot2 Jitter Plot">
            <a:extLst>
              <a:ext uri="{FF2B5EF4-FFF2-40B4-BE49-F238E27FC236}">
                <a16:creationId xmlns:a16="http://schemas.microsoft.com/office/drawing/2014/main" id="{73D93EB1-BA0C-453E-9A14-3C7C6703E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42" y="1113692"/>
            <a:ext cx="8163615" cy="504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1935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45EA-8A92-467E-9889-821F1E41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geom_histogram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B39EC-8EC8-4286-9686-D169B20DF4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2" descr="ggplot2 Jitter Plot">
            <a:extLst>
              <a:ext uri="{FF2B5EF4-FFF2-40B4-BE49-F238E27FC236}">
                <a16:creationId xmlns:a16="http://schemas.microsoft.com/office/drawing/2014/main" id="{73D93EB1-BA0C-453E-9A14-3C7C6703E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42" y="1113692"/>
            <a:ext cx="8163615" cy="504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6185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45EA-8A92-467E-9889-821F1E41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geom_boxplot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B39EC-8EC8-4286-9686-D169B20DF4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2" descr="ggplot2 Jitter Plot">
            <a:extLst>
              <a:ext uri="{FF2B5EF4-FFF2-40B4-BE49-F238E27FC236}">
                <a16:creationId xmlns:a16="http://schemas.microsoft.com/office/drawing/2014/main" id="{73D93EB1-BA0C-453E-9A14-3C7C6703E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42" y="1113692"/>
            <a:ext cx="8163615" cy="504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3374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41239-E656-4531-AC63-6F0A70FA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F797C-36EB-4764-8B49-06F5FD062A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5733A9-503C-4941-AA14-6361C1E52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58" y="23337"/>
            <a:ext cx="7230484" cy="681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945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C7D0-1C4B-4200-864D-2325D5BE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8DF51-3EBA-43DA-8AB6-AAECCD67DA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6BC75D-BF97-4D42-B740-F81A0DA1A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92" y="0"/>
            <a:ext cx="71774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34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>
            <a:spLocks noGrp="1"/>
          </p:cNvSpPr>
          <p:nvPr>
            <p:ph type="title"/>
          </p:nvPr>
        </p:nvSpPr>
        <p:spPr>
          <a:xfrm>
            <a:off x="628650" y="60327"/>
            <a:ext cx="7886700" cy="49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"/>
              <a:buNone/>
            </a:pPr>
            <a:r>
              <a:rPr lang="en-US" sz="3000" dirty="0"/>
              <a:t>Main Setup</a:t>
            </a:r>
            <a:endParaRPr sz="3000" b="1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1C1BB6-4C26-4A70-A41C-8909C2B9D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554183"/>
            <a:ext cx="8415425" cy="1923604"/>
          </a:xfrm>
          <a:prstGeom prst="rect">
            <a:avLst/>
          </a:prstGeom>
          <a:solidFill>
            <a:srgbClr val="2A21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myPlotName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 &lt;-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49B0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500" b="1" i="0" u="none" strike="noStrike" cap="none" normalizeH="0" baseline="0" dirty="0" err="1">
                <a:ln>
                  <a:noFill/>
                </a:ln>
                <a:solidFill>
                  <a:srgbClr val="43A8ED"/>
                </a:solidFill>
                <a:effectLst/>
                <a:latin typeface="Courier New" panose="02070309020205020404" pitchFamily="49" charset="0"/>
              </a:rPr>
              <a:t>ggplot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500" dirty="0">
                <a:solidFill>
                  <a:srgbClr val="BDAE9D"/>
                </a:solidFill>
                <a:latin typeface="Courier New" panose="02070309020205020404" pitchFamily="49" charset="0"/>
              </a:rPr>
              <a:t> 	</a:t>
            </a:r>
            <a:r>
              <a:rPr kumimoji="0" lang="en-US" altLang="en-US" sz="2500" b="0" i="0" u="sng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data =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dfName</a:t>
            </a:r>
            <a:r>
              <a:rPr lang="en-US" altLang="en-US" sz="2500" dirty="0">
                <a:solidFill>
                  <a:srgbClr val="BDAE9D"/>
                </a:solidFill>
                <a:latin typeface="Courier New" panose="02070309020205020404" pitchFamily="49" charset="0"/>
              </a:rPr>
              <a:t>,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 	</a:t>
            </a:r>
            <a:r>
              <a:rPr kumimoji="0" lang="en-US" altLang="en-US" sz="2500" b="1" i="0" u="none" strike="noStrike" cap="none" normalizeH="0" baseline="0" dirty="0" err="1">
                <a:ln>
                  <a:noFill/>
                </a:ln>
                <a:solidFill>
                  <a:srgbClr val="43A8ED"/>
                </a:solidFill>
                <a:effectLst/>
                <a:latin typeface="Courier New" panose="02070309020205020404" pitchFamily="49" charset="0"/>
              </a:rPr>
              <a:t>aes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500" b="0" i="0" u="sng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x =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x_variable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, 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	    </a:t>
            </a:r>
            <a:r>
              <a:rPr kumimoji="0" lang="en-US" altLang="en-US" sz="2500" b="0" i="0" u="sng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y =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y_variable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, 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	    </a:t>
            </a:r>
            <a:r>
              <a:rPr kumimoji="0" lang="en-US" altLang="en-US" sz="2500" b="0" i="0" u="sng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fill =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group_variable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) 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Google Shape;271;p37">
            <a:extLst>
              <a:ext uri="{FF2B5EF4-FFF2-40B4-BE49-F238E27FC236}">
                <a16:creationId xmlns:a16="http://schemas.microsoft.com/office/drawing/2014/main" id="{5B65FCAA-205D-4F85-A817-15746CD49E45}"/>
              </a:ext>
            </a:extLst>
          </p:cNvPr>
          <p:cNvSpPr txBox="1">
            <a:spLocks/>
          </p:cNvSpPr>
          <p:nvPr/>
        </p:nvSpPr>
        <p:spPr>
          <a:xfrm>
            <a:off x="540905" y="2623418"/>
            <a:ext cx="7886700" cy="49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sz="4400" b="1" i="0" u="none" strike="noStrike" cap="none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Times"/>
              <a:buNone/>
            </a:pPr>
            <a:r>
              <a:rPr lang="en-US" sz="3000" dirty="0"/>
              <a:t>Type of Plot</a:t>
            </a:r>
            <a:endParaRPr lang="en-US" sz="3000" dirty="0">
              <a:solidFill>
                <a:schemeClr val="dk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B0EB6E-1BB3-4C7E-8555-AB693C9D6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3117274"/>
            <a:ext cx="8415425" cy="384721"/>
          </a:xfrm>
          <a:prstGeom prst="rect">
            <a:avLst/>
          </a:prstGeom>
          <a:solidFill>
            <a:srgbClr val="2A21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1" i="0" u="none" strike="noStrike" cap="none" normalizeH="0" baseline="0" dirty="0" err="1">
                <a:ln>
                  <a:noFill/>
                </a:ln>
                <a:solidFill>
                  <a:srgbClr val="43A8ED"/>
                </a:solidFill>
                <a:effectLst/>
                <a:latin typeface="Courier New" panose="02070309020205020404" pitchFamily="49" charset="0"/>
              </a:rPr>
              <a:t>geom_boxplot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()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49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ctrTitle"/>
          </p:nvPr>
        </p:nvSpPr>
        <p:spPr>
          <a:xfrm>
            <a:off x="529525" y="1334525"/>
            <a:ext cx="8614200" cy="20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marR="0" lvl="0" indent="-5080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Helvetica Neue"/>
              <a:buAutoNum type="arabicPeriod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Installing R</a:t>
            </a:r>
            <a:endParaRPr sz="60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 rot="-5400000">
            <a:off x="-1227725" y="1238225"/>
            <a:ext cx="302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Installing R + RStudio</a:t>
            </a:r>
            <a:endParaRPr sz="18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2B24-3629-4318-AF54-B2D094D16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Saving our plot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676F12B-1D84-403B-A28B-29F5B809A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38" y="1630905"/>
            <a:ext cx="8921262" cy="923330"/>
          </a:xfrm>
          <a:prstGeom prst="rect">
            <a:avLst/>
          </a:prstGeom>
          <a:solidFill>
            <a:srgbClr val="2A21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Courier New" panose="02070309020205020404" pitchFamily="49" charset="0"/>
              </a:rPr>
              <a:t># Save the plot we created ====================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43A8ED"/>
                </a:solidFill>
                <a:effectLst/>
                <a:latin typeface="Courier New" panose="02070309020205020404" pitchFamily="49" charset="0"/>
              </a:rPr>
              <a:t>ggsave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49B0A"/>
                </a:solidFill>
                <a:effectLst/>
                <a:latin typeface="Courier New" panose="02070309020205020404" pitchFamily="49" charset="0"/>
              </a:rPr>
              <a:t>"images/plot1.png"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,plot1, </a:t>
            </a: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width=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AA43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height=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AA43"/>
                </a:solidFill>
                <a:effectLst/>
                <a:latin typeface="Courier New" panose="02070309020205020404" pitchFamily="49" charset="0"/>
              </a:rPr>
              <a:t>8.5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dpi=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AA43"/>
                </a:solidFill>
                <a:effectLst/>
                <a:latin typeface="Courier New" panose="02070309020205020404" pitchFamily="49" charset="0"/>
              </a:rPr>
              <a:t>300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7300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998C-C2C9-4B91-A0F6-E50D30F3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ANOVA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AEADA2-A2A3-409C-B8AC-7B8FD6E908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1" y="997476"/>
            <a:ext cx="8415423" cy="1231106"/>
          </a:xfrm>
          <a:prstGeom prst="rect">
            <a:avLst/>
          </a:prstGeom>
          <a:solidFill>
            <a:srgbClr val="2A21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Courier New" panose="02070309020205020404" pitchFamily="49" charset="0"/>
              </a:rPr>
              <a:t># testing to see if the type of service has an </a:t>
            </a:r>
            <a:b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Courier New" panose="02070309020205020404" pitchFamily="49" charset="0"/>
              </a:rPr>
              <a:t>effect on the Journey Time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model &lt;-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49B0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43A8ED"/>
                </a:solidFill>
                <a:effectLst/>
                <a:latin typeface="Courier New" panose="02070309020205020404" pitchFamily="49" charset="0"/>
              </a:rPr>
              <a:t>lm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journey_time_avg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 ~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49B0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service, </a:t>
            </a: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data=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df)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modsum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 &lt;-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49B0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3A8ED"/>
                </a:solidFill>
                <a:effectLst/>
                <a:latin typeface="Courier New" panose="02070309020205020404" pitchFamily="49" charset="0"/>
              </a:rPr>
              <a:t>summary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(model)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modsum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2758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BA6C17-DCC0-4DFD-83B6-6145660BB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Running an ANOVA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B3FB8-EFB7-4226-8A3E-178D0A0AB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49" y="878310"/>
            <a:ext cx="5525271" cy="2686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41F042-18C5-4330-9690-F3A307DE2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794" y="3564735"/>
            <a:ext cx="4789652" cy="24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432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BA6C17-DCC0-4DFD-83B6-6145660BB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Running an ANOVA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41F042-18C5-4330-9690-F3A307DE2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87503"/>
            <a:ext cx="8447484" cy="425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698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/>
          <p:nvPr/>
        </p:nvSpPr>
        <p:spPr>
          <a:xfrm>
            <a:off x="628650" y="0"/>
            <a:ext cx="8515200" cy="63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5" name="Google Shape;295;p40"/>
          <p:cNvSpPr txBox="1">
            <a:spLocks noGrp="1"/>
          </p:cNvSpPr>
          <p:nvPr>
            <p:ph type="title"/>
          </p:nvPr>
        </p:nvSpPr>
        <p:spPr>
          <a:xfrm>
            <a:off x="628650" y="136525"/>
            <a:ext cx="78867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"/>
              <a:buNone/>
            </a:pPr>
            <a:r>
              <a:rPr lang="en-US"/>
              <a:t>Saving our Data</a:t>
            </a:r>
            <a:endParaRPr sz="44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" name="Google Shape;296;p40"/>
          <p:cNvSpPr txBox="1">
            <a:spLocks noGrp="1"/>
          </p:cNvSpPr>
          <p:nvPr>
            <p:ph type="body" idx="1"/>
          </p:nvPr>
        </p:nvSpPr>
        <p:spPr>
          <a:xfrm>
            <a:off x="571550" y="1115050"/>
            <a:ext cx="7784400" cy="50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Char char="•"/>
            </a:pP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In order for us to be able to access our models later we are going to save them as an </a:t>
            </a:r>
            <a:r>
              <a:rPr lang="en-US" dirty="0">
                <a:latin typeface="Courier New" panose="02070309020205020404" pitchFamily="49" charset="0"/>
                <a:ea typeface="Helvetica Neue Light"/>
                <a:cs typeface="Courier New" panose="02070309020205020404" pitchFamily="49" charset="0"/>
                <a:sym typeface="Helvetica Neue Light"/>
              </a:rPr>
              <a:t>.</a:t>
            </a:r>
            <a:r>
              <a:rPr lang="en-US" dirty="0" err="1">
                <a:latin typeface="Courier New" panose="02070309020205020404" pitchFamily="49" charset="0"/>
                <a:ea typeface="Helvetica Neue Light"/>
                <a:cs typeface="Courier New" panose="02070309020205020404" pitchFamily="49" charset="0"/>
                <a:sym typeface="Helvetica Neue Light"/>
              </a:rPr>
              <a:t>Rdata</a:t>
            </a:r>
            <a:r>
              <a:rPr lang="en-US" dirty="0">
                <a:latin typeface="Courier New" panose="02070309020205020404" pitchFamily="49" charset="0"/>
                <a:ea typeface="Helvetica Neue Light"/>
                <a:cs typeface="Courier New" panose="02070309020205020404" pitchFamily="49" charset="0"/>
                <a:sym typeface="Helvetica Neue Light"/>
              </a:rPr>
              <a:t> </a:t>
            </a: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file.</a:t>
            </a: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</a:pP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We will save</a:t>
            </a: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143000" marR="0" lvl="2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•"/>
            </a:pP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Statistical Models</a:t>
            </a: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143000" marR="0" lvl="2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•"/>
            </a:pP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Tables (or df)</a:t>
            </a: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</a:pP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This is simply good practice</a:t>
            </a: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</a:pP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We won’t go over how to write a document in </a:t>
            </a:r>
            <a:r>
              <a:rPr lang="en-US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RMarkdown</a:t>
            </a: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but just know that it is possible and exceptionally powerful</a:t>
            </a: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7" name="Google Shape;297;p40"/>
          <p:cNvSpPr txBox="1"/>
          <p:nvPr/>
        </p:nvSpPr>
        <p:spPr>
          <a:xfrm rot="-5400000">
            <a:off x="-744963" y="755289"/>
            <a:ext cx="205907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Saving our data</a:t>
            </a:r>
            <a:endParaRPr sz="18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097AFF-A405-4B08-9851-40587D7BA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50" y="5458256"/>
            <a:ext cx="8515200" cy="569387"/>
          </a:xfrm>
          <a:prstGeom prst="rect">
            <a:avLst/>
          </a:prstGeom>
          <a:solidFill>
            <a:srgbClr val="2A21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Courier New" panose="02070309020205020404" pitchFamily="49" charset="0"/>
              </a:rPr>
              <a:t># Save it to .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rgbClr val="0066FF"/>
                </a:solidFill>
                <a:effectLst/>
                <a:latin typeface="Courier New" panose="02070309020205020404" pitchFamily="49" charset="0"/>
              </a:rPr>
              <a:t>RData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Courier New" panose="02070309020205020404" pitchFamily="49" charset="0"/>
              </a:rPr>
              <a:t> -----------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43A8ED"/>
                </a:solidFill>
                <a:effectLst/>
                <a:latin typeface="Courier New" panose="02070309020205020404" pitchFamily="49" charset="0"/>
              </a:rPr>
              <a:t>save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journey_time,modsum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700" b="0" i="0" u="sng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file =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49B0A"/>
                </a:solidFill>
                <a:effectLst/>
                <a:latin typeface="Courier New" panose="02070309020205020404" pitchFamily="49" charset="0"/>
              </a:rPr>
              <a:t>"data/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049B0A"/>
                </a:solidFill>
                <a:effectLst/>
                <a:latin typeface="Courier New" panose="02070309020205020404" pitchFamily="49" charset="0"/>
              </a:rPr>
              <a:t>analyzedData.RData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49B0A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BDAE9D"/>
                </a:solidFill>
                <a:effectLst/>
                <a:latin typeface="Courier New" panose="02070309020205020404" pitchFamily="49" charset="0"/>
              </a:rPr>
              <a:t>)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2"/>
          <p:cNvSpPr/>
          <p:nvPr/>
        </p:nvSpPr>
        <p:spPr>
          <a:xfrm>
            <a:off x="628650" y="0"/>
            <a:ext cx="8515200" cy="63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11" name="Google Shape;311;p42"/>
          <p:cNvSpPr txBox="1">
            <a:spLocks noGrp="1"/>
          </p:cNvSpPr>
          <p:nvPr>
            <p:ph type="title"/>
          </p:nvPr>
        </p:nvSpPr>
        <p:spPr>
          <a:xfrm>
            <a:off x="628650" y="136525"/>
            <a:ext cx="78867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"/>
              <a:buNone/>
            </a:pPr>
            <a:r>
              <a:rPr lang="en-US"/>
              <a:t>Future Directives</a:t>
            </a:r>
            <a:endParaRPr sz="44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2" name="Google Shape;312;p42"/>
          <p:cNvSpPr txBox="1">
            <a:spLocks noGrp="1"/>
          </p:cNvSpPr>
          <p:nvPr>
            <p:ph type="body" idx="1"/>
          </p:nvPr>
        </p:nvSpPr>
        <p:spPr>
          <a:xfrm>
            <a:off x="571550" y="1115050"/>
            <a:ext cx="7784400" cy="50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•"/>
            </a:pP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We have now created a reproducible script!! </a:t>
            </a: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•"/>
            </a:pP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But we can also make an entirely reproducible document/manuscript</a:t>
            </a: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•"/>
            </a:pP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Imagine being able to make changes to a dataset and instantly your entire manuscript makes changes!!!!</a:t>
            </a: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•"/>
            </a:pP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Here I am going to show you an example of how this can be done.</a:t>
            </a: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•"/>
            </a:pP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42"/>
          <p:cNvSpPr txBox="1"/>
          <p:nvPr/>
        </p:nvSpPr>
        <p:spPr>
          <a:xfrm rot="-5400000">
            <a:off x="-1359575" y="1369901"/>
            <a:ext cx="328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Saving our data</a:t>
            </a:r>
            <a:endParaRPr sz="18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2"/>
          <p:cNvSpPr/>
          <p:nvPr/>
        </p:nvSpPr>
        <p:spPr>
          <a:xfrm>
            <a:off x="628650" y="0"/>
            <a:ext cx="8515200" cy="63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11" name="Google Shape;311;p42"/>
          <p:cNvSpPr txBox="1">
            <a:spLocks noGrp="1"/>
          </p:cNvSpPr>
          <p:nvPr>
            <p:ph type="title"/>
          </p:nvPr>
        </p:nvSpPr>
        <p:spPr>
          <a:xfrm>
            <a:off x="628650" y="136525"/>
            <a:ext cx="78867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"/>
              <a:buNone/>
            </a:pPr>
            <a:r>
              <a:rPr lang="en-US" dirty="0"/>
              <a:t>Literate Programming</a:t>
            </a:r>
            <a:endParaRPr sz="4400" b="1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2" name="Google Shape;312;p42"/>
          <p:cNvSpPr txBox="1">
            <a:spLocks noGrp="1"/>
          </p:cNvSpPr>
          <p:nvPr>
            <p:ph type="body" idx="1"/>
          </p:nvPr>
        </p:nvSpPr>
        <p:spPr>
          <a:xfrm>
            <a:off x="931768" y="1115049"/>
            <a:ext cx="7784400" cy="50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•"/>
            </a:pP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42"/>
          <p:cNvSpPr txBox="1"/>
          <p:nvPr/>
        </p:nvSpPr>
        <p:spPr>
          <a:xfrm rot="-5400000">
            <a:off x="-1359575" y="1369901"/>
            <a:ext cx="328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Saving our data</a:t>
            </a:r>
            <a:endParaRPr sz="18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6" name="Picture 2" descr="https://lh6.googleusercontent.com/jaCBo4emObtCiP9FPsDSwq2Rn_gLucXqNtAV_EuQmOjXQ7BCi8Qg-bV8rjs_7voQuOq5YSfJzyyfnuHdXvPXtzyF1pgo4LRStq0TaBhTAzmSgmHKRLQK9shmH6q978SYe1M61leeZBo">
            <a:extLst>
              <a:ext uri="{FF2B5EF4-FFF2-40B4-BE49-F238E27FC236}">
                <a16:creationId xmlns:a16="http://schemas.microsoft.com/office/drawing/2014/main" id="{B94DB1F4-2C5B-4AE9-A869-026F54E66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268" y="919162"/>
            <a:ext cx="6819900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4591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4322-8D34-4020-82B8-34276BE1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71772-1FB7-4128-980E-FF6F0E00DB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 fully covered in this workshop but it should allow you to see the potential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33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/>
          <p:nvPr/>
        </p:nvSpPr>
        <p:spPr>
          <a:xfrm>
            <a:off x="628650" y="0"/>
            <a:ext cx="8515200" cy="63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628650" y="136525"/>
            <a:ext cx="78867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"/>
              <a:buNone/>
            </a:pPr>
            <a:r>
              <a:rPr lang="en-US"/>
              <a:t>Installing R</a:t>
            </a:r>
            <a:endParaRPr sz="44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571550" y="1115050"/>
            <a:ext cx="7784400" cy="50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Char char="•"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Please go to my GitHub page and Install the files listed.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685800" marR="0" lvl="1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Char char="•"/>
            </a:pPr>
            <a:r>
              <a:rPr lang="en-US" sz="1800" i="1">
                <a:latin typeface="Helvetica Neue Light"/>
                <a:ea typeface="Helvetica Neue Light"/>
                <a:cs typeface="Helvetica Neue Light"/>
                <a:sym typeface="Helvetica Neue Light"/>
              </a:rPr>
              <a:t>There is also a USB key circulating for those with slower connections</a:t>
            </a:r>
            <a:br>
              <a:rPr lang="en-US" sz="1800" i="1"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sz="1800"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 rot="-5400000">
            <a:off x="-1227725" y="1238225"/>
            <a:ext cx="302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Andrew’s CIHR Updates</a:t>
            </a:r>
            <a:endParaRPr sz="18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99C1-5091-4BCB-A82E-DB49C66D8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C624F-3038-45D1-8E21-0BC2D3A5E9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https://www.youtube.com/watch?v=ut0LAjpon6I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2469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ctrTitle"/>
          </p:nvPr>
        </p:nvSpPr>
        <p:spPr>
          <a:xfrm>
            <a:off x="529525" y="1334525"/>
            <a:ext cx="8614200" cy="20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Familiarize Yourself With The Environment</a:t>
            </a:r>
            <a:endParaRPr sz="60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 rot="-5400000">
            <a:off x="-866520" y="876772"/>
            <a:ext cx="230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Andrew’s Updates</a:t>
            </a:r>
            <a:endParaRPr sz="18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>
            <a:off x="628650" y="0"/>
            <a:ext cx="8515200" cy="63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628650" y="136525"/>
            <a:ext cx="78867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"/>
              <a:buNone/>
            </a:pPr>
            <a:r>
              <a:rPr lang="en-US"/>
              <a:t>Environment</a:t>
            </a:r>
            <a:endParaRPr sz="44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571550" y="1115050"/>
            <a:ext cx="7784400" cy="50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Char char="•"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This can be intimidating at first glance but let’s break it down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 rot="-5400000">
            <a:off x="-866520" y="876772"/>
            <a:ext cx="230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Andrew’s Updates</a:t>
            </a:r>
            <a:endParaRPr sz="18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575" y="2860701"/>
            <a:ext cx="5592800" cy="333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Theme1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1842</Words>
  <Application>Microsoft Office PowerPoint</Application>
  <PresentationFormat>On-screen Show (4:3)</PresentationFormat>
  <Paragraphs>327</Paragraphs>
  <Slides>57</Slides>
  <Notes>37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Times</vt:lpstr>
      <vt:lpstr>Calibri</vt:lpstr>
      <vt:lpstr>Arial</vt:lpstr>
      <vt:lpstr>Courier New</vt:lpstr>
      <vt:lpstr>Georgia</vt:lpstr>
      <vt:lpstr>Helvetica Neue</vt:lpstr>
      <vt:lpstr>HelveticaNeueLT Pro 107 XBlkCn</vt:lpstr>
      <vt:lpstr>Helvetica Neue Light</vt:lpstr>
      <vt:lpstr>2_Theme1</vt:lpstr>
      <vt:lpstr>Data Battles  R Group</vt:lpstr>
      <vt:lpstr>Keys to Success</vt:lpstr>
      <vt:lpstr>Copy/Paste Learning</vt:lpstr>
      <vt:lpstr>To Do (not in presentation)</vt:lpstr>
      <vt:lpstr>Installing R</vt:lpstr>
      <vt:lpstr>Installing R</vt:lpstr>
      <vt:lpstr>PowerPoint Presentation</vt:lpstr>
      <vt:lpstr>Familiarize Yourself With The Environment</vt:lpstr>
      <vt:lpstr>Environment</vt:lpstr>
      <vt:lpstr>Document Outline</vt:lpstr>
      <vt:lpstr>Document Outline</vt:lpstr>
      <vt:lpstr>Creating Sections</vt:lpstr>
      <vt:lpstr>Starting our Project</vt:lpstr>
      <vt:lpstr>Types of Files</vt:lpstr>
      <vt:lpstr>What Are We Covering Today?</vt:lpstr>
      <vt:lpstr>Structure of a script</vt:lpstr>
      <vt:lpstr>Loading/Installing Packages</vt:lpstr>
      <vt:lpstr>General Information</vt:lpstr>
      <vt:lpstr>Functions in R (e.g read_excel)</vt:lpstr>
      <vt:lpstr>read_excel( ) </vt:lpstr>
      <vt:lpstr>I knew this was too good to be true</vt:lpstr>
      <vt:lpstr>I knew this was too good to be true</vt:lpstr>
      <vt:lpstr>The strength of functions</vt:lpstr>
      <vt:lpstr>Removing unused arguments to simplify</vt:lpstr>
      <vt:lpstr>Importing a Dataset</vt:lpstr>
      <vt:lpstr>Importing a Dataset</vt:lpstr>
      <vt:lpstr>Visualize df</vt:lpstr>
      <vt:lpstr>Visualize your Dataset</vt:lpstr>
      <vt:lpstr>Cleaning up df</vt:lpstr>
      <vt:lpstr>Renaming a column</vt:lpstr>
      <vt:lpstr>Renaming a column</vt:lpstr>
      <vt:lpstr>Summarizing Content</vt:lpstr>
      <vt:lpstr>summarySE</vt:lpstr>
      <vt:lpstr>summarySE </vt:lpstr>
      <vt:lpstr>What do we want to plot???</vt:lpstr>
      <vt:lpstr>summarySE </vt:lpstr>
      <vt:lpstr>summarySE </vt:lpstr>
      <vt:lpstr>PowerPoint Presentation</vt:lpstr>
      <vt:lpstr>Plotting using ggplot</vt:lpstr>
      <vt:lpstr>Main Setup</vt:lpstr>
      <vt:lpstr>PowerPoint Presentation</vt:lpstr>
      <vt:lpstr>Types of plots?</vt:lpstr>
      <vt:lpstr>geom_jitter</vt:lpstr>
      <vt:lpstr>geom_bar</vt:lpstr>
      <vt:lpstr>geom_histogram</vt:lpstr>
      <vt:lpstr>geom_boxplot</vt:lpstr>
      <vt:lpstr>PowerPoint Presentation</vt:lpstr>
      <vt:lpstr>PowerPoint Presentation</vt:lpstr>
      <vt:lpstr>Main Setup</vt:lpstr>
      <vt:lpstr>Saving our plot</vt:lpstr>
      <vt:lpstr>ANOVA</vt:lpstr>
      <vt:lpstr>Running an ANOVA</vt:lpstr>
      <vt:lpstr>Running an ANOVA</vt:lpstr>
      <vt:lpstr>Saving our Data</vt:lpstr>
      <vt:lpstr>Future Directives</vt:lpstr>
      <vt:lpstr>Literate Programming</vt:lpstr>
      <vt:lpstr>Requirement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Battles  R Group</dc:title>
  <cp:lastModifiedBy>Andrew Lapointe</cp:lastModifiedBy>
  <cp:revision>30</cp:revision>
  <dcterms:modified xsi:type="dcterms:W3CDTF">2019-07-29T19:50:36Z</dcterms:modified>
</cp:coreProperties>
</file>