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6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3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3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1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0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8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1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29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hedevastator/global-video-game-sales-ratings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11579-5FC5-9AF4-5D9B-A32ACA93A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ISE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5D898-DA7B-D5AD-ABC3-416FAAF1A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Group 2: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Alaqsa Akbar, 202281480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Abdulilah</a:t>
            </a:r>
            <a:r>
              <a:rPr lang="en-US" dirty="0"/>
              <a:t> </a:t>
            </a:r>
            <a:r>
              <a:rPr lang="en-US" dirty="0" err="1"/>
              <a:t>AlShammary</a:t>
            </a:r>
            <a:r>
              <a:rPr lang="en-US" dirty="0"/>
              <a:t>, 202063340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E6710-80BA-6EED-B3B9-919709F57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5" r="26085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042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B382-DADF-A2FE-BA60-AC6EF848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3CFAE3-460E-45E3-693A-86BAB5746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44805"/>
            <a:ext cx="2987315" cy="2798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7EDB18-E666-4AB5-F226-B8F588D1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872" y="2144805"/>
            <a:ext cx="2778185" cy="39511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D6E81E-C96A-874C-5E24-BE08C6259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352" y="2144805"/>
            <a:ext cx="3384648" cy="31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BCBE-2E54-714B-2E8C-73CD970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(contd.)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DA5DF-BC84-139A-C82C-6D8F471F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4" y="2286000"/>
            <a:ext cx="3355072" cy="3012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8E1C65-2795-B76C-7AF9-B40E55EC4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116" y="2286000"/>
            <a:ext cx="3727767" cy="2664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9DA22-EEC0-8481-D4CB-7DDC4B62E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113" y="2286000"/>
            <a:ext cx="3556938" cy="363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2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04DB-24A5-A337-6351-CAA3A6DF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(contd.)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72CC0-9203-8E51-17CE-494FBC10C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622" y="2286000"/>
            <a:ext cx="3644755" cy="388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9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4B0E-D51D-EFA1-15B5-260B10FE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26E1-5AE8-FC04-01C8-CB11DDEA3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Platform</a:t>
            </a:r>
            <a:r>
              <a:rPr lang="en-US" dirty="0"/>
              <a:t>: One Hot Encoding (Nominal Data / Is not ordered)</a:t>
            </a:r>
          </a:p>
          <a:p>
            <a:r>
              <a:rPr lang="en-US" b="1" dirty="0" err="1"/>
              <a:t>Year_of_Release</a:t>
            </a:r>
            <a:r>
              <a:rPr lang="en-US" dirty="0"/>
              <a:t>: </a:t>
            </a:r>
            <a:r>
              <a:rPr lang="en-US" dirty="0" err="1"/>
              <a:t>MinMaxScaler</a:t>
            </a:r>
            <a:r>
              <a:rPr lang="en-US" dirty="0"/>
              <a:t> (Year is not normally distributed and has short known range for the numbers)</a:t>
            </a:r>
          </a:p>
          <a:p>
            <a:r>
              <a:rPr lang="en-US" b="1" dirty="0"/>
              <a:t>Genre</a:t>
            </a:r>
            <a:r>
              <a:rPr lang="en-US" dirty="0"/>
              <a:t>: One Hot Encoding (Nominal Data)</a:t>
            </a:r>
          </a:p>
          <a:p>
            <a:r>
              <a:rPr lang="en-US" b="1" dirty="0"/>
              <a:t>Publisher</a:t>
            </a:r>
            <a:r>
              <a:rPr lang="en-US" dirty="0"/>
              <a:t>: Frequency Encoding (Nominal Data)</a:t>
            </a:r>
          </a:p>
          <a:p>
            <a:r>
              <a:rPr lang="en-US" b="1" dirty="0" err="1"/>
              <a:t>NA_Sales</a:t>
            </a:r>
            <a:r>
              <a:rPr lang="en-US" b="1" dirty="0"/>
              <a:t> &amp; </a:t>
            </a:r>
            <a:r>
              <a:rPr lang="en-US" b="1" dirty="0" err="1"/>
              <a:t>EU_Sales</a:t>
            </a:r>
            <a:r>
              <a:rPr lang="en-US" b="1" dirty="0"/>
              <a:t> &amp; </a:t>
            </a:r>
            <a:r>
              <a:rPr lang="en-US" b="1" dirty="0" err="1"/>
              <a:t>JP_Sales</a:t>
            </a:r>
            <a:r>
              <a:rPr lang="en-US" b="1" dirty="0"/>
              <a:t> &amp; </a:t>
            </a:r>
            <a:r>
              <a:rPr lang="en-US" b="1" dirty="0" err="1"/>
              <a:t>Other_Sales</a:t>
            </a:r>
            <a:r>
              <a:rPr lang="en-US" dirty="0"/>
              <a:t>: We map it to the proportion of </a:t>
            </a:r>
            <a:r>
              <a:rPr lang="en-US" dirty="0" err="1"/>
              <a:t>Global_Sales</a:t>
            </a:r>
            <a:r>
              <a:rPr lang="en-US" dirty="0"/>
              <a:t>. e.g., for </a:t>
            </a:r>
            <a:r>
              <a:rPr lang="en-US" dirty="0" err="1"/>
              <a:t>NA_Sales</a:t>
            </a:r>
            <a:r>
              <a:rPr lang="en-US" dirty="0"/>
              <a:t>, we use </a:t>
            </a:r>
            <a:r>
              <a:rPr lang="en-US" dirty="0" err="1"/>
              <a:t>NA_Sales</a:t>
            </a:r>
            <a:r>
              <a:rPr lang="en-US" dirty="0"/>
              <a:t> / </a:t>
            </a:r>
            <a:r>
              <a:rPr lang="en-US" dirty="0" err="1"/>
              <a:t>Global_Sales</a:t>
            </a:r>
            <a:endParaRPr lang="en-US" dirty="0"/>
          </a:p>
          <a:p>
            <a:r>
              <a:rPr lang="en-US" b="1" dirty="0" err="1"/>
              <a:t>Global_Sales</a:t>
            </a:r>
            <a:r>
              <a:rPr lang="en-US" dirty="0"/>
              <a:t>: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b="1" dirty="0" err="1"/>
              <a:t>Critic_Score</a:t>
            </a:r>
            <a:r>
              <a:rPr lang="en-US" dirty="0"/>
              <a:t>: </a:t>
            </a:r>
            <a:r>
              <a:rPr lang="en-US" dirty="0" err="1"/>
              <a:t>MinMaxScaler</a:t>
            </a:r>
            <a:r>
              <a:rPr lang="en-US" dirty="0"/>
              <a:t> (range is known (0 - 100 at max))</a:t>
            </a:r>
          </a:p>
          <a:p>
            <a:r>
              <a:rPr lang="en-US" b="1" dirty="0" err="1"/>
              <a:t>Critic_Count</a:t>
            </a:r>
            <a:r>
              <a:rPr lang="en-US" dirty="0"/>
              <a:t>: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b="1" dirty="0" err="1"/>
              <a:t>User_Score</a:t>
            </a:r>
            <a:r>
              <a:rPr lang="en-US" dirty="0"/>
              <a:t>: </a:t>
            </a:r>
            <a:r>
              <a:rPr lang="en-US" dirty="0" err="1"/>
              <a:t>MinMaxScaler</a:t>
            </a:r>
            <a:r>
              <a:rPr lang="en-US" dirty="0"/>
              <a:t> (range is known (0 - 10 at max))</a:t>
            </a:r>
          </a:p>
          <a:p>
            <a:r>
              <a:rPr lang="en-US" b="1" dirty="0"/>
              <a:t> </a:t>
            </a:r>
            <a:r>
              <a:rPr lang="en-US" b="1" dirty="0" err="1"/>
              <a:t>User_Count</a:t>
            </a:r>
            <a:r>
              <a:rPr lang="en-US" dirty="0"/>
              <a:t>: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Developer</a:t>
            </a:r>
            <a:r>
              <a:rPr lang="en-US" dirty="0"/>
              <a:t>: Frequency Encoding</a:t>
            </a:r>
          </a:p>
          <a:p>
            <a:r>
              <a:rPr lang="en-US" dirty="0"/>
              <a:t> </a:t>
            </a:r>
            <a:r>
              <a:rPr lang="en-US" b="1" dirty="0"/>
              <a:t>Rating</a:t>
            </a:r>
            <a:r>
              <a:rPr lang="en-US" dirty="0"/>
              <a:t>: Label Encoding (Ordinal Data / Data is ordered)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C3DA-99C1-71D6-F873-BB04AEFC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4. Model Building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832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3087-2C2A-6F64-729F-A69A032C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EB7F-5F79-A254-D87F-915783073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978234"/>
          </a:xfrm>
        </p:spPr>
        <p:txBody>
          <a:bodyPr>
            <a:normAutofit/>
          </a:bodyPr>
          <a:lstStyle/>
          <a:p>
            <a:r>
              <a:rPr lang="en-US" dirty="0"/>
              <a:t>We want to predict </a:t>
            </a:r>
            <a:r>
              <a:rPr lang="en-US" dirty="0" err="1"/>
              <a:t>User_Score</a:t>
            </a:r>
            <a:r>
              <a:rPr lang="en-US" dirty="0"/>
              <a:t> (dependent variable)</a:t>
            </a:r>
          </a:p>
          <a:p>
            <a:r>
              <a:rPr lang="en-US" dirty="0"/>
              <a:t>Our independent variables: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compare models using MSE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D3490-F2B6-20E8-8D9A-0F26CD13C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00349"/>
            <a:ext cx="588727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0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8144-AF47-B456-998A-2B63726D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689F9-B511-C083-508F-1010F5C03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formula: </a:t>
            </a:r>
            <a:r>
              <a:rPr lang="es-ES" dirty="0"/>
              <a:t>β=(X</a:t>
            </a:r>
            <a:r>
              <a:rPr lang="es-ES" baseline="30000" dirty="0"/>
              <a:t>T</a:t>
            </a:r>
            <a:r>
              <a:rPr lang="es-ES" dirty="0"/>
              <a:t>X)−1 X</a:t>
            </a:r>
            <a:r>
              <a:rPr lang="es-ES" baseline="30000" dirty="0"/>
              <a:t>T</a:t>
            </a:r>
            <a:r>
              <a:rPr lang="es-ES" dirty="0"/>
              <a:t>Y</a:t>
            </a:r>
          </a:p>
          <a:p>
            <a:r>
              <a:rPr lang="es-ES" dirty="0"/>
              <a:t>MSE = 0.0138</a:t>
            </a:r>
          </a:p>
          <a:p>
            <a:endParaRPr lang="es-E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15158-5B87-1911-BE10-AC6DB530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748" y="2085787"/>
            <a:ext cx="4229690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94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CE60-A6C7-B23E-8137-D1BDB4B1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C230-A761-DF76-C0F5-EB31BAD7F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Gradient Boosting known for its efficiency (wins many Kaggle competitions)</a:t>
            </a:r>
          </a:p>
          <a:p>
            <a:r>
              <a:rPr lang="en-US" dirty="0"/>
              <a:t>Similar to Random Forest</a:t>
            </a:r>
          </a:p>
          <a:p>
            <a:r>
              <a:rPr lang="en-US" dirty="0"/>
              <a:t>MSE = 0.0127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35831-91E1-45D0-56AB-472E68B8E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15" y="3081236"/>
            <a:ext cx="2819794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8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1BD1-36FB-8AE0-C512-9223C568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FF1D4-F390-818A-24B4-99BAB016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8083"/>
          </a:xfrm>
        </p:spPr>
        <p:txBody>
          <a:bodyPr/>
          <a:lstStyle/>
          <a:p>
            <a:r>
              <a:rPr lang="en-US" dirty="0"/>
              <a:t>Neural Networks require large datasets as they are complex</a:t>
            </a:r>
          </a:p>
          <a:p>
            <a:r>
              <a:rPr lang="en-US" dirty="0"/>
              <a:t>MSE = 0.0146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EB2BC40-1011-4830-A912-ECCD56240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3735" y="869600"/>
            <a:ext cx="5597338" cy="28327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86839F-B508-45AE-4C8E-4F3325480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058" y="4195041"/>
            <a:ext cx="3876692" cy="13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66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1225-DEF9-BACF-4237-0DA906A1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F134-A52F-50F9-0CF0-23DC94EDA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MSE = 	0.0138</a:t>
            </a:r>
          </a:p>
          <a:p>
            <a:r>
              <a:rPr lang="en-US" dirty="0" err="1"/>
              <a:t>XGBoost</a:t>
            </a:r>
            <a:r>
              <a:rPr lang="en-US" dirty="0"/>
              <a:t> MSE =		0.0127</a:t>
            </a:r>
          </a:p>
          <a:p>
            <a:r>
              <a:rPr lang="en-US" dirty="0"/>
              <a:t>Neural Network MSE = 	0.0146</a:t>
            </a:r>
          </a:p>
          <a:p>
            <a:r>
              <a:rPr lang="en-US" dirty="0"/>
              <a:t>Best model was the </a:t>
            </a:r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2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179FD-E2C9-234C-58D3-2D64D9A0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Discovery</a:t>
            </a:r>
          </a:p>
        </p:txBody>
      </p:sp>
    </p:spTree>
    <p:extLst>
      <p:ext uri="{BB962C8B-B14F-4D97-AF65-F5344CB8AC3E}">
        <p14:creationId xmlns:p14="http://schemas.microsoft.com/office/powerpoint/2010/main" val="2205107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98002-7E2E-DCD4-3F95-E868FE89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Operationalize</a:t>
            </a:r>
          </a:p>
        </p:txBody>
      </p:sp>
    </p:spTree>
    <p:extLst>
      <p:ext uri="{BB962C8B-B14F-4D97-AF65-F5344CB8AC3E}">
        <p14:creationId xmlns:p14="http://schemas.microsoft.com/office/powerpoint/2010/main" val="2621527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D7DB-2369-0E9A-CA06-71FD0E00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300F-A069-0448-B765-32524C4CB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naturally high count of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Lack of understanding why each field affects the result accordingly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Lack of more diverse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success of a game depends on outside factors as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Game success is highly unpredictable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Dataset had too many null values</a:t>
            </a:r>
          </a:p>
        </p:txBody>
      </p:sp>
    </p:spTree>
    <p:extLst>
      <p:ext uri="{BB962C8B-B14F-4D97-AF65-F5344CB8AC3E}">
        <p14:creationId xmlns:p14="http://schemas.microsoft.com/office/powerpoint/2010/main" val="3936171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4B74-1926-AEB9-36D8-7A871BA8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843B-EBF0-6B38-6AEF-9DDF3E017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may use a different data set that has more information, this one had too many null values</a:t>
            </a:r>
          </a:p>
          <a:p>
            <a:r>
              <a:rPr lang="en-US" sz="2400" dirty="0"/>
              <a:t>We can also use a more diverse data set that gives information on more fields</a:t>
            </a:r>
          </a:p>
          <a:p>
            <a:r>
              <a:rPr lang="en-US" sz="2400" dirty="0"/>
              <a:t>Our data set was also a bit too small for a proper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685307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B5576-E183-5CF3-8D8A-A4297593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6. Communicate Results</a:t>
            </a:r>
          </a:p>
        </p:txBody>
      </p:sp>
    </p:spTree>
    <p:extLst>
      <p:ext uri="{BB962C8B-B14F-4D97-AF65-F5344CB8AC3E}">
        <p14:creationId xmlns:p14="http://schemas.microsoft.com/office/powerpoint/2010/main" val="4194573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4B44-34D5-3C5B-BEDE-E34C460D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E028-ABC2-D0F5-FBB9-215B7973C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We managed to create a model (</a:t>
            </a:r>
            <a:r>
              <a:rPr lang="en-US" dirty="0" err="1"/>
              <a:t>XGBoost</a:t>
            </a:r>
            <a:r>
              <a:rPr lang="en-US" dirty="0"/>
              <a:t> Regression) that accurately predicts the </a:t>
            </a:r>
            <a:r>
              <a:rPr lang="en-US" dirty="0" err="1"/>
              <a:t>User_Score</a:t>
            </a:r>
            <a:r>
              <a:rPr lang="en-US" dirty="0"/>
              <a:t> using given data</a:t>
            </a:r>
          </a:p>
          <a:p>
            <a:r>
              <a:rPr lang="en-US" dirty="0"/>
              <a:t>We achieved our intended goal</a:t>
            </a:r>
          </a:p>
          <a:p>
            <a:r>
              <a:rPr lang="en-US" dirty="0"/>
              <a:t>We noticed several trends and patterns between different fields. For instance, Sales between US and EU seemed to be correlated as </a:t>
            </a:r>
            <a:r>
              <a:rPr lang="en-US" dirty="0" err="1"/>
              <a:t>opposted</a:t>
            </a:r>
            <a:r>
              <a:rPr lang="en-US" dirty="0"/>
              <a:t> to with Japan.</a:t>
            </a:r>
          </a:p>
          <a:p>
            <a:r>
              <a:rPr lang="en-US" dirty="0"/>
              <a:t>The correlation between user scores and critic scores is significantly weaker than expected.</a:t>
            </a:r>
          </a:p>
          <a:p>
            <a:r>
              <a:rPr lang="en-US" dirty="0"/>
              <a:t>Games with E rating sold very well</a:t>
            </a:r>
          </a:p>
          <a:p>
            <a:r>
              <a:rPr lang="en-US" dirty="0"/>
              <a:t>Games with T rating tended to have better scores as opposed to games with an E10+ rating</a:t>
            </a:r>
          </a:p>
        </p:txBody>
      </p:sp>
    </p:spTree>
    <p:extLst>
      <p:ext uri="{BB962C8B-B14F-4D97-AF65-F5344CB8AC3E}">
        <p14:creationId xmlns:p14="http://schemas.microsoft.com/office/powerpoint/2010/main" val="84976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9FCE-648E-F997-3B35-B6F6D616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2A70-97D4-2E27-8B3D-2C051A7EB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development industry can be very random and hard to understand</a:t>
            </a:r>
          </a:p>
          <a:p>
            <a:r>
              <a:rPr lang="en-US" dirty="0"/>
              <a:t>We want to predict how well received a game would be</a:t>
            </a:r>
          </a:p>
          <a:p>
            <a:r>
              <a:rPr lang="en-US" dirty="0"/>
              <a:t>We got our dataset from Kaggle:</a:t>
            </a:r>
          </a:p>
          <a:p>
            <a:pPr lvl="1"/>
            <a:r>
              <a:rPr lang="en-US" dirty="0">
                <a:hlinkClick r:id="rId2"/>
              </a:rPr>
              <a:t>https://www.kaggle.com/datasets/thedevastator/global-video-game-sales-ratings/data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5D7D-13E0-7A58-D5B9-A7EC35E6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7242BE-FFEE-D95C-3F10-1780DBE9B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884754"/>
              </p:ext>
            </p:extLst>
          </p:nvPr>
        </p:nvGraphicFramePr>
        <p:xfrm>
          <a:off x="3664527" y="2072244"/>
          <a:ext cx="4862946" cy="4403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473">
                  <a:extLst>
                    <a:ext uri="{9D8B030D-6E8A-4147-A177-3AD203B41FA5}">
                      <a16:colId xmlns:a16="http://schemas.microsoft.com/office/drawing/2014/main" val="4068008351"/>
                    </a:ext>
                  </a:extLst>
                </a:gridCol>
                <a:gridCol w="2431473">
                  <a:extLst>
                    <a:ext uri="{9D8B030D-6E8A-4147-A177-3AD203B41FA5}">
                      <a16:colId xmlns:a16="http://schemas.microsoft.com/office/drawing/2014/main" val="2222485654"/>
                    </a:ext>
                  </a:extLst>
                </a:gridCol>
              </a:tblGrid>
              <a:tr h="210673">
                <a:tc>
                  <a:txBody>
                    <a:bodyPr/>
                    <a:lstStyle/>
                    <a:p>
                      <a:r>
                        <a:rPr lang="en-US" sz="800" b="1" dirty="0"/>
                        <a:t>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name of the video game. (String)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759524"/>
                  </a:ext>
                </a:extLst>
              </a:tr>
              <a:tr h="337077">
                <a:tc>
                  <a:txBody>
                    <a:bodyPr/>
                    <a:lstStyle/>
                    <a:p>
                      <a:r>
                        <a:rPr lang="en-US" sz="800" b="1" dirty="0"/>
                        <a:t>Platform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The platform the game was released on. (String)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134562"/>
                  </a:ext>
                </a:extLst>
              </a:tr>
              <a:tr h="210673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Year_of_Release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The year the game was released. (Integer)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960126"/>
                  </a:ext>
                </a:extLst>
              </a:tr>
              <a:tr h="210673">
                <a:tc>
                  <a:txBody>
                    <a:bodyPr/>
                    <a:lstStyle/>
                    <a:p>
                      <a:r>
                        <a:rPr lang="en-US" sz="800" b="1" dirty="0"/>
                        <a:t>Genre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The genre of the game. (String)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14065"/>
                  </a:ext>
                </a:extLst>
              </a:tr>
              <a:tr h="210673">
                <a:tc>
                  <a:txBody>
                    <a:bodyPr/>
                    <a:lstStyle/>
                    <a:p>
                      <a:r>
                        <a:rPr lang="en-US" sz="800" b="1" dirty="0"/>
                        <a:t>Publisher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The publisher of the game. (String)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939140"/>
                  </a:ext>
                </a:extLst>
              </a:tr>
              <a:tr h="337077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NA_Sales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The sales of the game in North America. (Float)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261284"/>
                  </a:ext>
                </a:extLst>
              </a:tr>
              <a:tr h="210673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EU_Sales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The sales of the game in Europe. (Float)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56822"/>
                  </a:ext>
                </a:extLst>
              </a:tr>
              <a:tr h="210673">
                <a:tc>
                  <a:txBody>
                    <a:bodyPr/>
                    <a:lstStyle/>
                    <a:p>
                      <a:r>
                        <a:rPr lang="en-US" sz="800" b="1"/>
                        <a:t>JP_Sales</a:t>
                      </a:r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sales of the game in Japan. (Float)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067637"/>
                  </a:ext>
                </a:extLst>
              </a:tr>
              <a:tr h="337077">
                <a:tc>
                  <a:txBody>
                    <a:bodyPr/>
                    <a:lstStyle/>
                    <a:p>
                      <a:r>
                        <a:rPr lang="en-US" sz="800" b="1"/>
                        <a:t>Other_Sales</a:t>
                      </a:r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sales of the game in other regions. (Float)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211585"/>
                  </a:ext>
                </a:extLst>
              </a:tr>
              <a:tr h="337077">
                <a:tc>
                  <a:txBody>
                    <a:bodyPr/>
                    <a:lstStyle/>
                    <a:p>
                      <a:r>
                        <a:rPr lang="en-US" sz="800" b="1"/>
                        <a:t>Global_Sales</a:t>
                      </a:r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total sales of the game across all regions. (Float)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309611"/>
                  </a:ext>
                </a:extLst>
              </a:tr>
              <a:tr h="337077">
                <a:tc>
                  <a:txBody>
                    <a:bodyPr/>
                    <a:lstStyle/>
                    <a:p>
                      <a:r>
                        <a:rPr lang="en-US" sz="800" b="1"/>
                        <a:t>Critic_Score</a:t>
                      </a:r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score given to the game by critics. (Float)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528567"/>
                  </a:ext>
                </a:extLst>
              </a:tr>
              <a:tr h="337077">
                <a:tc>
                  <a:txBody>
                    <a:bodyPr/>
                    <a:lstStyle/>
                    <a:p>
                      <a:r>
                        <a:rPr lang="en-US" sz="800" b="1"/>
                        <a:t>Critic_Count</a:t>
                      </a:r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number of critics who reviewed the game. (Integer)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329064"/>
                  </a:ext>
                </a:extLst>
              </a:tr>
              <a:tr h="337077">
                <a:tc>
                  <a:txBody>
                    <a:bodyPr/>
                    <a:lstStyle/>
                    <a:p>
                      <a:r>
                        <a:rPr lang="en-US" sz="800" b="1"/>
                        <a:t>User_Score</a:t>
                      </a:r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score given to the game by users. (Float)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152659"/>
                  </a:ext>
                </a:extLst>
              </a:tr>
              <a:tr h="337077">
                <a:tc>
                  <a:txBody>
                    <a:bodyPr/>
                    <a:lstStyle/>
                    <a:p>
                      <a:r>
                        <a:rPr lang="en-US" sz="800" b="1"/>
                        <a:t>User_Count</a:t>
                      </a:r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number of users who reviewed the game. (Integer)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3784"/>
                  </a:ext>
                </a:extLst>
              </a:tr>
              <a:tr h="210673">
                <a:tc>
                  <a:txBody>
                    <a:bodyPr/>
                    <a:lstStyle/>
                    <a:p>
                      <a:r>
                        <a:rPr lang="en-US" sz="800" b="1"/>
                        <a:t>Developer</a:t>
                      </a:r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developer of the game. (String)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183755"/>
                  </a:ext>
                </a:extLst>
              </a:tr>
              <a:tr h="210673">
                <a:tc>
                  <a:txBody>
                    <a:bodyPr/>
                    <a:lstStyle/>
                    <a:p>
                      <a:r>
                        <a:rPr lang="en-US" sz="800" b="1"/>
                        <a:t>Rating</a:t>
                      </a:r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rating of the game. (String)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839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83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25479-39B1-D4C4-55FC-52872A36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28259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7245-0965-A666-E1B0-B6FBBD64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Inconsistencies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26E754-CB33-EB05-87DC-CDDE8299F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2181" y="2289703"/>
            <a:ext cx="3667637" cy="3810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CB662F-2F57-94E6-FBFE-967308586792}"/>
              </a:ext>
            </a:extLst>
          </p:cNvPr>
          <p:cNvCxnSpPr/>
          <p:nvPr/>
        </p:nvCxnSpPr>
        <p:spPr>
          <a:xfrm>
            <a:off x="3687288" y="5136078"/>
            <a:ext cx="6768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E8AC8B5-583C-3A71-AFE8-085FD05A0CBD}"/>
              </a:ext>
            </a:extLst>
          </p:cNvPr>
          <p:cNvSpPr/>
          <p:nvPr/>
        </p:nvSpPr>
        <p:spPr>
          <a:xfrm>
            <a:off x="7178634" y="5029200"/>
            <a:ext cx="581891" cy="184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5D144-255C-8ED6-A0AD-D0C926D8237B}"/>
              </a:ext>
            </a:extLst>
          </p:cNvPr>
          <p:cNvSpPr txBox="1"/>
          <p:nvPr/>
        </p:nvSpPr>
        <p:spPr>
          <a:xfrm>
            <a:off x="1620982" y="4936568"/>
            <a:ext cx="197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 a float</a:t>
            </a:r>
          </a:p>
        </p:txBody>
      </p:sp>
    </p:spTree>
    <p:extLst>
      <p:ext uri="{BB962C8B-B14F-4D97-AF65-F5344CB8AC3E}">
        <p14:creationId xmlns:p14="http://schemas.microsoft.com/office/powerpoint/2010/main" val="203620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907C-6C29-6926-20A5-EFA55436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B988-DE9A-C7E2-EADD-79516A9A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431651" cy="3818083"/>
          </a:xfrm>
        </p:spPr>
        <p:txBody>
          <a:bodyPr/>
          <a:lstStyle/>
          <a:p>
            <a:r>
              <a:rPr lang="en-US" dirty="0"/>
              <a:t>We listed the columns with </a:t>
            </a:r>
            <a:r>
              <a:rPr lang="en-US" dirty="0" err="1"/>
              <a:t>na</a:t>
            </a:r>
            <a:r>
              <a:rPr lang="en-US" dirty="0"/>
              <a:t> values</a:t>
            </a:r>
          </a:p>
          <a:p>
            <a:r>
              <a:rPr lang="en-US" dirty="0"/>
              <a:t>We then imputed data based on data type</a:t>
            </a:r>
          </a:p>
          <a:p>
            <a:r>
              <a:rPr lang="en-US" dirty="0"/>
              <a:t>We then verified that there are no </a:t>
            </a:r>
            <a:r>
              <a:rPr lang="en-US" dirty="0" err="1"/>
              <a:t>nas</a:t>
            </a:r>
            <a:r>
              <a:rPr lang="en-US" dirty="0"/>
              <a:t> left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5B738-8944-961E-AB93-64722511C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35" y="527022"/>
            <a:ext cx="3939988" cy="1478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0FF996-93DD-CF5A-56E0-9C0A96759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652" y="2326136"/>
            <a:ext cx="5146701" cy="1102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5C248-6EEB-A2C4-E66F-81C2C5E1F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835" y="3706073"/>
            <a:ext cx="4055201" cy="1568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2625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58C6-FEAA-0814-1275-F4E7702B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17A7-9E58-155A-4767-7185D564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544671" cy="3818083"/>
          </a:xfrm>
        </p:spPr>
        <p:txBody>
          <a:bodyPr/>
          <a:lstStyle/>
          <a:p>
            <a:r>
              <a:rPr lang="en-US" dirty="0"/>
              <a:t>Most of the data contained natural outliers, such as Global Sales where sales larger than 0 could be outliers</a:t>
            </a:r>
          </a:p>
          <a:p>
            <a:r>
              <a:rPr lang="en-US" dirty="0"/>
              <a:t>Year of Release had real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FDE65-8326-B3EB-C5E3-96510138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767" y="449900"/>
            <a:ext cx="2963571" cy="2479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B77BF2-8194-5901-A0EB-A692D0234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319" y="3504185"/>
            <a:ext cx="2700469" cy="21593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23954-0733-D60B-E4B2-71093D3A891A}"/>
              </a:ext>
            </a:extLst>
          </p:cNvPr>
          <p:cNvSpPr txBox="1"/>
          <p:nvPr/>
        </p:nvSpPr>
        <p:spPr>
          <a:xfrm>
            <a:off x="8787072" y="101900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55235-8DA7-E748-6B06-23866B217285}"/>
              </a:ext>
            </a:extLst>
          </p:cNvPr>
          <p:cNvSpPr txBox="1"/>
          <p:nvPr/>
        </p:nvSpPr>
        <p:spPr>
          <a:xfrm>
            <a:off x="8787070" y="3134853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02990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CB037-F5CE-0346-216E-BD1A8D46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3. Model Planning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93588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825</Words>
  <Application>Microsoft Office PowerPoint</Application>
  <PresentationFormat>Widescreen</PresentationFormat>
  <Paragraphs>115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Avenir Next LT Pro</vt:lpstr>
      <vt:lpstr>Avenir Next LT Pro Light</vt:lpstr>
      <vt:lpstr>Sitka Subheading</vt:lpstr>
      <vt:lpstr>PebbleVTI</vt:lpstr>
      <vt:lpstr>ISE Project</vt:lpstr>
      <vt:lpstr>1. Discovery</vt:lpstr>
      <vt:lpstr>What Did We Choose</vt:lpstr>
      <vt:lpstr>What Is In The Dataset</vt:lpstr>
      <vt:lpstr>2. Data Preparation</vt:lpstr>
      <vt:lpstr>Inconsistencies</vt:lpstr>
      <vt:lpstr>Imputing</vt:lpstr>
      <vt:lpstr>Outliers</vt:lpstr>
      <vt:lpstr>3. Model Planning</vt:lpstr>
      <vt:lpstr>Exploratory Analysis</vt:lpstr>
      <vt:lpstr>Exploratory Analysis (contd.)</vt:lpstr>
      <vt:lpstr>Exploratory Analysis (contd.)</vt:lpstr>
      <vt:lpstr>Data Transformation</vt:lpstr>
      <vt:lpstr>4. Model Building</vt:lpstr>
      <vt:lpstr>Variables</vt:lpstr>
      <vt:lpstr>Linear Regression</vt:lpstr>
      <vt:lpstr>XGBoost</vt:lpstr>
      <vt:lpstr>Neural Network</vt:lpstr>
      <vt:lpstr>Best Model</vt:lpstr>
      <vt:lpstr>5. Operationalize</vt:lpstr>
      <vt:lpstr>Problems</vt:lpstr>
      <vt:lpstr>Possible Improvements</vt:lpstr>
      <vt:lpstr>6. Communicate 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 Project</dc:title>
  <dc:creator>AlAqsa Akbar</dc:creator>
  <cp:lastModifiedBy>AlAqsa Akbar</cp:lastModifiedBy>
  <cp:revision>2</cp:revision>
  <dcterms:created xsi:type="dcterms:W3CDTF">2023-12-17T07:06:26Z</dcterms:created>
  <dcterms:modified xsi:type="dcterms:W3CDTF">2023-12-17T08:58:04Z</dcterms:modified>
</cp:coreProperties>
</file>