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  <a:srgbClr val="00FFFF"/>
    <a:srgbClr val="CC00CC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926" autoAdjust="0"/>
    <p:restoredTop sz="94660"/>
  </p:normalViewPr>
  <p:slideViewPr>
    <p:cSldViewPr snapToGrid="0">
      <p:cViewPr varScale="1">
        <p:scale>
          <a:sx n="74" d="100"/>
          <a:sy n="74" d="100"/>
        </p:scale>
        <p:origin x="9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3811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520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5002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582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6020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5270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3855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7532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226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295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591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782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80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882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413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874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127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5887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83346" y="605306"/>
            <a:ext cx="9176779" cy="3432694"/>
          </a:xfrm>
        </p:spPr>
        <p:txBody>
          <a:bodyPr>
            <a:noAutofit/>
          </a:bodyPr>
          <a:lstStyle/>
          <a:p>
            <a:r>
              <a:rPr lang="es-CO" sz="19900" b="1" cap="none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 CENA" panose="02000000000000000000" pitchFamily="2" charset="0"/>
              </a:rPr>
              <a:t>Sokoban</a:t>
            </a:r>
            <a:endParaRPr lang="es-CO" sz="19900" b="1" cap="none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AR CENA" panose="02000000000000000000" pitchFamily="2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872246" y="4411490"/>
            <a:ext cx="7197726" cy="1950674"/>
          </a:xfrm>
        </p:spPr>
        <p:txBody>
          <a:bodyPr>
            <a:normAutofit/>
          </a:bodyPr>
          <a:lstStyle/>
          <a:p>
            <a:r>
              <a:rPr lang="es-CO" sz="2800" cap="none" dirty="0" smtClean="0">
                <a:latin typeface="AR CENA" panose="02000000000000000000" pitchFamily="2" charset="0"/>
              </a:rPr>
              <a:t>Juan Esteban Alarcón Bravo</a:t>
            </a:r>
          </a:p>
          <a:p>
            <a:r>
              <a:rPr lang="es-CO" sz="2800" cap="none" dirty="0">
                <a:latin typeface="AR CENA" panose="02000000000000000000" pitchFamily="2" charset="0"/>
              </a:rPr>
              <a:t>Johan </a:t>
            </a:r>
            <a:r>
              <a:rPr lang="es-CO" sz="2800" cap="none" dirty="0" smtClean="0">
                <a:latin typeface="AR CENA" panose="02000000000000000000" pitchFamily="2" charset="0"/>
              </a:rPr>
              <a:t>Elías </a:t>
            </a:r>
            <a:r>
              <a:rPr lang="es-CO" sz="2800" cap="none" dirty="0">
                <a:latin typeface="AR CENA" panose="02000000000000000000" pitchFamily="2" charset="0"/>
              </a:rPr>
              <a:t>Quiroga </a:t>
            </a:r>
            <a:r>
              <a:rPr lang="es-CO" sz="2800" cap="none" dirty="0" smtClean="0">
                <a:latin typeface="AR CENA" panose="02000000000000000000" pitchFamily="2" charset="0"/>
              </a:rPr>
              <a:t>Quintero</a:t>
            </a:r>
          </a:p>
          <a:p>
            <a:r>
              <a:rPr lang="es-CO" sz="2800" cap="none" dirty="0">
                <a:latin typeface="AR CENA" panose="02000000000000000000" pitchFamily="2" charset="0"/>
              </a:rPr>
              <a:t>Andrés Felipe </a:t>
            </a:r>
            <a:r>
              <a:rPr lang="es-CO" sz="2800" cap="none" dirty="0" smtClean="0">
                <a:latin typeface="AR CENA" panose="02000000000000000000" pitchFamily="2" charset="0"/>
              </a:rPr>
              <a:t>Rodríguez Flórez</a:t>
            </a:r>
            <a:endParaRPr lang="es-CO" sz="2800" cap="none" dirty="0">
              <a:latin typeface="AR CENA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2405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660486" cy="1456267"/>
          </a:xfrm>
        </p:spPr>
        <p:txBody>
          <a:bodyPr>
            <a:noAutofit/>
          </a:bodyPr>
          <a:lstStyle/>
          <a:p>
            <a:pPr algn="ctr"/>
            <a:r>
              <a:rPr lang="es-CO" sz="8000" b="1" cap="none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 CENA" panose="02000000000000000000" pitchFamily="2" charset="0"/>
              </a:rPr>
              <a:t>Introducción</a:t>
            </a:r>
            <a:endParaRPr lang="es-CO" sz="8000" b="1" cap="none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AR CENA" panose="02000000000000000000" pitchFamily="2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04809" y="2645422"/>
            <a:ext cx="10022469" cy="304704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O" sz="3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CENA" panose="02000000000000000000" pitchFamily="2" charset="0"/>
                <a:ea typeface="Verdana" panose="020B0604030504040204" pitchFamily="34" charset="0"/>
                <a:cs typeface="Verdana" panose="020B0604030504040204" pitchFamily="34" charset="0"/>
              </a:rPr>
              <a:t>En este proyecto pretendemos profundizar en los conceptos de la </a:t>
            </a:r>
            <a:r>
              <a:rPr lang="es-CO" sz="3800" dirty="0">
                <a:solidFill>
                  <a:srgbClr val="FF99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CENA" panose="02000000000000000000" pitchFamily="2" charset="0"/>
                <a:ea typeface="Verdana" panose="020B0604030504040204" pitchFamily="34" charset="0"/>
                <a:cs typeface="Verdana" panose="020B0604030504040204" pitchFamily="34" charset="0"/>
              </a:rPr>
              <a:t>programación orientada a objetos (OOP)</a:t>
            </a:r>
            <a:r>
              <a:rPr lang="es-CO" sz="3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CENA" panose="02000000000000000000" pitchFamily="2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s-CO" sz="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CENA" panose="02000000000000000000" pitchFamily="2" charset="0"/>
                <a:ea typeface="Verdana" panose="020B0604030504040204" pitchFamily="34" charset="0"/>
                <a:cs typeface="Verdana" panose="020B0604030504040204" pitchFamily="34" charset="0"/>
              </a:rPr>
              <a:t>enfocándolos </a:t>
            </a:r>
            <a:r>
              <a:rPr lang="es-CO" sz="3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CENA" panose="02000000000000000000" pitchFamily="2" charset="0"/>
                <a:ea typeface="Verdana" panose="020B0604030504040204" pitchFamily="34" charset="0"/>
                <a:cs typeface="Verdana" panose="020B0604030504040204" pitchFamily="34" charset="0"/>
              </a:rPr>
              <a:t>al </a:t>
            </a:r>
            <a:r>
              <a:rPr lang="es-CO" sz="3800" dirty="0" smtClean="0">
                <a:solidFill>
                  <a:srgbClr val="FF99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CENA" panose="02000000000000000000" pitchFamily="2" charset="0"/>
                <a:ea typeface="Verdana" panose="020B0604030504040204" pitchFamily="34" charset="0"/>
                <a:cs typeface="Verdana" panose="020B0604030504040204" pitchFamily="34" charset="0"/>
              </a:rPr>
              <a:t>Sokoban</a:t>
            </a:r>
            <a:r>
              <a:rPr lang="es-CO" sz="3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CENA" panose="02000000000000000000" pitchFamily="2" charset="0"/>
                <a:ea typeface="Verdana" panose="020B0604030504040204" pitchFamily="34" charset="0"/>
                <a:cs typeface="Verdana" panose="020B0604030504040204" pitchFamily="34" charset="0"/>
              </a:rPr>
              <a:t>, un clásico rompecabezas inventado en </a:t>
            </a:r>
            <a:r>
              <a:rPr lang="es-CO" sz="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CENA" panose="02000000000000000000" pitchFamily="2" charset="0"/>
                <a:ea typeface="Verdana" panose="020B0604030504040204" pitchFamily="34" charset="0"/>
                <a:cs typeface="Verdana" panose="020B0604030504040204" pitchFamily="34" charset="0"/>
              </a:rPr>
              <a:t>Japón que consiste en desplazar ciertas cajas hasta su lugar correcto en un reducido escenario.</a:t>
            </a:r>
            <a:endParaRPr lang="es-CO" sz="3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 CENA" panose="02000000000000000000" pitchFamily="2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409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1" y="429294"/>
            <a:ext cx="10660486" cy="1456267"/>
          </a:xfrm>
        </p:spPr>
        <p:txBody>
          <a:bodyPr>
            <a:noAutofit/>
          </a:bodyPr>
          <a:lstStyle/>
          <a:p>
            <a:pPr algn="ctr"/>
            <a:r>
              <a:rPr lang="es-CO" sz="8000" b="1" cap="none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 CENA" panose="02000000000000000000" pitchFamily="2" charset="0"/>
              </a:rPr>
              <a:t>Problemática</a:t>
            </a:r>
            <a:endParaRPr lang="es-CO" sz="8000" b="1" cap="none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AR CENA" panose="02000000000000000000" pitchFamily="2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04809" y="1937077"/>
            <a:ext cx="10022469" cy="4553874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es-CO" sz="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CENA" panose="02000000000000000000" pitchFamily="2" charset="0"/>
                <a:ea typeface="Verdana" panose="020B0604030504040204" pitchFamily="34" charset="0"/>
                <a:cs typeface="Verdana" panose="020B0604030504040204" pitchFamily="34" charset="0"/>
              </a:rPr>
              <a:t>Entre los principales </a:t>
            </a:r>
            <a:r>
              <a:rPr lang="es-CO" sz="3800" dirty="0" smtClean="0">
                <a:solidFill>
                  <a:srgbClr val="FF99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CENA" panose="02000000000000000000" pitchFamily="2" charset="0"/>
                <a:ea typeface="Verdana" panose="020B0604030504040204" pitchFamily="34" charset="0"/>
                <a:cs typeface="Verdana" panose="020B0604030504040204" pitchFamily="34" charset="0"/>
              </a:rPr>
              <a:t>objetivos</a:t>
            </a:r>
            <a:r>
              <a:rPr lang="es-CO" sz="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CENA" panose="02000000000000000000" pitchFamily="2" charset="0"/>
                <a:ea typeface="Verdana" panose="020B0604030504040204" pitchFamily="34" charset="0"/>
                <a:cs typeface="Verdana" panose="020B0604030504040204" pitchFamily="34" charset="0"/>
              </a:rPr>
              <a:t> del proyecto están:</a:t>
            </a:r>
          </a:p>
          <a:p>
            <a:pPr lvl="1" algn="just">
              <a:buClr>
                <a:srgbClr val="FF99FF"/>
              </a:buClr>
            </a:pPr>
            <a:r>
              <a:rPr lang="es-CO" sz="3600" dirty="0" smtClean="0">
                <a:solidFill>
                  <a:srgbClr val="FF99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CENA" panose="02000000000000000000" pitchFamily="2" charset="0"/>
                <a:ea typeface="Verdana" panose="020B0604030504040204" pitchFamily="34" charset="0"/>
                <a:cs typeface="Verdana" panose="020B0604030504040204" pitchFamily="34" charset="0"/>
              </a:rPr>
              <a:t>Escenario</a:t>
            </a:r>
            <a:r>
              <a:rPr lang="es-CO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CENA" panose="02000000000000000000" pitchFamily="2" charset="0"/>
                <a:ea typeface="Verdana" panose="020B0604030504040204" pitchFamily="34" charset="0"/>
                <a:cs typeface="Verdana" panose="020B0604030504040204" pitchFamily="34" charset="0"/>
              </a:rPr>
              <a:t> de juego</a:t>
            </a:r>
          </a:p>
          <a:p>
            <a:pPr lvl="1" algn="just">
              <a:buClr>
                <a:srgbClr val="FF99FF"/>
              </a:buClr>
            </a:pPr>
            <a:r>
              <a:rPr lang="es-CO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CENA" panose="02000000000000000000" pitchFamily="2" charset="0"/>
                <a:ea typeface="Verdana" panose="020B0604030504040204" pitchFamily="34" charset="0"/>
                <a:cs typeface="Verdana" panose="020B0604030504040204" pitchFamily="34" charset="0"/>
              </a:rPr>
              <a:t>Múltiples Niveles</a:t>
            </a:r>
          </a:p>
          <a:p>
            <a:pPr lvl="1" algn="just">
              <a:buClr>
                <a:srgbClr val="FF99FF"/>
              </a:buClr>
            </a:pPr>
            <a:r>
              <a:rPr lang="es-CO" sz="3600" dirty="0" smtClean="0">
                <a:solidFill>
                  <a:srgbClr val="FF99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CENA" panose="02000000000000000000" pitchFamily="2" charset="0"/>
                <a:ea typeface="Verdana" panose="020B0604030504040204" pitchFamily="34" charset="0"/>
                <a:cs typeface="Verdana" panose="020B0604030504040204" pitchFamily="34" charset="0"/>
              </a:rPr>
              <a:t>Menús</a:t>
            </a:r>
            <a:endParaRPr lang="es-CO" sz="3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 CENA" panose="02000000000000000000" pitchFamily="2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 algn="just">
              <a:buClr>
                <a:srgbClr val="FF99FF"/>
              </a:buClr>
            </a:pPr>
            <a:r>
              <a:rPr lang="es-CO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CENA" panose="02000000000000000000" pitchFamily="2" charset="0"/>
                <a:ea typeface="Verdana" panose="020B0604030504040204" pitchFamily="34" charset="0"/>
                <a:cs typeface="Verdana" panose="020B0604030504040204" pitchFamily="34" charset="0"/>
              </a:rPr>
              <a:t>Personaje Interactivo</a:t>
            </a:r>
          </a:p>
          <a:p>
            <a:pPr lvl="1" algn="just">
              <a:buClr>
                <a:srgbClr val="FF99FF"/>
              </a:buClr>
            </a:pPr>
            <a:r>
              <a:rPr lang="es-CO" sz="3600" dirty="0" smtClean="0">
                <a:solidFill>
                  <a:srgbClr val="FF99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CENA" panose="02000000000000000000" pitchFamily="2" charset="0"/>
                <a:ea typeface="Verdana" panose="020B0604030504040204" pitchFamily="34" charset="0"/>
                <a:cs typeface="Verdana" panose="020B0604030504040204" pitchFamily="34" charset="0"/>
              </a:rPr>
              <a:t>Movimiento</a:t>
            </a:r>
            <a:r>
              <a:rPr lang="es-CO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CENA" panose="02000000000000000000" pitchFamily="2" charset="0"/>
                <a:ea typeface="Verdana" panose="020B0604030504040204" pitchFamily="34" charset="0"/>
                <a:cs typeface="Verdana" panose="020B0604030504040204" pitchFamily="34" charset="0"/>
              </a:rPr>
              <a:t> del Personaje y las Cajas de los Niveles</a:t>
            </a:r>
          </a:p>
          <a:p>
            <a:pPr lvl="1" algn="just">
              <a:buClr>
                <a:srgbClr val="FF99FF"/>
              </a:buClr>
            </a:pPr>
            <a:r>
              <a:rPr lang="es-CO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CENA" panose="02000000000000000000" pitchFamily="2" charset="0"/>
                <a:ea typeface="Verdana" panose="020B0604030504040204" pitchFamily="34" charset="0"/>
                <a:cs typeface="Verdana" panose="020B0604030504040204" pitchFamily="34" charset="0"/>
              </a:rPr>
              <a:t>Método de </a:t>
            </a:r>
            <a:r>
              <a:rPr lang="es-CO" sz="3600" dirty="0" smtClean="0">
                <a:solidFill>
                  <a:srgbClr val="FF99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CENA" panose="02000000000000000000" pitchFamily="2" charset="0"/>
                <a:ea typeface="Verdana" panose="020B0604030504040204" pitchFamily="34" charset="0"/>
                <a:cs typeface="Verdana" panose="020B0604030504040204" pitchFamily="34" charset="0"/>
              </a:rPr>
              <a:t>Verificación</a:t>
            </a:r>
            <a:r>
              <a:rPr lang="es-CO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CENA" panose="02000000000000000000" pitchFamily="2" charset="0"/>
                <a:ea typeface="Verdana" panose="020B0604030504040204" pitchFamily="34" charset="0"/>
                <a:cs typeface="Verdana" panose="020B0604030504040204" pitchFamily="34" charset="0"/>
              </a:rPr>
              <a:t> para Niveles Completados</a:t>
            </a:r>
          </a:p>
          <a:p>
            <a:pPr lvl="1" algn="just">
              <a:buClr>
                <a:srgbClr val="FF99FF"/>
              </a:buClr>
            </a:pPr>
            <a:r>
              <a:rPr lang="es-CO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CENA" panose="02000000000000000000" pitchFamily="2" charset="0"/>
                <a:ea typeface="Verdana" panose="020B0604030504040204" pitchFamily="34" charset="0"/>
                <a:cs typeface="Verdana" panose="020B0604030504040204" pitchFamily="34" charset="0"/>
              </a:rPr>
              <a:t>Uso de archivos </a:t>
            </a:r>
            <a:r>
              <a:rPr lang="es-CO" sz="3600" dirty="0" smtClean="0">
                <a:solidFill>
                  <a:srgbClr val="FF99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CENA" panose="02000000000000000000" pitchFamily="2" charset="0"/>
                <a:ea typeface="Verdana" panose="020B0604030504040204" pitchFamily="34" charset="0"/>
                <a:cs typeface="Verdana" panose="020B0604030504040204" pitchFamily="34" charset="0"/>
              </a:rPr>
              <a:t>.csv</a:t>
            </a:r>
          </a:p>
          <a:p>
            <a:pPr lvl="1" algn="just">
              <a:buClr>
                <a:srgbClr val="FF99FF"/>
              </a:buClr>
            </a:pPr>
            <a:r>
              <a:rPr lang="es-CO" sz="3600" dirty="0" smtClean="0">
                <a:solidFill>
                  <a:srgbClr val="FF99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CENA" panose="02000000000000000000" pitchFamily="2" charset="0"/>
                <a:ea typeface="Verdana" panose="020B0604030504040204" pitchFamily="34" charset="0"/>
                <a:cs typeface="Verdana" panose="020B0604030504040204" pitchFamily="34" charset="0"/>
              </a:rPr>
              <a:t>Creador</a:t>
            </a:r>
            <a:r>
              <a:rPr lang="es-CO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CENA" panose="02000000000000000000" pitchFamily="2" charset="0"/>
                <a:ea typeface="Verdana" panose="020B0604030504040204" pitchFamily="34" charset="0"/>
                <a:cs typeface="Verdana" panose="020B0604030504040204" pitchFamily="34" charset="0"/>
              </a:rPr>
              <a:t> de Niveles y Posibilidad de jugar niveles previamente creados por el usuario</a:t>
            </a:r>
          </a:p>
        </p:txBody>
      </p:sp>
    </p:spTree>
    <p:extLst>
      <p:ext uri="{BB962C8B-B14F-4D97-AF65-F5344CB8AC3E}">
        <p14:creationId xmlns:p14="http://schemas.microsoft.com/office/powerpoint/2010/main" val="9124802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609601"/>
            <a:ext cx="4833362" cy="1631323"/>
          </a:xfrm>
        </p:spPr>
        <p:txBody>
          <a:bodyPr>
            <a:noAutofit/>
          </a:bodyPr>
          <a:lstStyle/>
          <a:p>
            <a:pPr algn="ctr"/>
            <a:r>
              <a:rPr lang="es-CO" sz="8800" b="1" cap="none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 CENA" panose="02000000000000000000" pitchFamily="2" charset="0"/>
              </a:rPr>
              <a:t>Desarrollo</a:t>
            </a:r>
            <a:endParaRPr lang="es-CO" sz="8800" b="1" cap="none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AR CENA" panose="02000000000000000000" pitchFamily="2" charset="0"/>
            </a:endParaRPr>
          </a:p>
        </p:txBody>
      </p:sp>
      <p:pic>
        <p:nvPicPr>
          <p:cNvPr id="28" name="Marcador de contenido 2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162" y="610114"/>
            <a:ext cx="5999083" cy="5713412"/>
          </a:xfrm>
        </p:spPr>
      </p:pic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85800" y="2833350"/>
            <a:ext cx="4633175" cy="3284113"/>
          </a:xfrm>
        </p:spPr>
        <p:txBody>
          <a:bodyPr>
            <a:noAutofit/>
          </a:bodyPr>
          <a:lstStyle/>
          <a:p>
            <a:pPr algn="ctr"/>
            <a:r>
              <a:rPr lang="es-CO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CENA" panose="02000000000000000000" pitchFamily="2" charset="0"/>
                <a:ea typeface="Verdana" panose="020B0604030504040204" pitchFamily="34" charset="0"/>
                <a:cs typeface="Verdana" panose="020B0604030504040204" pitchFamily="34" charset="0"/>
              </a:rPr>
              <a:t>Se trabajó en la </a:t>
            </a:r>
            <a:r>
              <a:rPr lang="es-CO" sz="4000" dirty="0">
                <a:solidFill>
                  <a:srgbClr val="FF99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CENA" panose="02000000000000000000" pitchFamily="2" charset="0"/>
                <a:ea typeface="Verdana" panose="020B0604030504040204" pitchFamily="34" charset="0"/>
                <a:cs typeface="Verdana" panose="020B0604030504040204" pitchFamily="34" charset="0"/>
              </a:rPr>
              <a:t>IDE de </a:t>
            </a:r>
            <a:r>
              <a:rPr lang="es-CO" sz="4000" dirty="0" smtClean="0">
                <a:solidFill>
                  <a:srgbClr val="FF99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CENA" panose="02000000000000000000" pitchFamily="2" charset="0"/>
                <a:ea typeface="Verdana" panose="020B0604030504040204" pitchFamily="34" charset="0"/>
                <a:cs typeface="Verdana" panose="020B0604030504040204" pitchFamily="34" charset="0"/>
              </a:rPr>
              <a:t>Processing</a:t>
            </a:r>
            <a:r>
              <a:rPr lang="es-CO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CENA" panose="02000000000000000000" pitchFamily="2" charset="0"/>
                <a:ea typeface="Verdana" panose="020B0604030504040204" pitchFamily="34" charset="0"/>
                <a:cs typeface="Verdana" panose="020B0604030504040204" pitchFamily="34" charset="0"/>
              </a:rPr>
              <a:t>, y el diagrama de clases (simplificado) es el presentado en la imagen.</a:t>
            </a:r>
            <a:endParaRPr lang="es-CO" sz="4000" dirty="0"/>
          </a:p>
        </p:txBody>
      </p:sp>
    </p:spTree>
    <p:extLst>
      <p:ext uri="{BB962C8B-B14F-4D97-AF65-F5344CB8AC3E}">
        <p14:creationId xmlns:p14="http://schemas.microsoft.com/office/powerpoint/2010/main" val="22390640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65925" y="609600"/>
            <a:ext cx="8511910" cy="1456267"/>
          </a:xfrm>
        </p:spPr>
        <p:txBody>
          <a:bodyPr>
            <a:noAutofit/>
          </a:bodyPr>
          <a:lstStyle/>
          <a:p>
            <a:pPr algn="ctr"/>
            <a:r>
              <a:rPr lang="es-CO" sz="9600" b="1" cap="none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 CENA" panose="02000000000000000000" pitchFamily="2" charset="0"/>
              </a:rPr>
              <a:t>Nivel y Jugador</a:t>
            </a:r>
            <a:endParaRPr lang="es-CO" sz="9600" b="1" cap="none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AR CENA" panose="02000000000000000000" pitchFamily="2" charset="0"/>
            </a:endParaRPr>
          </a:p>
        </p:txBody>
      </p:sp>
      <p:sp>
        <p:nvSpPr>
          <p:cNvPr id="4" name="Marcador de texto 3"/>
          <p:cNvSpPr>
            <a:spLocks noGrp="1"/>
          </p:cNvSpPr>
          <p:nvPr>
            <p:ph sz="half" idx="2"/>
          </p:nvPr>
        </p:nvSpPr>
        <p:spPr>
          <a:xfrm>
            <a:off x="6182503" y="2373887"/>
            <a:ext cx="4995332" cy="364913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s-CO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CENA" panose="02000000000000000000" pitchFamily="2" charset="0"/>
                <a:ea typeface="Verdana" panose="020B0604030504040204" pitchFamily="34" charset="0"/>
                <a:cs typeface="Verdana" panose="020B0604030504040204" pitchFamily="34" charset="0"/>
              </a:rPr>
              <a:t>Los </a:t>
            </a:r>
            <a:r>
              <a:rPr lang="es-CO" sz="4000" dirty="0" smtClean="0">
                <a:solidFill>
                  <a:srgbClr val="FF99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CENA" panose="02000000000000000000" pitchFamily="2" charset="0"/>
                <a:ea typeface="Verdana" panose="020B0604030504040204" pitchFamily="34" charset="0"/>
                <a:cs typeface="Verdana" panose="020B0604030504040204" pitchFamily="34" charset="0"/>
              </a:rPr>
              <a:t>niveles</a:t>
            </a:r>
            <a:r>
              <a:rPr lang="es-CO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CENA" panose="02000000000000000000" pitchFamily="2" charset="0"/>
                <a:ea typeface="Verdana" panose="020B0604030504040204" pitchFamily="34" charset="0"/>
                <a:cs typeface="Verdana" panose="020B0604030504040204" pitchFamily="34" charset="0"/>
              </a:rPr>
              <a:t>  y el </a:t>
            </a:r>
            <a:r>
              <a:rPr lang="es-CO" sz="4000" dirty="0" smtClean="0">
                <a:solidFill>
                  <a:srgbClr val="FF99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CENA" panose="02000000000000000000" pitchFamily="2" charset="0"/>
                <a:ea typeface="Verdana" panose="020B0604030504040204" pitchFamily="34" charset="0"/>
                <a:cs typeface="Verdana" panose="020B0604030504040204" pitchFamily="34" charset="0"/>
              </a:rPr>
              <a:t>jugador</a:t>
            </a:r>
            <a:r>
              <a:rPr lang="es-CO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CENA" panose="02000000000000000000" pitchFamily="2" charset="0"/>
                <a:ea typeface="Verdana" panose="020B0604030504040204" pitchFamily="34" charset="0"/>
                <a:cs typeface="Verdana" panose="020B0604030504040204" pitchFamily="34" charset="0"/>
              </a:rPr>
              <a:t> se dibujan en base a información de archivos </a:t>
            </a:r>
            <a:r>
              <a:rPr lang="es-CO" sz="4000" dirty="0" smtClean="0">
                <a:solidFill>
                  <a:srgbClr val="FF99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CENA" panose="02000000000000000000" pitchFamily="2" charset="0"/>
                <a:ea typeface="Verdana" panose="020B0604030504040204" pitchFamily="34" charset="0"/>
                <a:cs typeface="Verdana" panose="020B0604030504040204" pitchFamily="34" charset="0"/>
              </a:rPr>
              <a:t>.csv</a:t>
            </a:r>
          </a:p>
          <a:p>
            <a:pPr marL="0" indent="0" algn="ctr">
              <a:buNone/>
            </a:pPr>
            <a:r>
              <a:rPr lang="es-CO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CENA" panose="02000000000000000000" pitchFamily="2" charset="0"/>
                <a:ea typeface="Verdana" panose="020B0604030504040204" pitchFamily="34" charset="0"/>
                <a:cs typeface="Verdana" panose="020B0604030504040204" pitchFamily="34" charset="0"/>
              </a:rPr>
              <a:t>Para el movimiento, se </a:t>
            </a:r>
            <a:r>
              <a:rPr lang="es-CO" sz="4000" dirty="0" smtClean="0">
                <a:solidFill>
                  <a:srgbClr val="FF99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CENA" panose="02000000000000000000" pitchFamily="2" charset="0"/>
                <a:ea typeface="Verdana" panose="020B0604030504040204" pitchFamily="34" charset="0"/>
                <a:cs typeface="Verdana" panose="020B0604030504040204" pitchFamily="34" charset="0"/>
              </a:rPr>
              <a:t>modifican</a:t>
            </a:r>
            <a:r>
              <a:rPr lang="es-CO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CENA" panose="02000000000000000000" pitchFamily="2" charset="0"/>
                <a:ea typeface="Verdana" panose="020B0604030504040204" pitchFamily="34" charset="0"/>
                <a:cs typeface="Verdana" panose="020B0604030504040204" pitchFamily="34" charset="0"/>
              </a:rPr>
              <a:t> estos valores.</a:t>
            </a:r>
            <a:endParaRPr lang="es-CO" sz="4000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925" y="3409927"/>
            <a:ext cx="2807595" cy="2807595"/>
          </a:xfr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590" y="1337733"/>
            <a:ext cx="1709669" cy="1815059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8" name="Flecha doblada 7"/>
          <p:cNvSpPr/>
          <p:nvPr/>
        </p:nvSpPr>
        <p:spPr>
          <a:xfrm flipV="1">
            <a:off x="1197734" y="3358162"/>
            <a:ext cx="1242208" cy="1947932"/>
          </a:xfrm>
          <a:prstGeom prst="bentArrow">
            <a:avLst>
              <a:gd name="adj1" fmla="val 36937"/>
              <a:gd name="adj2" fmla="val 43855"/>
              <a:gd name="adj3" fmla="val 41594"/>
              <a:gd name="adj4" fmla="val 4375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00189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6674" y="544643"/>
            <a:ext cx="10363245" cy="1456267"/>
          </a:xfrm>
        </p:spPr>
        <p:txBody>
          <a:bodyPr>
            <a:noAutofit/>
          </a:bodyPr>
          <a:lstStyle/>
          <a:p>
            <a:pPr algn="ctr"/>
            <a:r>
              <a:rPr lang="es-CO" sz="11500" b="1" cap="none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 CENA" panose="02000000000000000000" pitchFamily="2" charset="0"/>
              </a:rPr>
              <a:t>Menús</a:t>
            </a:r>
            <a:endParaRPr lang="es-CO" sz="11500" b="1" cap="none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AR CENA" panose="02000000000000000000" pitchFamily="2" charset="0"/>
            </a:endParaRPr>
          </a:p>
        </p:txBody>
      </p:sp>
      <p:sp>
        <p:nvSpPr>
          <p:cNvPr id="4" name="Marcador de texto 3"/>
          <p:cNvSpPr>
            <a:spLocks noGrp="1"/>
          </p:cNvSpPr>
          <p:nvPr>
            <p:ph sz="half" idx="2"/>
          </p:nvPr>
        </p:nvSpPr>
        <p:spPr>
          <a:xfrm>
            <a:off x="6214587" y="2394642"/>
            <a:ext cx="4995332" cy="364913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s-CO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CENA" panose="02000000000000000000" pitchFamily="2" charset="0"/>
                <a:ea typeface="Verdana" panose="020B0604030504040204" pitchFamily="34" charset="0"/>
                <a:cs typeface="Verdana" panose="020B0604030504040204" pitchFamily="34" charset="0"/>
              </a:rPr>
              <a:t>La </a:t>
            </a:r>
            <a:r>
              <a:rPr lang="es-CO" sz="3600" dirty="0" smtClean="0">
                <a:solidFill>
                  <a:srgbClr val="FF99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CENA" panose="02000000000000000000" pitchFamily="2" charset="0"/>
                <a:ea typeface="Verdana" panose="020B0604030504040204" pitchFamily="34" charset="0"/>
                <a:cs typeface="Verdana" panose="020B0604030504040204" pitchFamily="34" charset="0"/>
              </a:rPr>
              <a:t>interfaz</a:t>
            </a:r>
            <a:r>
              <a:rPr lang="es-CO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CENA" panose="02000000000000000000" pitchFamily="2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CO" sz="3600" dirty="0" smtClean="0">
                <a:solidFill>
                  <a:srgbClr val="FF99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CENA" panose="02000000000000000000" pitchFamily="2" charset="0"/>
                <a:ea typeface="Verdana" panose="020B0604030504040204" pitchFamily="34" charset="0"/>
                <a:cs typeface="Verdana" panose="020B0604030504040204" pitchFamily="34" charset="0"/>
              </a:rPr>
              <a:t>gráfica</a:t>
            </a:r>
            <a:r>
              <a:rPr lang="es-CO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CENA" panose="02000000000000000000" pitchFamily="2" charset="0"/>
                <a:ea typeface="Verdana" panose="020B0604030504040204" pitchFamily="34" charset="0"/>
                <a:cs typeface="Verdana" panose="020B0604030504040204" pitchFamily="34" charset="0"/>
              </a:rPr>
              <a:t> funciona con texto, imágenes en pantalla y métodos que determinan si el </a:t>
            </a:r>
            <a:r>
              <a:rPr lang="es-CO" sz="3600" dirty="0" smtClean="0">
                <a:solidFill>
                  <a:srgbClr val="FF99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CENA" panose="02000000000000000000" pitchFamily="2" charset="0"/>
                <a:ea typeface="Verdana" panose="020B0604030504040204" pitchFamily="34" charset="0"/>
                <a:cs typeface="Verdana" panose="020B0604030504040204" pitchFamily="34" charset="0"/>
              </a:rPr>
              <a:t>click del mouse</a:t>
            </a:r>
            <a:r>
              <a:rPr lang="es-CO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CENA" panose="02000000000000000000" pitchFamily="2" charset="0"/>
                <a:ea typeface="Verdana" panose="020B0604030504040204" pitchFamily="34" charset="0"/>
                <a:cs typeface="Verdana" panose="020B0604030504040204" pitchFamily="34" charset="0"/>
              </a:rPr>
              <a:t> está dentro de cierta área para realizar la acción de los </a:t>
            </a:r>
            <a:r>
              <a:rPr lang="es-CO" sz="3600" dirty="0" smtClean="0">
                <a:solidFill>
                  <a:srgbClr val="FF99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CENA" panose="02000000000000000000" pitchFamily="2" charset="0"/>
                <a:ea typeface="Verdana" panose="020B0604030504040204" pitchFamily="34" charset="0"/>
                <a:cs typeface="Verdana" panose="020B0604030504040204" pitchFamily="34" charset="0"/>
              </a:rPr>
              <a:t>botones</a:t>
            </a:r>
            <a:r>
              <a:rPr lang="es-CO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CENA" panose="02000000000000000000" pitchFamily="2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es-CO" sz="3600" dirty="0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065" y="2566496"/>
            <a:ext cx="4641298" cy="3305426"/>
          </a:xfr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10" name="Rectángulo 9"/>
          <p:cNvSpPr/>
          <p:nvPr/>
        </p:nvSpPr>
        <p:spPr>
          <a:xfrm>
            <a:off x="784063" y="2560631"/>
            <a:ext cx="4641300" cy="701730"/>
          </a:xfrm>
          <a:prstGeom prst="rect">
            <a:avLst/>
          </a:prstGeom>
          <a:solidFill>
            <a:srgbClr val="00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ángulo 10"/>
          <p:cNvSpPr/>
          <p:nvPr/>
        </p:nvSpPr>
        <p:spPr>
          <a:xfrm>
            <a:off x="784063" y="3412488"/>
            <a:ext cx="4641302" cy="706692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Rectángulo 11"/>
          <p:cNvSpPr/>
          <p:nvPr/>
        </p:nvSpPr>
        <p:spPr>
          <a:xfrm>
            <a:off x="784063" y="4262587"/>
            <a:ext cx="4641302" cy="706692"/>
          </a:xfrm>
          <a:prstGeom prst="rect">
            <a:avLst/>
          </a:prstGeom>
          <a:solidFill>
            <a:srgbClr val="FF99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Rectángulo 12"/>
          <p:cNvSpPr/>
          <p:nvPr/>
        </p:nvSpPr>
        <p:spPr>
          <a:xfrm>
            <a:off x="784061" y="5165230"/>
            <a:ext cx="4641302" cy="706692"/>
          </a:xfrm>
          <a:prstGeom prst="rect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288566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6674" y="428732"/>
            <a:ext cx="10363245" cy="1456267"/>
          </a:xfrm>
        </p:spPr>
        <p:txBody>
          <a:bodyPr>
            <a:noAutofit/>
          </a:bodyPr>
          <a:lstStyle/>
          <a:p>
            <a:pPr algn="ctr"/>
            <a:r>
              <a:rPr lang="es-CO" sz="11500" b="1" cap="none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 CENA" panose="02000000000000000000" pitchFamily="2" charset="0"/>
              </a:rPr>
              <a:t>Creador</a:t>
            </a:r>
            <a:endParaRPr lang="es-CO" sz="11500" b="1" cap="none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AR CENA" panose="02000000000000000000" pitchFamily="2" charset="0"/>
            </a:endParaRPr>
          </a:p>
        </p:txBody>
      </p:sp>
      <p:sp>
        <p:nvSpPr>
          <p:cNvPr id="4" name="Marcador de texto 3"/>
          <p:cNvSpPr>
            <a:spLocks noGrp="1"/>
          </p:cNvSpPr>
          <p:nvPr>
            <p:ph sz="half" idx="2"/>
          </p:nvPr>
        </p:nvSpPr>
        <p:spPr>
          <a:xfrm>
            <a:off x="6214587" y="2394642"/>
            <a:ext cx="4995332" cy="364913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s-CO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CENA" panose="02000000000000000000" pitchFamily="2" charset="0"/>
                <a:ea typeface="Verdana" panose="020B0604030504040204" pitchFamily="34" charset="0"/>
                <a:cs typeface="Verdana" panose="020B0604030504040204" pitchFamily="34" charset="0"/>
              </a:rPr>
              <a:t>El creador funciona modificando un archivo </a:t>
            </a:r>
            <a:r>
              <a:rPr lang="es-CO" sz="3600" dirty="0" smtClean="0">
                <a:solidFill>
                  <a:srgbClr val="FF99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CENA" panose="02000000000000000000" pitchFamily="2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r>
              <a:rPr lang="es-CO" sz="3600" dirty="0" err="1" smtClean="0">
                <a:solidFill>
                  <a:srgbClr val="FF99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CENA" panose="02000000000000000000" pitchFamily="2" charset="0"/>
                <a:ea typeface="Verdana" panose="020B0604030504040204" pitchFamily="34" charset="0"/>
                <a:cs typeface="Verdana" panose="020B0604030504040204" pitchFamily="34" charset="0"/>
              </a:rPr>
              <a:t>csv</a:t>
            </a:r>
            <a:r>
              <a:rPr lang="es-CO" sz="3600" dirty="0" smtClean="0">
                <a:solidFill>
                  <a:srgbClr val="FF99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CENA" panose="02000000000000000000" pitchFamily="2" charset="0"/>
                <a:ea typeface="Verdana" panose="020B0604030504040204" pitchFamily="34" charset="0"/>
                <a:cs typeface="Verdana" panose="020B0604030504040204" pitchFamily="34" charset="0"/>
              </a:rPr>
              <a:t> en tiempo real</a:t>
            </a:r>
            <a:r>
              <a:rPr lang="es-CO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CENA" panose="02000000000000000000" pitchFamily="2" charset="0"/>
                <a:ea typeface="Verdana" panose="020B0604030504040204" pitchFamily="34" charset="0"/>
                <a:cs typeface="Verdana" panose="020B0604030504040204" pitchFamily="34" charset="0"/>
              </a:rPr>
              <a:t> por medio de </a:t>
            </a:r>
            <a:r>
              <a:rPr lang="es-CO" sz="3600" dirty="0" smtClean="0">
                <a:solidFill>
                  <a:srgbClr val="FF99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CENA" panose="02000000000000000000" pitchFamily="2" charset="0"/>
                <a:ea typeface="Verdana" panose="020B0604030504040204" pitchFamily="34" charset="0"/>
                <a:cs typeface="Verdana" panose="020B0604030504040204" pitchFamily="34" charset="0"/>
              </a:rPr>
              <a:t>botones</a:t>
            </a:r>
            <a:r>
              <a:rPr lang="es-CO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CENA" panose="02000000000000000000" pitchFamily="2" charset="0"/>
                <a:ea typeface="Verdana" panose="020B0604030504040204" pitchFamily="34" charset="0"/>
                <a:cs typeface="Verdana" panose="020B0604030504040204" pitchFamily="34" charset="0"/>
              </a:rPr>
              <a:t> interactivos que se presentan </a:t>
            </a:r>
            <a:r>
              <a:rPr lang="es-CO" sz="3600" dirty="0" smtClean="0">
                <a:solidFill>
                  <a:srgbClr val="FF99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CENA" panose="02000000000000000000" pitchFamily="2" charset="0"/>
                <a:ea typeface="Verdana" panose="020B0604030504040204" pitchFamily="34" charset="0"/>
                <a:cs typeface="Verdana" panose="020B0604030504040204" pitchFamily="34" charset="0"/>
              </a:rPr>
              <a:t>en pantalla </a:t>
            </a:r>
            <a:r>
              <a:rPr lang="es-CO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CENA" panose="02000000000000000000" pitchFamily="2" charset="0"/>
                <a:ea typeface="Verdana" panose="020B0604030504040204" pitchFamily="34" charset="0"/>
                <a:cs typeface="Verdana" panose="020B0604030504040204" pitchFamily="34" charset="0"/>
              </a:rPr>
              <a:t>para facilitar la manipulación por parte del usuario.</a:t>
            </a:r>
            <a:endParaRPr lang="es-CO" sz="3600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965" y="2167296"/>
            <a:ext cx="3505995" cy="4156231"/>
          </a:xfr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4510939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324</TotalTime>
  <Words>221</Words>
  <Application>Microsoft Office PowerPoint</Application>
  <PresentationFormat>Panorámica</PresentationFormat>
  <Paragraphs>25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AR CENA</vt:lpstr>
      <vt:lpstr>Arial</vt:lpstr>
      <vt:lpstr>Calibri</vt:lpstr>
      <vt:lpstr>Calibri Light</vt:lpstr>
      <vt:lpstr>Verdana</vt:lpstr>
      <vt:lpstr>Celestial</vt:lpstr>
      <vt:lpstr>Sokoban</vt:lpstr>
      <vt:lpstr>Introducción</vt:lpstr>
      <vt:lpstr>Problemática</vt:lpstr>
      <vt:lpstr>Desarrollo</vt:lpstr>
      <vt:lpstr>Nivel y Jugador</vt:lpstr>
      <vt:lpstr>Menús</vt:lpstr>
      <vt:lpstr>Creador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Hipónimos e Hiperónimos</dc:title>
  <dc:creator>alarconjuanesteban@gmail.com</dc:creator>
  <cp:lastModifiedBy>alarconjuanesteban@gmail.com</cp:lastModifiedBy>
  <cp:revision>17</cp:revision>
  <dcterms:created xsi:type="dcterms:W3CDTF">2016-10-25T00:30:12Z</dcterms:created>
  <dcterms:modified xsi:type="dcterms:W3CDTF">2017-11-27T16:12:22Z</dcterms:modified>
</cp:coreProperties>
</file>