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2" r:id="rId5"/>
    <p:sldId id="264" r:id="rId6"/>
    <p:sldId id="265" r:id="rId7"/>
    <p:sldId id="266" r:id="rId8"/>
    <p:sldId id="260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3"/>
  </p:normalViewPr>
  <p:slideViewPr>
    <p:cSldViewPr snapToGrid="0">
      <p:cViewPr>
        <p:scale>
          <a:sx n="122" d="100"/>
          <a:sy n="122" d="100"/>
        </p:scale>
        <p:origin x="7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56F7-AAC2-DB89-AB52-940EE9305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B2B27-40B5-9C43-BCE2-3C4829C04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5B02-E9CC-5E24-FBF1-CAD6ABC8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E9FC-4D5B-9DFC-8670-20FBB403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2AF8E-6427-74EF-EDD5-33E07C95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12F6-97A2-E303-732E-B2382468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19F25-0E98-F633-7ACB-9E9345833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2BF5-412C-9D7E-8D9B-3EC46A4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F1CA-8D6B-0454-3672-7DF2903D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4713-B593-7AAF-0AB9-60AB44D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5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7BA94-65D5-920B-4438-BB9EE84D1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77A9D-8ACC-621C-38B7-0AC23B92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1946A-83AC-B707-955A-9051046F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4A5D-D56E-EAB3-1785-C6A10575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E290-EEB8-CF51-C9D4-9DAC7647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230A-DDCD-8C95-A51E-54EA3DEF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7231-298E-10B1-ECF3-6BFB4E34D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198F9-C7EE-065B-09A1-987E950F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36DB-1682-BAFD-E132-9B665945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46D9-86E3-FD1E-9787-F1D1CEFB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13CB-275E-D598-B074-F11E7606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D9F69-494D-66DE-F482-5EDF5786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32C0-26C0-A428-0889-9527D91F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C8934-607D-2CEA-BCF0-D58CCCCC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2E65-C427-8C53-24FF-0512CFBC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4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D867-3C0D-0844-394C-E139A456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B7FC-D9F8-001E-C340-4EDD7F0A9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D2BF8-506D-2517-960F-C2CE7F054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0607E-4796-36F2-C6D5-56C1B221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F1D99-927A-DBF6-A3E4-30C09B1C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19EAF-9A65-38DF-B0CB-51D25FC6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945C-361A-C9B0-1B71-AAC2221A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B608-1DD3-C5F8-4E18-37460EEC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AC374-6C1A-131D-9D1F-32B066540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11927-4F05-AD34-FE28-218334BDD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893D-6011-3D04-4758-E918A5EB5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273A3-D68C-EAEE-76FA-B604CCB9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0B2D3-2C80-DB83-68E4-3904C4A3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78515-03A7-B208-51E7-E7D357DF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B7EA-1E88-18EA-5115-EFC8318B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351D3-FD43-699C-48FD-7DD0DDF3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D59C8-3990-89EC-0EE6-1877BCD0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CD27F-8D58-62A6-35D7-C5FAE34A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4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EAF31-A610-9452-13FD-91E180D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515B8-19EE-7765-702F-3457C82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A203-C62C-471B-E702-8CAF6C7D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EC75-7225-179A-6717-A86DD27A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AD95-65FF-FC3F-7A94-C88AD18D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1AE5-F50E-4C72-4004-B5A585B7E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3D5A-DC5D-7C10-9C0C-8D81AE0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23CBB-4059-41EA-ABA8-8A9A0E3C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BB12A-2825-DB35-9547-E9CFC21C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6BF1-51CC-7ED7-57F8-720DE620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5CAD2-38C0-DC91-3787-18AD095F1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D3BC4-6AEF-526B-02D5-828B93239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CD38-BA80-E95A-91D9-D080DA0B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A41BB-C6D9-06F8-9FF1-2429C802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CB9B-E4BE-C6EB-4BC7-9E1D527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0579B-B59E-0C3F-67D6-33DE37E1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C5D1E-EF3C-8C3D-D153-02A83F70B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8A7F-E572-0DFC-BF83-3DAD10A5A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CC00-88D9-F741-906F-BDE3E0493D2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1A21-60A6-64BE-591F-47D9173BB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AB60-D655-C029-552F-2F373A0B6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18AD-3ABD-AF4F-9107-5B1D0E87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050" name="Picture 2" descr="A Velociraptor Without Feathers Isn't a Velociraptor">
            <a:extLst>
              <a:ext uri="{FF2B5EF4-FFF2-40B4-BE49-F238E27FC236}">
                <a16:creationId xmlns:a16="http://schemas.microsoft.com/office/drawing/2014/main" id="{1FA65D66-4442-2AFA-5D60-583F22F16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79"/>
          <a:stretch/>
        </p:blipFill>
        <p:spPr bwMode="auto">
          <a:xfrm>
            <a:off x="20" y="-7624"/>
            <a:ext cx="12191981" cy="68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09FB2-DD2F-C92D-7933-25C094476C3A}"/>
              </a:ext>
            </a:extLst>
          </p:cNvPr>
          <p:cNvSpPr txBox="1"/>
          <p:nvPr/>
        </p:nvSpPr>
        <p:spPr>
          <a:xfrm>
            <a:off x="4353279" y="902043"/>
            <a:ext cx="7728077" cy="1323439"/>
          </a:xfrm>
          <a:prstGeom prst="rect">
            <a:avLst/>
          </a:prstGeom>
          <a:solidFill>
            <a:schemeClr val="bg1">
              <a:alpha val="83036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‘Paleo-estimation’:</a:t>
            </a:r>
            <a:r>
              <a:rPr lang="en-US" sz="4000" dirty="0">
                <a:solidFill>
                  <a:schemeClr val="accent3"/>
                </a:solidFill>
              </a:rPr>
              <a:t> </a:t>
            </a:r>
          </a:p>
          <a:p>
            <a:pPr algn="r"/>
            <a:r>
              <a:rPr lang="en-US" sz="4000" dirty="0">
                <a:solidFill>
                  <a:schemeClr val="accent3"/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Body mass in bipedal dinosaurs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74D68-F474-AFFC-1DB7-76CC797D012E}"/>
              </a:ext>
            </a:extLst>
          </p:cNvPr>
          <p:cNvSpPr txBox="1"/>
          <p:nvPr/>
        </p:nvSpPr>
        <p:spPr>
          <a:xfrm>
            <a:off x="8576498" y="2932669"/>
            <a:ext cx="3504857" cy="707886"/>
          </a:xfrm>
          <a:prstGeom prst="rect">
            <a:avLst/>
          </a:prstGeom>
          <a:solidFill>
            <a:schemeClr val="bg1">
              <a:alpha val="83036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Viviana Romero Alarcon</a:t>
            </a:r>
          </a:p>
          <a:p>
            <a:pPr algn="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2023 / 12 /07</a:t>
            </a:r>
          </a:p>
        </p:txBody>
      </p:sp>
    </p:spTree>
    <p:extLst>
      <p:ext uri="{BB962C8B-B14F-4D97-AF65-F5344CB8AC3E}">
        <p14:creationId xmlns:p14="http://schemas.microsoft.com/office/powerpoint/2010/main" val="409323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iggest theropods © Daniel Bright">
            <a:extLst>
              <a:ext uri="{FF2B5EF4-FFF2-40B4-BE49-F238E27FC236}">
                <a16:creationId xmlns:a16="http://schemas.microsoft.com/office/drawing/2014/main" id="{75688A81-9223-26FB-76AF-1E26EDCE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26566" cy="31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Smallest theropods © Daniel Bright">
            <a:extLst>
              <a:ext uri="{FF2B5EF4-FFF2-40B4-BE49-F238E27FC236}">
                <a16:creationId xmlns:a16="http://schemas.microsoft.com/office/drawing/2014/main" id="{F9C99F90-B822-A005-51A0-1C125EBD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41" y="4255888"/>
            <a:ext cx="5317359" cy="26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5E04F-6AEA-1180-E0C0-A89F4EA8F60F}"/>
              </a:ext>
            </a:extLst>
          </p:cNvPr>
          <p:cNvSpPr txBox="1"/>
          <p:nvPr/>
        </p:nvSpPr>
        <p:spPr>
          <a:xfrm>
            <a:off x="11151330" y="6642556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effectLst/>
                <a:latin typeface="open-sans"/>
              </a:rPr>
              <a:t>(Bright, 2021 in BBC)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1A816-A757-F36A-FB19-9F27DAC52604}"/>
              </a:ext>
            </a:extLst>
          </p:cNvPr>
          <p:cNvSpPr txBox="1"/>
          <p:nvPr/>
        </p:nvSpPr>
        <p:spPr>
          <a:xfrm>
            <a:off x="797913" y="3352142"/>
            <a:ext cx="451944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Could I improve the model,</a:t>
            </a:r>
          </a:p>
          <a:p>
            <a:r>
              <a:rPr lang="en-US" sz="2800" dirty="0"/>
              <a:t> if I would add samples from</a:t>
            </a:r>
          </a:p>
          <a:p>
            <a:r>
              <a:rPr lang="en-US" sz="2800" dirty="0"/>
              <a:t> the </a:t>
            </a:r>
            <a:r>
              <a:rPr lang="en-US" sz="2800" dirty="0" err="1"/>
              <a:t>Palaeognathae</a:t>
            </a:r>
            <a:r>
              <a:rPr lang="en-US" sz="2800" dirty="0"/>
              <a:t> group?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B5A85-2457-D945-C694-BD5147891FB4}"/>
              </a:ext>
            </a:extLst>
          </p:cNvPr>
          <p:cNvSpPr txBox="1"/>
          <p:nvPr/>
        </p:nvSpPr>
        <p:spPr>
          <a:xfrm>
            <a:off x="3242880" y="5481854"/>
            <a:ext cx="3740806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Conclusion: No,</a:t>
            </a:r>
          </a:p>
          <a:p>
            <a:r>
              <a:rPr lang="en-US" sz="2800" dirty="0"/>
              <a:t>	 It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410922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3FCD-3903-392C-4D0D-5035D493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E8AF-89F5-9DB7-F67A-BE7EDD18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alszkaraptor, was a dinosaur from mongolia that lived in the cretaceous  period in aquatic habitats, and looked a lot like a duck. It ate fishes :  r/Naturewasmetal">
            <a:extLst>
              <a:ext uri="{FF2B5EF4-FFF2-40B4-BE49-F238E27FC236}">
                <a16:creationId xmlns:a16="http://schemas.microsoft.com/office/drawing/2014/main" id="{A8293225-7063-46E9-6072-1D178C7C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56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C168A7-DEB7-9606-D7A6-10C1A48FB35B}"/>
              </a:ext>
            </a:extLst>
          </p:cNvPr>
          <p:cNvSpPr/>
          <p:nvPr/>
        </p:nvSpPr>
        <p:spPr>
          <a:xfrm>
            <a:off x="5758246" y="3037703"/>
            <a:ext cx="2372497" cy="10379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 mass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17BC01-D485-BBF5-9290-B9CAD1CB4CF2}"/>
              </a:ext>
            </a:extLst>
          </p:cNvPr>
          <p:cNvSpPr/>
          <p:nvPr/>
        </p:nvSpPr>
        <p:spPr>
          <a:xfrm>
            <a:off x="9823617" y="1050325"/>
            <a:ext cx="1890584" cy="11986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physiology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1382B3-8F47-FD35-CABF-D0607D603978}"/>
              </a:ext>
            </a:extLst>
          </p:cNvPr>
          <p:cNvSpPr/>
          <p:nvPr/>
        </p:nvSpPr>
        <p:spPr>
          <a:xfrm>
            <a:off x="9831384" y="2957384"/>
            <a:ext cx="1882817" cy="11986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Ecology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5A074E-3818-F6FA-528A-A7923261467E}"/>
              </a:ext>
            </a:extLst>
          </p:cNvPr>
          <p:cNvSpPr/>
          <p:nvPr/>
        </p:nvSpPr>
        <p:spPr>
          <a:xfrm>
            <a:off x="9823617" y="5025083"/>
            <a:ext cx="1882817" cy="11986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phylogeny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275382-CA3C-A479-D191-20D3AC191202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>
            <a:off x="8130743" y="1649628"/>
            <a:ext cx="1692874" cy="1907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CE8F7D-9751-C7A2-02AA-A710EBA4C480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8130743" y="3556687"/>
            <a:ext cx="1700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041EC-CEA7-3104-13AD-854BC43E43B8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flipH="1" flipV="1">
            <a:off x="8130743" y="3556687"/>
            <a:ext cx="1692874" cy="2067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93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n photos: Birds are captured and recorded at one of the world's largest  ringing stations - National | Globalnews.ca">
            <a:extLst>
              <a:ext uri="{FF2B5EF4-FFF2-40B4-BE49-F238E27FC236}">
                <a16:creationId xmlns:a16="http://schemas.microsoft.com/office/drawing/2014/main" id="{E9F31615-DE18-1F1A-4BE2-D3B9A748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3EE29C1-70E5-8185-3AFB-766ED1E23D06}"/>
              </a:ext>
            </a:extLst>
          </p:cNvPr>
          <p:cNvSpPr/>
          <p:nvPr/>
        </p:nvSpPr>
        <p:spPr>
          <a:xfrm>
            <a:off x="7591425" y="258786"/>
            <a:ext cx="4399005" cy="1272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body mass </a:t>
            </a:r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extant</a:t>
            </a:r>
            <a:r>
              <a:rPr lang="en-US" dirty="0"/>
              <a:t> species =&gt; </a:t>
            </a:r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weigh</a:t>
            </a:r>
          </a:p>
          <a:p>
            <a:pPr algn="ctr"/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US" dirty="0"/>
              <a:t>Get body mass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extinct </a:t>
            </a:r>
            <a:r>
              <a:rPr lang="en-US" dirty="0"/>
              <a:t>species =&gt;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Prediction</a:t>
            </a:r>
          </a:p>
        </p:txBody>
      </p:sp>
      <p:pic>
        <p:nvPicPr>
          <p:cNvPr id="7" name="Picture 4" descr="Bird measurement - Wikipedia">
            <a:extLst>
              <a:ext uri="{FF2B5EF4-FFF2-40B4-BE49-F238E27FC236}">
                <a16:creationId xmlns:a16="http://schemas.microsoft.com/office/drawing/2014/main" id="{CA7054E0-CC39-E66B-D07A-FFF289FE7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3019425" cy="28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ow to Discover a Dinosaur in 5 Easy Steps | Live Science">
            <a:extLst>
              <a:ext uri="{FF2B5EF4-FFF2-40B4-BE49-F238E27FC236}">
                <a16:creationId xmlns:a16="http://schemas.microsoft.com/office/drawing/2014/main" id="{11050C3C-B5E4-E228-E839-6F28A2EF4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9946"/>
            <a:ext cx="7706497" cy="512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5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488F0-980F-9241-2993-1C416A591581}"/>
              </a:ext>
            </a:extLst>
          </p:cNvPr>
          <p:cNvSpPr txBox="1"/>
          <p:nvPr/>
        </p:nvSpPr>
        <p:spPr>
          <a:xfrm>
            <a:off x="4365636" y="0"/>
            <a:ext cx="7728077" cy="707886"/>
          </a:xfrm>
          <a:prstGeom prst="rect">
            <a:avLst/>
          </a:prstGeom>
          <a:solidFill>
            <a:schemeClr val="bg1">
              <a:alpha val="83036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8" descr="The accuracy and precision of body mass estimation in non‐avian dinosaurs -  Campione - 2020 - Biological Reviews - Wiley Online Library">
            <a:extLst>
              <a:ext uri="{FF2B5EF4-FFF2-40B4-BE49-F238E27FC236}">
                <a16:creationId xmlns:a16="http://schemas.microsoft.com/office/drawing/2014/main" id="{E49B2BA6-845B-7953-1FA1-F86C45B4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75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657DCE2-277B-B688-B20F-4998D4C85DD1}"/>
              </a:ext>
            </a:extLst>
          </p:cNvPr>
          <p:cNvSpPr/>
          <p:nvPr/>
        </p:nvSpPr>
        <p:spPr>
          <a:xfrm>
            <a:off x="7043425" y="707886"/>
            <a:ext cx="2372497" cy="10379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 mass - </a:t>
            </a:r>
            <a:r>
              <a:rPr lang="en-US" dirty="0" err="1"/>
              <a:t>paleoEstimation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C0E84E-27F3-17A0-0976-A71ECB58D679}"/>
              </a:ext>
            </a:extLst>
          </p:cNvPr>
          <p:cNvSpPr/>
          <p:nvPr/>
        </p:nvSpPr>
        <p:spPr>
          <a:xfrm>
            <a:off x="8885640" y="2230395"/>
            <a:ext cx="1890584" cy="11986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Extant-scaling (ES)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4A28A-2BCF-45F2-0DE9-1DB841FF0FA0}"/>
              </a:ext>
            </a:extLst>
          </p:cNvPr>
          <p:cNvSpPr/>
          <p:nvPr/>
        </p:nvSpPr>
        <p:spPr>
          <a:xfrm>
            <a:off x="5644973" y="2248930"/>
            <a:ext cx="1890584" cy="11986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Volumetric-density (VD)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7D81B-803E-25AB-0EAE-AB90415EA9A7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6590265" y="1745854"/>
            <a:ext cx="1639409" cy="503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7B0B3F-5B00-8C7C-600C-8DCDAEA2DC09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8229674" y="1745854"/>
            <a:ext cx="1601258" cy="484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AC67E-3946-ECF0-CAD3-AFBC62963B90}"/>
              </a:ext>
            </a:extLst>
          </p:cNvPr>
          <p:cNvSpPr/>
          <p:nvPr/>
        </p:nvSpPr>
        <p:spPr>
          <a:xfrm>
            <a:off x="5867394" y="4065940"/>
            <a:ext cx="1445741" cy="226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Physical scale models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Two-</a:t>
            </a:r>
            <a:r>
              <a:rPr lang="en-US" sz="1200" dirty="0" err="1">
                <a:solidFill>
                  <a:schemeClr val="tx1"/>
                </a:solidFill>
              </a:rPr>
              <a:t>dimentional</a:t>
            </a:r>
            <a:r>
              <a:rPr lang="en-US" sz="1200" dirty="0">
                <a:solidFill>
                  <a:schemeClr val="tx1"/>
                </a:solidFill>
              </a:rPr>
              <a:t> mathematical model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Three-</a:t>
            </a:r>
            <a:r>
              <a:rPr lang="en-US" sz="1200" dirty="0" err="1">
                <a:solidFill>
                  <a:schemeClr val="tx1"/>
                </a:solidFill>
              </a:rPr>
              <a:t>dimentional</a:t>
            </a:r>
            <a:r>
              <a:rPr lang="en-US" sz="1200" dirty="0">
                <a:solidFill>
                  <a:schemeClr val="tx1"/>
                </a:solidFill>
              </a:rPr>
              <a:t> virtual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7BFB14-856E-B809-7813-9A4EF94DFD3A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6590265" y="3447535"/>
            <a:ext cx="0" cy="618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92D6D0-EED6-55C2-EE72-AFDA694F04D2}"/>
              </a:ext>
            </a:extLst>
          </p:cNvPr>
          <p:cNvSpPr/>
          <p:nvPr/>
        </p:nvSpPr>
        <p:spPr>
          <a:xfrm>
            <a:off x="8731220" y="4065940"/>
            <a:ext cx="2199424" cy="226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0.16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aseline="30000" dirty="0">
                <a:solidFill>
                  <a:schemeClr val="tx1"/>
                </a:solidFill>
              </a:rPr>
              <a:t>2.73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(Anderson et al 1985)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2.411 log</a:t>
            </a:r>
            <a:r>
              <a:rPr lang="en-US" sz="1200" baseline="-25000" dirty="0">
                <a:solidFill>
                  <a:schemeClr val="tx1"/>
                </a:solidFill>
              </a:rPr>
              <a:t>10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dirty="0">
                <a:solidFill>
                  <a:schemeClr val="tx1"/>
                </a:solidFill>
              </a:rPr>
              <a:t> – 0.065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Cambell</a:t>
            </a:r>
            <a:r>
              <a:rPr lang="en-US" sz="800" dirty="0">
                <a:solidFill>
                  <a:schemeClr val="tx1"/>
                </a:solidFill>
              </a:rPr>
              <a:t> Jr &amp; Marcus 1992)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2.4 log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– 0.11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(Field et al 2013)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2.754 log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– 0.683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(Campione et al 2014)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800" baseline="30000" dirty="0">
              <a:solidFill>
                <a:schemeClr val="tx1"/>
              </a:solidFill>
            </a:endParaRPr>
          </a:p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257B52-007E-5800-8289-C902B940C3E9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>
            <a:off x="9830932" y="3429000"/>
            <a:ext cx="0" cy="63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5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of a number of animals&#10;&#10;Description automatically generated with medium confidence">
            <a:extLst>
              <a:ext uri="{FF2B5EF4-FFF2-40B4-BE49-F238E27FC236}">
                <a16:creationId xmlns:a16="http://schemas.microsoft.com/office/drawing/2014/main" id="{573E2FFF-9961-20CB-ADFF-E697E153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719137" cy="6775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7B9F15-6EC5-66F4-7484-AA364549FAEE}"/>
              </a:ext>
            </a:extLst>
          </p:cNvPr>
          <p:cNvSpPr txBox="1"/>
          <p:nvPr/>
        </p:nvSpPr>
        <p:spPr>
          <a:xfrm>
            <a:off x="3291106" y="6642556"/>
            <a:ext cx="1223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err="1"/>
              <a:t>O`Gornan</a:t>
            </a:r>
            <a:r>
              <a:rPr lang="en-US" sz="800" dirty="0"/>
              <a:t> &amp; Hone 2012)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FF7A16C-0858-8007-4DD2-38B9F764100A}"/>
              </a:ext>
            </a:extLst>
          </p:cNvPr>
          <p:cNvSpPr/>
          <p:nvPr/>
        </p:nvSpPr>
        <p:spPr>
          <a:xfrm>
            <a:off x="7043425" y="707886"/>
            <a:ext cx="2372497" cy="10379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 mass - </a:t>
            </a:r>
            <a:r>
              <a:rPr lang="en-US" dirty="0" err="1"/>
              <a:t>paleoEstimation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573D8-1163-5A47-0C2A-4EF94312E733}"/>
              </a:ext>
            </a:extLst>
          </p:cNvPr>
          <p:cNvSpPr/>
          <p:nvPr/>
        </p:nvSpPr>
        <p:spPr>
          <a:xfrm>
            <a:off x="8885640" y="2230395"/>
            <a:ext cx="1890584" cy="11986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Extant-scaling (ES)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14A904-5509-CD5E-253D-F9B8582292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229674" y="1745854"/>
            <a:ext cx="1601258" cy="484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65B23-5C57-40AC-9E19-0DB4A21E3A5F}"/>
              </a:ext>
            </a:extLst>
          </p:cNvPr>
          <p:cNvSpPr/>
          <p:nvPr/>
        </p:nvSpPr>
        <p:spPr>
          <a:xfrm>
            <a:off x="8731220" y="4065940"/>
            <a:ext cx="2199424" cy="226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0.16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aseline="30000" dirty="0">
                <a:solidFill>
                  <a:schemeClr val="tx1"/>
                </a:solidFill>
              </a:rPr>
              <a:t>2.73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(Anderson et al 1985)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2.411 log</a:t>
            </a:r>
            <a:r>
              <a:rPr lang="en-US" sz="1200" baseline="-25000" dirty="0">
                <a:solidFill>
                  <a:schemeClr val="tx1"/>
                </a:solidFill>
              </a:rPr>
              <a:t>10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dirty="0">
                <a:solidFill>
                  <a:schemeClr val="tx1"/>
                </a:solidFill>
              </a:rPr>
              <a:t> – 0.065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Cambell</a:t>
            </a:r>
            <a:r>
              <a:rPr lang="en-US" sz="800" dirty="0">
                <a:solidFill>
                  <a:schemeClr val="tx1"/>
                </a:solidFill>
              </a:rPr>
              <a:t> Jr &amp; Marcus 1992)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2.4 log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– 0.11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(Field et al 2013)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2.754 log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– 0.683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(Campione et al 2014)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800" baseline="30000" dirty="0">
              <a:solidFill>
                <a:schemeClr val="tx1"/>
              </a:solidFill>
            </a:endParaRPr>
          </a:p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6925B5-734E-C28D-24FD-746972999C88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9830932" y="3429000"/>
            <a:ext cx="0" cy="63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ABF177-F948-5DCA-891F-776F340890AD}"/>
              </a:ext>
            </a:extLst>
          </p:cNvPr>
          <p:cNvSpPr txBox="1"/>
          <p:nvPr/>
        </p:nvSpPr>
        <p:spPr>
          <a:xfrm>
            <a:off x="4924355" y="2453740"/>
            <a:ext cx="3100099" cy="38164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large data sets  to reconstruct large-scale patterns of 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 to study physiological and ecological on a macroevolutionary 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Cheap and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Cons:</a:t>
            </a:r>
          </a:p>
          <a:p>
            <a:endParaRPr lang="en-US" sz="1400" dirty="0"/>
          </a:p>
          <a:p>
            <a:r>
              <a:rPr lang="en-US" sz="1400" dirty="0"/>
              <a:t>Overestimation in theropods</a:t>
            </a:r>
          </a:p>
          <a:p>
            <a:endParaRPr lang="en-US" sz="1400" dirty="0"/>
          </a:p>
          <a:p>
            <a:r>
              <a:rPr lang="en-US" sz="1400" dirty="0"/>
              <a:t>No way to measure the actual 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0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C6B49490-5794-2EC5-0818-512A5CE4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" y="156493"/>
            <a:ext cx="8353763" cy="5346408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D99A9A0D-091F-E716-AF4A-3D86DFEAB0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0DB4DB-771C-341F-89E8-018CD463A4BE}"/>
              </a:ext>
            </a:extLst>
          </p:cNvPr>
          <p:cNvSpPr/>
          <p:nvPr/>
        </p:nvSpPr>
        <p:spPr>
          <a:xfrm>
            <a:off x="8644683" y="431172"/>
            <a:ext cx="2372497" cy="10379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 mass - </a:t>
            </a:r>
            <a:r>
              <a:rPr lang="en-US" dirty="0" err="1"/>
              <a:t>paleoEstimation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93B29C-0012-7AE5-DC98-338DD603DC15}"/>
              </a:ext>
            </a:extLst>
          </p:cNvPr>
          <p:cNvSpPr/>
          <p:nvPr/>
        </p:nvSpPr>
        <p:spPr>
          <a:xfrm>
            <a:off x="8885640" y="2230395"/>
            <a:ext cx="1890584" cy="11986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Extant-scaling (ES)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1C4D6-37E3-5672-E8F3-79A1251C7FF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830932" y="1469140"/>
            <a:ext cx="0" cy="761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6B9A7-605E-437E-928A-D2B8495CBB11}"/>
              </a:ext>
            </a:extLst>
          </p:cNvPr>
          <p:cNvSpPr/>
          <p:nvPr/>
        </p:nvSpPr>
        <p:spPr>
          <a:xfrm>
            <a:off x="8731220" y="4065940"/>
            <a:ext cx="2199424" cy="226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0.16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aseline="30000" dirty="0">
                <a:solidFill>
                  <a:schemeClr val="tx1"/>
                </a:solidFill>
              </a:rPr>
              <a:t>2.73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(Anderson et al 1985)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2.411 log</a:t>
            </a:r>
            <a:r>
              <a:rPr lang="en-US" sz="1200" baseline="-25000" dirty="0">
                <a:solidFill>
                  <a:schemeClr val="tx1"/>
                </a:solidFill>
              </a:rPr>
              <a:t>10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dirty="0">
                <a:solidFill>
                  <a:schemeClr val="tx1"/>
                </a:solidFill>
              </a:rPr>
              <a:t> – 0.065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Cambell</a:t>
            </a:r>
            <a:r>
              <a:rPr lang="en-US" sz="800" dirty="0">
                <a:solidFill>
                  <a:schemeClr val="tx1"/>
                </a:solidFill>
              </a:rPr>
              <a:t> Jr &amp; Marcus 1992)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2.4 log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– 0.11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(Field et al 2013)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2.754 log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– 0.683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(Campione et al 2014)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800" baseline="30000" dirty="0">
              <a:solidFill>
                <a:schemeClr val="tx1"/>
              </a:solidFill>
            </a:endParaRPr>
          </a:p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D45D07-3CA9-3863-9E4E-16046A132FD4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9830932" y="3429000"/>
            <a:ext cx="0" cy="63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C6B49490-5794-2EC5-0818-512A5CE4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" y="156493"/>
            <a:ext cx="8353763" cy="5346408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D99A9A0D-091F-E716-AF4A-3D86DFEAB0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0DB4DB-771C-341F-89E8-018CD463A4BE}"/>
              </a:ext>
            </a:extLst>
          </p:cNvPr>
          <p:cNvSpPr/>
          <p:nvPr/>
        </p:nvSpPr>
        <p:spPr>
          <a:xfrm>
            <a:off x="8644683" y="431172"/>
            <a:ext cx="2372497" cy="10379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 mass - </a:t>
            </a:r>
            <a:r>
              <a:rPr lang="en-US" dirty="0" err="1"/>
              <a:t>paleoEstimation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93B29C-0012-7AE5-DC98-338DD603DC15}"/>
              </a:ext>
            </a:extLst>
          </p:cNvPr>
          <p:cNvSpPr/>
          <p:nvPr/>
        </p:nvSpPr>
        <p:spPr>
          <a:xfrm>
            <a:off x="8885640" y="2230395"/>
            <a:ext cx="1890584" cy="11986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Extant-scaling (ES)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1C4D6-37E3-5672-E8F3-79A1251C7FF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830932" y="1469140"/>
            <a:ext cx="0" cy="761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6B9A7-605E-437E-928A-D2B8495CBB11}"/>
              </a:ext>
            </a:extLst>
          </p:cNvPr>
          <p:cNvSpPr/>
          <p:nvPr/>
        </p:nvSpPr>
        <p:spPr>
          <a:xfrm>
            <a:off x="8731220" y="4065940"/>
            <a:ext cx="2199424" cy="226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0.16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aseline="30000" dirty="0">
                <a:solidFill>
                  <a:schemeClr val="tx1"/>
                </a:solidFill>
              </a:rPr>
              <a:t>2.73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(Anderson et al 1985)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2.411 log</a:t>
            </a:r>
            <a:r>
              <a:rPr lang="en-US" sz="1200" baseline="-25000" dirty="0">
                <a:solidFill>
                  <a:schemeClr val="tx1"/>
                </a:solidFill>
              </a:rPr>
              <a:t>10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dirty="0">
                <a:solidFill>
                  <a:schemeClr val="tx1"/>
                </a:solidFill>
              </a:rPr>
              <a:t> – 0.065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Cambell</a:t>
            </a:r>
            <a:r>
              <a:rPr lang="en-US" sz="800" dirty="0">
                <a:solidFill>
                  <a:schemeClr val="tx1"/>
                </a:solidFill>
              </a:rPr>
              <a:t> Jr &amp; Marcus 1992)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2.4 log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– 0.11 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(Field et al 2013)</a:t>
            </a: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BM ~ 2.754 log </a:t>
            </a:r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baseline="-25000" dirty="0" err="1">
                <a:solidFill>
                  <a:schemeClr val="tx1"/>
                </a:solidFill>
              </a:rPr>
              <a:t>femur</a:t>
            </a:r>
            <a:r>
              <a:rPr lang="en-US" sz="1200" baseline="-25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– 0.683</a:t>
            </a:r>
          </a:p>
          <a:p>
            <a:pPr algn="r"/>
            <a:r>
              <a:rPr lang="en-US" sz="800" dirty="0">
                <a:solidFill>
                  <a:schemeClr val="tx1"/>
                </a:solidFill>
              </a:rPr>
              <a:t>(Campione et al 2014)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800" dirty="0">
              <a:solidFill>
                <a:schemeClr val="tx1"/>
              </a:solidFill>
            </a:endParaRPr>
          </a:p>
          <a:p>
            <a:pPr algn="r"/>
            <a:endParaRPr lang="en-US" sz="800" baseline="30000" dirty="0">
              <a:solidFill>
                <a:schemeClr val="tx1"/>
              </a:solidFill>
            </a:endParaRPr>
          </a:p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D45D07-3CA9-3863-9E4E-16046A132FD4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9830932" y="3429000"/>
            <a:ext cx="0" cy="63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B8F6027-01CF-F4B3-68CE-C1031F8F2C91}"/>
              </a:ext>
            </a:extLst>
          </p:cNvPr>
          <p:cNvSpPr/>
          <p:nvPr/>
        </p:nvSpPr>
        <p:spPr>
          <a:xfrm>
            <a:off x="3153103" y="294290"/>
            <a:ext cx="1555531" cy="49819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1501E-B52A-5EF1-1B2C-E6E0EE8EAEF8}"/>
              </a:ext>
            </a:extLst>
          </p:cNvPr>
          <p:cNvSpPr txBox="1"/>
          <p:nvPr/>
        </p:nvSpPr>
        <p:spPr>
          <a:xfrm>
            <a:off x="5168448" y="5502901"/>
            <a:ext cx="309214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samples from the biggest modern birds  </a:t>
            </a:r>
          </a:p>
        </p:txBody>
      </p:sp>
    </p:spTree>
    <p:extLst>
      <p:ext uri="{BB962C8B-B14F-4D97-AF65-F5344CB8AC3E}">
        <p14:creationId xmlns:p14="http://schemas.microsoft.com/office/powerpoint/2010/main" val="249110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DB49694B-0BE6-4FD3-30A3-4AC19E06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383" y="872359"/>
            <a:ext cx="6861436" cy="471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2EF25-6AAC-A194-D38B-C3E5C9651E80}"/>
              </a:ext>
            </a:extLst>
          </p:cNvPr>
          <p:cNvSpPr txBox="1"/>
          <p:nvPr/>
        </p:nvSpPr>
        <p:spPr>
          <a:xfrm>
            <a:off x="8153386" y="2551837"/>
            <a:ext cx="3092146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i="1" dirty="0" err="1"/>
              <a:t>Palaeognathae</a:t>
            </a:r>
            <a:r>
              <a:rPr lang="en-US" i="1" dirty="0"/>
              <a:t> group:</a:t>
            </a:r>
          </a:p>
          <a:p>
            <a:endParaRPr lang="en-US" dirty="0"/>
          </a:p>
          <a:p>
            <a:r>
              <a:rPr lang="en-US" dirty="0"/>
              <a:t>Heaviest modern birds (extant species)</a:t>
            </a:r>
          </a:p>
          <a:p>
            <a:endParaRPr lang="en-US" dirty="0"/>
          </a:p>
          <a:p>
            <a:r>
              <a:rPr lang="en-US" dirty="0"/>
              <a:t>Flightless birds ~ Theropods</a:t>
            </a:r>
          </a:p>
        </p:txBody>
      </p:sp>
    </p:spTree>
    <p:extLst>
      <p:ext uri="{BB962C8B-B14F-4D97-AF65-F5344CB8AC3E}">
        <p14:creationId xmlns:p14="http://schemas.microsoft.com/office/powerpoint/2010/main" val="377458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iggest theropods © Daniel Bright">
            <a:extLst>
              <a:ext uri="{FF2B5EF4-FFF2-40B4-BE49-F238E27FC236}">
                <a16:creationId xmlns:a16="http://schemas.microsoft.com/office/drawing/2014/main" id="{75688A81-9223-26FB-76AF-1E26EDCE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26566" cy="315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Smallest theropods © Daniel Bright">
            <a:extLst>
              <a:ext uri="{FF2B5EF4-FFF2-40B4-BE49-F238E27FC236}">
                <a16:creationId xmlns:a16="http://schemas.microsoft.com/office/drawing/2014/main" id="{F9C99F90-B822-A005-51A0-1C125EBD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41" y="4255888"/>
            <a:ext cx="5317359" cy="26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5E04F-6AEA-1180-E0C0-A89F4EA8F60F}"/>
              </a:ext>
            </a:extLst>
          </p:cNvPr>
          <p:cNvSpPr txBox="1"/>
          <p:nvPr/>
        </p:nvSpPr>
        <p:spPr>
          <a:xfrm>
            <a:off x="11151330" y="6642556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effectLst/>
                <a:latin typeface="open-sans"/>
              </a:rPr>
              <a:t>(Bright, 2021 in BBC)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E85A4-B7BF-A4B3-09A2-BB107E2D363A}"/>
              </a:ext>
            </a:extLst>
          </p:cNvPr>
          <p:cNvSpPr txBox="1"/>
          <p:nvPr/>
        </p:nvSpPr>
        <p:spPr>
          <a:xfrm>
            <a:off x="797913" y="3352142"/>
            <a:ext cx="451944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Could I improve the model,</a:t>
            </a:r>
          </a:p>
          <a:p>
            <a:r>
              <a:rPr lang="en-US" sz="2800" dirty="0"/>
              <a:t> if I would add samples from</a:t>
            </a:r>
          </a:p>
          <a:p>
            <a:r>
              <a:rPr lang="en-US" sz="2800" dirty="0"/>
              <a:t> the </a:t>
            </a:r>
            <a:r>
              <a:rPr lang="en-US" sz="2800" dirty="0" err="1"/>
              <a:t>Palaeognathae</a:t>
            </a:r>
            <a:r>
              <a:rPr lang="en-US" sz="2800" dirty="0"/>
              <a:t> group?</a:t>
            </a:r>
          </a:p>
        </p:txBody>
      </p:sp>
    </p:spTree>
    <p:extLst>
      <p:ext uri="{BB962C8B-B14F-4D97-AF65-F5344CB8AC3E}">
        <p14:creationId xmlns:p14="http://schemas.microsoft.com/office/powerpoint/2010/main" val="173229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413</Words>
  <Application>Microsoft Macintosh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open-sans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Leidy V RomeroAlarcon</dc:creator>
  <cp:lastModifiedBy>Leidy V RomeroAlarcon</cp:lastModifiedBy>
  <cp:revision>6</cp:revision>
  <dcterms:created xsi:type="dcterms:W3CDTF">2023-12-04T14:06:11Z</dcterms:created>
  <dcterms:modified xsi:type="dcterms:W3CDTF">2023-12-04T21:04:58Z</dcterms:modified>
</cp:coreProperties>
</file>