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oboto"/>
      <p:regular r:id="rId39"/>
      <p:bold r:id="rId40"/>
      <p:italic r:id="rId41"/>
      <p:boldItalic r:id="rId42"/>
    </p:embeddedFont>
    <p:embeddedFont>
      <p:font typeface="Anaheim"/>
      <p:regular r:id="rId43"/>
    </p:embeddedFont>
    <p:embeddedFont>
      <p:font typeface="Barlow Condensed ExtraBold"/>
      <p:bold r:id="rId44"/>
      <p:boldItalic r:id="rId45"/>
    </p:embeddedFont>
    <p:embeddedFont>
      <p:font typeface="EB Garamond"/>
      <p:regular r:id="rId46"/>
      <p:bold r:id="rId47"/>
      <p:italic r:id="rId48"/>
      <p:boldItalic r:id="rId49"/>
    </p:embeddedFont>
    <p:embeddedFont>
      <p:font typeface="Overpass Mono"/>
      <p:regular r:id="rId50"/>
      <p:bold r:id="rId51"/>
    </p:embeddedFont>
    <p:embeddedFont>
      <p:font typeface="Barlow"/>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BarlowCondensedExtraBold-bold.fntdata"/><Relationship Id="rId43" Type="http://schemas.openxmlformats.org/officeDocument/2006/relationships/font" Target="fonts/Anaheim-regular.fntdata"/><Relationship Id="rId46" Type="http://schemas.openxmlformats.org/officeDocument/2006/relationships/font" Target="fonts/EBGaramond-regular.fntdata"/><Relationship Id="rId45" Type="http://schemas.openxmlformats.org/officeDocument/2006/relationships/font" Target="fonts/BarlowCondensedExtra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BGaramond-italic.fntdata"/><Relationship Id="rId47" Type="http://schemas.openxmlformats.org/officeDocument/2006/relationships/font" Target="fonts/EBGaramond-bold.fntdata"/><Relationship Id="rId49" Type="http://schemas.openxmlformats.org/officeDocument/2006/relationships/font" Target="fonts/EB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verpassMono-bold.fntdata"/><Relationship Id="rId50" Type="http://schemas.openxmlformats.org/officeDocument/2006/relationships/font" Target="fonts/OverpassMono-regular.fntdata"/><Relationship Id="rId53" Type="http://schemas.openxmlformats.org/officeDocument/2006/relationships/font" Target="fonts/Barlow-bold.fntdata"/><Relationship Id="rId52" Type="http://schemas.openxmlformats.org/officeDocument/2006/relationships/font" Target="fonts/Barlow-regular.fntdata"/><Relationship Id="rId11" Type="http://schemas.openxmlformats.org/officeDocument/2006/relationships/slide" Target="slides/slide7.xml"/><Relationship Id="rId55" Type="http://schemas.openxmlformats.org/officeDocument/2006/relationships/font" Target="fonts/Barlow-boldItalic.fntdata"/><Relationship Id="rId10" Type="http://schemas.openxmlformats.org/officeDocument/2006/relationships/slide" Target="slides/slide6.xml"/><Relationship Id="rId54" Type="http://schemas.openxmlformats.org/officeDocument/2006/relationships/font" Target="fonts/Barlow-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d06c96e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d06c96e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d8d3f4c3e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d8d3f4c3e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d8d3f4c3e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d8d3f4c3e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8f53109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8f53109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d06c96e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d06c96e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8f5310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8f5310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8d3f4c3e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8d3f4c3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8f53109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8f53109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82fb53f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82fb53f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b23ac39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b23ac39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23ac39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23ac39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b23ac39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b23ac39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7b23ac399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b23ac399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b23ac39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23ac39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a1c243e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a1c243e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da1c243e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da1c243e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a1c243e8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a1c243e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da1c243e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da1c243e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da1c243e8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da1c243e8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da1c243e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da1c243e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da1c243e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da1c243e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da1c243e8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da1c243e8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a1c243e8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da1c243e8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a1c243e8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a1c243e8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dd06c96e1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dd06c96e1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d06c96e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d06c96e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d06c96e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d06c96e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82fb53f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d82fb53f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8d3f4c3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8d3f4c3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d8d3f4c3e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d8d3f4c3e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Thin"/>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Thin"/>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831525" y="1908675"/>
            <a:ext cx="6637800" cy="10146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800"/>
              <a:t>Object patterns</a:t>
            </a:r>
            <a:endParaRPr sz="5800"/>
          </a:p>
        </p:txBody>
      </p:sp>
      <p:sp>
        <p:nvSpPr>
          <p:cNvPr id="331" name="Google Shape;331;p25"/>
          <p:cNvSpPr txBox="1"/>
          <p:nvPr>
            <p:ph idx="1" type="subTitle"/>
          </p:nvPr>
        </p:nvSpPr>
        <p:spPr>
          <a:xfrm>
            <a:off x="893525" y="3111050"/>
            <a:ext cx="7909800" cy="64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500">
                <a:solidFill>
                  <a:schemeClr val="dk2"/>
                </a:solidFill>
              </a:rPr>
              <a:t>Chapter 6 of The Principles of Object-Oriented JavaScript</a:t>
            </a:r>
            <a:endParaRPr sz="2500">
              <a:solidFill>
                <a:schemeClr val="dk2"/>
              </a:solidFill>
            </a:endParaRPr>
          </a:p>
        </p:txBody>
      </p:sp>
      <p:pic>
        <p:nvPicPr>
          <p:cNvPr id="332" name="Google Shape;332;p25"/>
          <p:cNvPicPr preferRelativeResize="0"/>
          <p:nvPr/>
        </p:nvPicPr>
        <p:blipFill>
          <a:blip r:embed="rId3">
            <a:alphaModFix/>
          </a:blip>
          <a:stretch>
            <a:fillRect/>
          </a:stretch>
        </p:blipFill>
        <p:spPr>
          <a:xfrm>
            <a:off x="7357788" y="178963"/>
            <a:ext cx="722075" cy="722075"/>
          </a:xfrm>
          <a:prstGeom prst="rect">
            <a:avLst/>
          </a:prstGeom>
          <a:noFill/>
          <a:ln>
            <a:noFill/>
          </a:ln>
        </p:spPr>
      </p:pic>
      <p:sp>
        <p:nvSpPr>
          <p:cNvPr id="333" name="Google Shape;333;p25"/>
          <p:cNvSpPr txBox="1"/>
          <p:nvPr>
            <p:ph idx="1" type="subTitle"/>
          </p:nvPr>
        </p:nvSpPr>
        <p:spPr>
          <a:xfrm>
            <a:off x="3202450" y="3804500"/>
            <a:ext cx="3440700" cy="64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solidFill>
                  <a:schemeClr val="dk2"/>
                </a:solidFill>
                <a:latin typeface="EB Garamond"/>
                <a:ea typeface="EB Garamond"/>
                <a:cs typeface="EB Garamond"/>
                <a:sym typeface="EB Garamond"/>
              </a:rPr>
              <a:t>العارف عبد الباسط أبو شعالة</a:t>
            </a:r>
            <a:endParaRPr sz="1900">
              <a:solidFill>
                <a:schemeClr val="dk2"/>
              </a:solidFill>
              <a:latin typeface="EB Garamond"/>
              <a:ea typeface="EB Garamond"/>
              <a:cs typeface="EB Garamond"/>
              <a:sym typeface="EB Garamond"/>
            </a:endParaRPr>
          </a:p>
          <a:p>
            <a:pPr indent="0" lvl="0" marL="0" rtl="0" algn="l">
              <a:spcBef>
                <a:spcPts val="0"/>
              </a:spcBef>
              <a:spcAft>
                <a:spcPts val="0"/>
              </a:spcAft>
              <a:buNone/>
            </a:pPr>
            <a:r>
              <a:rPr lang="en" sz="1900">
                <a:solidFill>
                  <a:schemeClr val="dk2"/>
                </a:solidFill>
                <a:latin typeface="EB Garamond"/>
                <a:ea typeface="EB Garamond"/>
                <a:cs typeface="EB Garamond"/>
                <a:sym typeface="EB Garamond"/>
              </a:rPr>
              <a:t>1822294</a:t>
            </a:r>
            <a:endParaRPr sz="1900">
              <a:solidFill>
                <a:schemeClr val="dk2"/>
              </a:solidFill>
              <a:latin typeface="EB Garamond"/>
              <a:ea typeface="EB Garamond"/>
              <a:cs typeface="EB Garamond"/>
              <a:sym typeface="EB Garamond"/>
            </a:endParaRPr>
          </a:p>
        </p:txBody>
      </p:sp>
      <p:sp>
        <p:nvSpPr>
          <p:cNvPr id="334" name="Google Shape;334;p25"/>
          <p:cNvSpPr txBox="1"/>
          <p:nvPr/>
        </p:nvSpPr>
        <p:spPr>
          <a:xfrm>
            <a:off x="259325" y="3674800"/>
            <a:ext cx="3440700" cy="6402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sz="1900">
                <a:solidFill>
                  <a:srgbClr val="00FFC5"/>
                </a:solidFill>
                <a:latin typeface="EB Garamond"/>
                <a:ea typeface="EB Garamond"/>
                <a:cs typeface="EB Garamond"/>
                <a:sym typeface="EB Garamond"/>
              </a:rPr>
              <a:t>تطبيقات البرمجة الهدفية</a:t>
            </a:r>
            <a:endParaRPr sz="1900">
              <a:solidFill>
                <a:srgbClr val="00FFC5"/>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Closure</a:t>
            </a:r>
            <a:endParaRPr/>
          </a:p>
        </p:txBody>
      </p:sp>
      <p:sp>
        <p:nvSpPr>
          <p:cNvPr id="393" name="Google Shape;393;p34"/>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idx="1" type="body"/>
          </p:nvPr>
        </p:nvSpPr>
        <p:spPr>
          <a:xfrm>
            <a:off x="944125" y="1973025"/>
            <a:ext cx="66534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Closures are functions that access data outside their own scope.</a:t>
            </a:r>
            <a:endParaRPr sz="1800"/>
          </a:p>
          <a:p>
            <a:pPr indent="-342900" lvl="0" marL="457200" rtl="0" algn="l">
              <a:spcBef>
                <a:spcPts val="0"/>
              </a:spcBef>
              <a:spcAft>
                <a:spcPts val="0"/>
              </a:spcAft>
              <a:buSzPts val="1800"/>
              <a:buChar char="-"/>
            </a:pPr>
            <a:r>
              <a:rPr lang="en" sz="1800"/>
              <a:t>A closure gives you access to an outer function’s scope from an inner function.</a:t>
            </a:r>
            <a:endParaRPr sz="1800"/>
          </a:p>
          <a:p>
            <a:pPr indent="-342900" lvl="0" marL="457200" rtl="0" algn="l">
              <a:spcBef>
                <a:spcPts val="0"/>
              </a:spcBef>
              <a:spcAft>
                <a:spcPts val="0"/>
              </a:spcAft>
              <a:buSzPts val="1800"/>
              <a:buChar char="-"/>
            </a:pPr>
            <a:r>
              <a:rPr lang="en" sz="1800"/>
              <a:t>Closures are created every time a function is created, at function </a:t>
            </a:r>
            <a:r>
              <a:rPr lang="en" sz="1800"/>
              <a:t>creation</a:t>
            </a:r>
            <a:r>
              <a:rPr lang="en" sz="1800"/>
              <a:t> time.</a:t>
            </a:r>
            <a:endParaRPr sz="1200">
              <a:solidFill>
                <a:srgbClr val="212121"/>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212121"/>
              </a:solidFill>
              <a:highlight>
                <a:srgbClr val="FFFFFF"/>
              </a:highlight>
              <a:latin typeface="Arial"/>
              <a:ea typeface="Arial"/>
              <a:cs typeface="Arial"/>
              <a:sym typeface="Arial"/>
            </a:endParaRPr>
          </a:p>
        </p:txBody>
      </p:sp>
      <p:sp>
        <p:nvSpPr>
          <p:cNvPr id="399" name="Google Shape;399;p35"/>
          <p:cNvSpPr txBox="1"/>
          <p:nvPr>
            <p:ph type="title"/>
          </p:nvPr>
        </p:nvSpPr>
        <p:spPr>
          <a:xfrm>
            <a:off x="560900" y="945225"/>
            <a:ext cx="558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idx="4294967295" type="body"/>
          </p:nvPr>
        </p:nvSpPr>
        <p:spPr>
          <a:xfrm>
            <a:off x="5388600" y="1181550"/>
            <a:ext cx="37554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difference with the module function is that the variables are declared within the </a:t>
            </a:r>
            <a:r>
              <a:rPr lang="en" sz="1800">
                <a:solidFill>
                  <a:schemeClr val="dk2"/>
                </a:solidFill>
              </a:rPr>
              <a:t>IIFE</a:t>
            </a:r>
            <a:r>
              <a:rPr lang="en" sz="1800"/>
              <a:t>, and a function that is also declared inside the </a:t>
            </a:r>
            <a:r>
              <a:rPr lang="en" sz="1800">
                <a:solidFill>
                  <a:schemeClr val="dk2"/>
                </a:solidFill>
              </a:rPr>
              <a:t>IIFE </a:t>
            </a:r>
            <a:r>
              <a:rPr lang="en" sz="1800"/>
              <a:t>accesses those variables. For example:</a:t>
            </a:r>
            <a:endParaRPr sz="1800"/>
          </a:p>
          <a:p>
            <a:pPr indent="0" lvl="0" marL="0" rtl="0" algn="l">
              <a:spcBef>
                <a:spcPts val="1600"/>
              </a:spcBef>
              <a:spcAft>
                <a:spcPts val="1600"/>
              </a:spcAft>
              <a:buNone/>
            </a:pPr>
            <a:r>
              <a:t/>
            </a:r>
            <a:endParaRPr sz="1800"/>
          </a:p>
        </p:txBody>
      </p:sp>
      <p:sp>
        <p:nvSpPr>
          <p:cNvPr id="405" name="Google Shape;405;p36"/>
          <p:cNvSpPr txBox="1"/>
          <p:nvPr>
            <p:ph type="title"/>
          </p:nvPr>
        </p:nvSpPr>
        <p:spPr>
          <a:xfrm>
            <a:off x="5024275" y="267475"/>
            <a:ext cx="40116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Closure</a:t>
            </a:r>
            <a:endParaRPr/>
          </a:p>
        </p:txBody>
      </p:sp>
      <p:pic>
        <p:nvPicPr>
          <p:cNvPr id="406" name="Google Shape;406;p36"/>
          <p:cNvPicPr preferRelativeResize="0"/>
          <p:nvPr/>
        </p:nvPicPr>
        <p:blipFill>
          <a:blip r:embed="rId3">
            <a:alphaModFix/>
          </a:blip>
          <a:stretch>
            <a:fillRect/>
          </a:stretch>
        </p:blipFill>
        <p:spPr>
          <a:xfrm>
            <a:off x="376725" y="198300"/>
            <a:ext cx="4647550" cy="4808901"/>
          </a:xfrm>
          <a:prstGeom prst="rect">
            <a:avLst/>
          </a:prstGeom>
          <a:noFill/>
          <a:ln>
            <a:noFill/>
          </a:ln>
        </p:spPr>
      </p:pic>
      <p:cxnSp>
        <p:nvCxnSpPr>
          <p:cNvPr id="407" name="Google Shape;407;p36"/>
          <p:cNvCxnSpPr>
            <a:endCxn id="408" idx="1"/>
          </p:cNvCxnSpPr>
          <p:nvPr/>
        </p:nvCxnSpPr>
        <p:spPr>
          <a:xfrm>
            <a:off x="2168800" y="1260675"/>
            <a:ext cx="954600" cy="180600"/>
          </a:xfrm>
          <a:prstGeom prst="straightConnector1">
            <a:avLst/>
          </a:prstGeom>
          <a:noFill/>
          <a:ln cap="flat" cmpd="sng" w="38100">
            <a:solidFill>
              <a:schemeClr val="dk2"/>
            </a:solidFill>
            <a:prstDash val="solid"/>
            <a:round/>
            <a:headEnd len="med" w="med" type="triangle"/>
            <a:tailEnd len="med" w="med" type="none"/>
          </a:ln>
        </p:spPr>
      </p:cxnSp>
      <p:sp>
        <p:nvSpPr>
          <p:cNvPr id="408" name="Google Shape;408;p36"/>
          <p:cNvSpPr/>
          <p:nvPr/>
        </p:nvSpPr>
        <p:spPr>
          <a:xfrm>
            <a:off x="3123400" y="1106775"/>
            <a:ext cx="1524300" cy="66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Private Property</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7"/>
          <p:cNvSpPr txBox="1"/>
          <p:nvPr>
            <p:ph idx="4294967295" type="body"/>
          </p:nvPr>
        </p:nvSpPr>
        <p:spPr>
          <a:xfrm>
            <a:off x="5118825" y="1037475"/>
            <a:ext cx="3755400" cy="27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is a variation of the module pattern called the </a:t>
            </a:r>
            <a:r>
              <a:rPr lang="en">
                <a:solidFill>
                  <a:schemeClr val="dk2"/>
                </a:solidFill>
              </a:rPr>
              <a:t>revealing module pattern,</a:t>
            </a:r>
            <a:r>
              <a:rPr lang="en"/>
              <a:t> which arranges all variables and methods at the top of the </a:t>
            </a:r>
            <a:r>
              <a:rPr lang="en">
                <a:solidFill>
                  <a:schemeClr val="dk2"/>
                </a:solidFill>
              </a:rPr>
              <a:t>IIFE </a:t>
            </a:r>
            <a:r>
              <a:rPr lang="en"/>
              <a:t>and simply assigns them to the returned object. You can write the previous example using the revealing module pattern as follows:</a:t>
            </a:r>
            <a:endParaRPr sz="1800"/>
          </a:p>
        </p:txBody>
      </p:sp>
      <p:sp>
        <p:nvSpPr>
          <p:cNvPr id="414" name="Google Shape;414;p37"/>
          <p:cNvSpPr txBox="1"/>
          <p:nvPr>
            <p:ph type="title"/>
          </p:nvPr>
        </p:nvSpPr>
        <p:spPr>
          <a:xfrm>
            <a:off x="4672725" y="267475"/>
            <a:ext cx="46476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pattern</a:t>
            </a:r>
            <a:endParaRPr/>
          </a:p>
        </p:txBody>
      </p:sp>
      <p:pic>
        <p:nvPicPr>
          <p:cNvPr id="415" name="Google Shape;415;p37"/>
          <p:cNvPicPr preferRelativeResize="0"/>
          <p:nvPr/>
        </p:nvPicPr>
        <p:blipFill>
          <a:blip r:embed="rId3">
            <a:alphaModFix/>
          </a:blip>
          <a:stretch>
            <a:fillRect/>
          </a:stretch>
        </p:blipFill>
        <p:spPr>
          <a:xfrm>
            <a:off x="656875" y="267475"/>
            <a:ext cx="4015851" cy="4723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Private Members for Constructor</a:t>
            </a:r>
            <a:endParaRPr/>
          </a:p>
        </p:txBody>
      </p:sp>
      <p:sp>
        <p:nvSpPr>
          <p:cNvPr id="421" name="Google Shape;421;p3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9"/>
          <p:cNvSpPr txBox="1"/>
          <p:nvPr>
            <p:ph idx="1" type="body"/>
          </p:nvPr>
        </p:nvSpPr>
        <p:spPr>
          <a:xfrm>
            <a:off x="846650" y="1923675"/>
            <a:ext cx="6664200" cy="25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Is there a way for defining custom types that also require their own private properties?</a:t>
            </a:r>
            <a:endParaRPr sz="1800"/>
          </a:p>
        </p:txBody>
      </p:sp>
      <p:sp>
        <p:nvSpPr>
          <p:cNvPr id="427" name="Google Shape;427;p39"/>
          <p:cNvSpPr txBox="1"/>
          <p:nvPr>
            <p:ph type="title"/>
          </p:nvPr>
        </p:nvSpPr>
        <p:spPr>
          <a:xfrm>
            <a:off x="65150" y="540000"/>
            <a:ext cx="7445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Members for Constructors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idx="4294967295" type="body"/>
          </p:nvPr>
        </p:nvSpPr>
        <p:spPr>
          <a:xfrm>
            <a:off x="5388600" y="1652500"/>
            <a:ext cx="3755400" cy="278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 You can use a pattern that’s similar to the module pattern inside the constructor to create instance-specific private data. For example:</a:t>
            </a:r>
            <a:endParaRPr/>
          </a:p>
          <a:p>
            <a:pPr indent="0" lvl="0" marL="0" rtl="0" algn="l">
              <a:spcBef>
                <a:spcPts val="0"/>
              </a:spcBef>
              <a:spcAft>
                <a:spcPts val="1600"/>
              </a:spcAft>
              <a:buNone/>
            </a:pPr>
            <a:r>
              <a:t/>
            </a:r>
            <a:endParaRPr/>
          </a:p>
        </p:txBody>
      </p:sp>
      <p:sp>
        <p:nvSpPr>
          <p:cNvPr id="433" name="Google Shape;433;p40"/>
          <p:cNvSpPr txBox="1"/>
          <p:nvPr>
            <p:ph type="title"/>
          </p:nvPr>
        </p:nvSpPr>
        <p:spPr>
          <a:xfrm>
            <a:off x="5292425" y="143550"/>
            <a:ext cx="37512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Members for Constructors</a:t>
            </a:r>
            <a:endParaRPr/>
          </a:p>
        </p:txBody>
      </p:sp>
      <p:pic>
        <p:nvPicPr>
          <p:cNvPr id="434" name="Google Shape;434;p40"/>
          <p:cNvPicPr preferRelativeResize="0"/>
          <p:nvPr/>
        </p:nvPicPr>
        <p:blipFill>
          <a:blip r:embed="rId3">
            <a:alphaModFix/>
          </a:blip>
          <a:stretch>
            <a:fillRect/>
          </a:stretch>
        </p:blipFill>
        <p:spPr>
          <a:xfrm>
            <a:off x="152400" y="152400"/>
            <a:ext cx="4929125"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1"/>
          <p:cNvSpPr txBox="1"/>
          <p:nvPr/>
        </p:nvSpPr>
        <p:spPr>
          <a:xfrm>
            <a:off x="5292225" y="371825"/>
            <a:ext cx="3470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you can use a hybrid approach if you want private data to be shared across all instances that looks like the module pattern but uses a constructor:</a:t>
            </a:r>
            <a:endParaRPr sz="1600">
              <a:solidFill>
                <a:schemeClr val="lt1"/>
              </a:solidFill>
            </a:endParaRPr>
          </a:p>
        </p:txBody>
      </p:sp>
      <p:pic>
        <p:nvPicPr>
          <p:cNvPr id="440" name="Google Shape;440;p41"/>
          <p:cNvPicPr preferRelativeResize="0"/>
          <p:nvPr/>
        </p:nvPicPr>
        <p:blipFill>
          <a:blip r:embed="rId3">
            <a:alphaModFix/>
          </a:blip>
          <a:stretch>
            <a:fillRect/>
          </a:stretch>
        </p:blipFill>
        <p:spPr>
          <a:xfrm>
            <a:off x="152400" y="152400"/>
            <a:ext cx="5005676"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Mixins</a:t>
            </a:r>
            <a:endParaRPr/>
          </a:p>
        </p:txBody>
      </p:sp>
      <p:sp>
        <p:nvSpPr>
          <p:cNvPr id="446" name="Google Shape;446;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3"/>
          <p:cNvSpPr txBox="1"/>
          <p:nvPr>
            <p:ph idx="1" type="body"/>
          </p:nvPr>
        </p:nvSpPr>
        <p:spPr>
          <a:xfrm>
            <a:off x="846650" y="1923675"/>
            <a:ext cx="6664200" cy="25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Mixins occur when one object </a:t>
            </a:r>
            <a:r>
              <a:rPr lang="en" sz="1800">
                <a:solidFill>
                  <a:schemeClr val="dk2"/>
                </a:solidFill>
              </a:rPr>
              <a:t>acquires the properties</a:t>
            </a:r>
            <a:r>
              <a:rPr lang="en" sz="1800"/>
              <a:t> of another without modifying the </a:t>
            </a:r>
            <a:r>
              <a:rPr lang="en" sz="1800">
                <a:solidFill>
                  <a:schemeClr val="dk2"/>
                </a:solidFill>
              </a:rPr>
              <a:t>prototype </a:t>
            </a:r>
            <a:r>
              <a:rPr lang="en" sz="1800"/>
              <a:t>chain.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The first object (a </a:t>
            </a:r>
            <a:r>
              <a:rPr lang="en" sz="1800">
                <a:solidFill>
                  <a:schemeClr val="dk2"/>
                </a:solidFill>
              </a:rPr>
              <a:t>receiver</a:t>
            </a:r>
            <a:r>
              <a:rPr lang="en" sz="1800"/>
              <a:t>) actually receives the properties of the second object (the </a:t>
            </a:r>
            <a:r>
              <a:rPr lang="en" sz="1800">
                <a:solidFill>
                  <a:schemeClr val="dk2"/>
                </a:solidFill>
              </a:rPr>
              <a:t>supplier</a:t>
            </a:r>
            <a:r>
              <a:rPr lang="en" sz="1800"/>
              <a:t>) by copying those properties directly.</a:t>
            </a:r>
            <a:endParaRPr sz="1800"/>
          </a:p>
          <a:p>
            <a:pPr indent="-342900" lvl="0" marL="457200" rtl="0" algn="l">
              <a:spcBef>
                <a:spcPts val="0"/>
              </a:spcBef>
              <a:spcAft>
                <a:spcPts val="0"/>
              </a:spcAft>
              <a:buSzPts val="1800"/>
              <a:buChar char="-"/>
            </a:pPr>
            <a:r>
              <a:rPr lang="en" sz="1800"/>
              <a:t>You can also define mixins as a class containing </a:t>
            </a:r>
            <a:r>
              <a:rPr lang="en" sz="1800">
                <a:solidFill>
                  <a:schemeClr val="dk2"/>
                </a:solidFill>
              </a:rPr>
              <a:t>methods </a:t>
            </a:r>
            <a:r>
              <a:rPr lang="en" sz="1800"/>
              <a:t>that can be used by other classes without a need to inherit from it.</a:t>
            </a:r>
            <a:endParaRPr sz="1800"/>
          </a:p>
          <a:p>
            <a:pPr indent="0" lvl="0" marL="457200" rtl="0" algn="l">
              <a:spcBef>
                <a:spcPts val="0"/>
              </a:spcBef>
              <a:spcAft>
                <a:spcPts val="0"/>
              </a:spcAft>
              <a:buNone/>
            </a:pPr>
            <a:r>
              <a:t/>
            </a:r>
            <a:endParaRPr sz="1050">
              <a:solidFill>
                <a:srgbClr val="333333"/>
              </a:solidFill>
              <a:highlight>
                <a:srgbClr val="FFFFFF"/>
              </a:highlight>
              <a:latin typeface="Roboto"/>
              <a:ea typeface="Roboto"/>
              <a:cs typeface="Roboto"/>
              <a:sym typeface="Roboto"/>
            </a:endParaRPr>
          </a:p>
        </p:txBody>
      </p:sp>
      <p:sp>
        <p:nvSpPr>
          <p:cNvPr id="452" name="Google Shape;452;p43"/>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ph type="title"/>
          </p:nvPr>
        </p:nvSpPr>
        <p:spPr>
          <a:xfrm>
            <a:off x="285075" y="463375"/>
            <a:ext cx="45858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a:t>
            </a:r>
            <a:endParaRPr/>
          </a:p>
        </p:txBody>
      </p:sp>
      <p:sp>
        <p:nvSpPr>
          <p:cNvPr id="340" name="Google Shape;340;p26"/>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Font typeface="Anaheim"/>
              <a:buAutoNum type="arabicPeriod"/>
            </a:pPr>
            <a:r>
              <a:rPr lang="en" sz="2200"/>
              <a:t>Private and Privileged Members.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The Module Pattern.</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Closure</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Private members for constructors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Mixins</a:t>
            </a:r>
            <a:endParaRPr sz="2200"/>
          </a:p>
          <a:p>
            <a:pPr indent="-368300" lvl="0" marL="457200" rtl="0" algn="l">
              <a:lnSpc>
                <a:spcPct val="115000"/>
              </a:lnSpc>
              <a:spcBef>
                <a:spcPts val="0"/>
              </a:spcBef>
              <a:spcAft>
                <a:spcPts val="0"/>
              </a:spcAft>
              <a:buClr>
                <a:schemeClr val="lt1"/>
              </a:buClr>
              <a:buSzPts val="2200"/>
              <a:buFont typeface="Anaheim"/>
              <a:buAutoNum type="arabicPeriod"/>
            </a:pPr>
            <a:r>
              <a:rPr lang="en" sz="2200"/>
              <a:t>Scope-safe constructors</a:t>
            </a:r>
            <a:endParaRPr sz="2300"/>
          </a:p>
          <a:p>
            <a:pPr indent="0" lvl="0" marL="0" rtl="0" algn="l">
              <a:lnSpc>
                <a:spcPct val="115000"/>
              </a:lnSpc>
              <a:spcBef>
                <a:spcPts val="0"/>
              </a:spcBef>
              <a:spcAft>
                <a:spcPts val="0"/>
              </a:spcAft>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4"/>
          <p:cNvSpPr txBox="1"/>
          <p:nvPr>
            <p:ph idx="1" type="body"/>
          </p:nvPr>
        </p:nvSpPr>
        <p:spPr>
          <a:xfrm>
            <a:off x="2891675" y="136592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create mixins using a function such as this:</a:t>
            </a:r>
            <a:endParaRPr sz="1800"/>
          </a:p>
        </p:txBody>
      </p:sp>
      <p:sp>
        <p:nvSpPr>
          <p:cNvPr id="458" name="Google Shape;458;p44"/>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59" name="Google Shape;459;p44"/>
          <p:cNvPicPr preferRelativeResize="0"/>
          <p:nvPr/>
        </p:nvPicPr>
        <p:blipFill>
          <a:blip r:embed="rId3">
            <a:alphaModFix/>
          </a:blip>
          <a:stretch>
            <a:fillRect/>
          </a:stretch>
        </p:blipFill>
        <p:spPr>
          <a:xfrm>
            <a:off x="165000" y="2032625"/>
            <a:ext cx="5536225" cy="2949750"/>
          </a:xfrm>
          <a:prstGeom prst="rect">
            <a:avLst/>
          </a:prstGeom>
          <a:noFill/>
          <a:ln>
            <a:noFill/>
          </a:ln>
        </p:spPr>
      </p:pic>
      <p:sp>
        <p:nvSpPr>
          <p:cNvPr id="460" name="Google Shape;460;p44"/>
          <p:cNvSpPr txBox="1"/>
          <p:nvPr/>
        </p:nvSpPr>
        <p:spPr>
          <a:xfrm>
            <a:off x="5701225" y="22433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The mixin() function accepts two arguments: the receiver and the supplier. The goal of the function is to copy all enumerable properties from the supplier onto the receiver</a:t>
            </a:r>
            <a:endParaRPr sz="18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5"/>
          <p:cNvSpPr txBox="1"/>
          <p:nvPr>
            <p:ph idx="1" type="body"/>
          </p:nvPr>
        </p:nvSpPr>
        <p:spPr>
          <a:xfrm>
            <a:off x="2891675" y="136592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 can use instances of EventTarget like this:</a:t>
            </a:r>
            <a:endParaRPr sz="1800"/>
          </a:p>
        </p:txBody>
      </p:sp>
      <p:sp>
        <p:nvSpPr>
          <p:cNvPr id="466" name="Google Shape;466;p45"/>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67" name="Google Shape;467;p45"/>
          <p:cNvPicPr preferRelativeResize="0"/>
          <p:nvPr/>
        </p:nvPicPr>
        <p:blipFill>
          <a:blip r:embed="rId3">
            <a:alphaModFix/>
          </a:blip>
          <a:stretch>
            <a:fillRect/>
          </a:stretch>
        </p:blipFill>
        <p:spPr>
          <a:xfrm>
            <a:off x="1144100" y="1884025"/>
            <a:ext cx="5638279" cy="2954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6"/>
          <p:cNvSpPr txBox="1"/>
          <p:nvPr>
            <p:ph idx="1" type="body"/>
          </p:nvPr>
        </p:nvSpPr>
        <p:spPr>
          <a:xfrm>
            <a:off x="2974500" y="647075"/>
            <a:ext cx="54495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you want to have a different type of object that also supports events, you have a few options. First, you can create a new instance of EventTarget and then add on the properties that you want:</a:t>
            </a:r>
            <a:endParaRPr sz="1800"/>
          </a:p>
        </p:txBody>
      </p:sp>
      <p:sp>
        <p:nvSpPr>
          <p:cNvPr id="473" name="Google Shape;473;p46"/>
          <p:cNvSpPr txBox="1"/>
          <p:nvPr>
            <p:ph type="title"/>
          </p:nvPr>
        </p:nvSpPr>
        <p:spPr>
          <a:xfrm>
            <a:off x="1144100" y="1048150"/>
            <a:ext cx="315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Mixins</a:t>
            </a:r>
            <a:endParaRPr/>
          </a:p>
        </p:txBody>
      </p:sp>
      <p:pic>
        <p:nvPicPr>
          <p:cNvPr id="474" name="Google Shape;474;p46"/>
          <p:cNvPicPr preferRelativeResize="0"/>
          <p:nvPr/>
        </p:nvPicPr>
        <p:blipFill>
          <a:blip r:embed="rId3">
            <a:alphaModFix/>
          </a:blip>
          <a:stretch>
            <a:fillRect/>
          </a:stretch>
        </p:blipFill>
        <p:spPr>
          <a:xfrm>
            <a:off x="152400" y="2036425"/>
            <a:ext cx="5152226" cy="2954675"/>
          </a:xfrm>
          <a:prstGeom prst="rect">
            <a:avLst/>
          </a:prstGeom>
          <a:noFill/>
          <a:ln>
            <a:noFill/>
          </a:ln>
        </p:spPr>
      </p:pic>
      <p:sp>
        <p:nvSpPr>
          <p:cNvPr id="475" name="Google Shape;475;p46"/>
          <p:cNvSpPr txBox="1"/>
          <p:nvPr/>
        </p:nvSpPr>
        <p:spPr>
          <a:xfrm>
            <a:off x="5515325" y="2036425"/>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code, a new variable called person is created as an instance of EventTarget, and then the person-related properties are added. Unfortunately, this means that person is actually an instance of EventTarget instead of Object or a custom type</a:t>
            </a:r>
            <a:endParaRPr sz="1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7"/>
          <p:cNvSpPr txBox="1"/>
          <p:nvPr>
            <p:ph type="title"/>
          </p:nvPr>
        </p:nvSpPr>
        <p:spPr>
          <a:xfrm>
            <a:off x="249350" y="30602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A second way to solve this problem is to use pseudoclassical inheritance:</a:t>
            </a:r>
            <a:endParaRPr sz="1800">
              <a:solidFill>
                <a:schemeClr val="lt1"/>
              </a:solidFill>
            </a:endParaRPr>
          </a:p>
        </p:txBody>
      </p:sp>
      <p:pic>
        <p:nvPicPr>
          <p:cNvPr id="481" name="Google Shape;481;p47"/>
          <p:cNvPicPr preferRelativeResize="0"/>
          <p:nvPr/>
        </p:nvPicPr>
        <p:blipFill>
          <a:blip r:embed="rId3">
            <a:alphaModFix/>
          </a:blip>
          <a:stretch>
            <a:fillRect/>
          </a:stretch>
        </p:blipFill>
        <p:spPr>
          <a:xfrm>
            <a:off x="152400" y="1127425"/>
            <a:ext cx="5709949" cy="3863676"/>
          </a:xfrm>
          <a:prstGeom prst="rect">
            <a:avLst/>
          </a:prstGeom>
          <a:noFill/>
          <a:ln>
            <a:noFill/>
          </a:ln>
        </p:spPr>
      </p:pic>
      <p:sp>
        <p:nvSpPr>
          <p:cNvPr id="482" name="Google Shape;482;p47"/>
          <p:cNvSpPr txBox="1"/>
          <p:nvPr/>
        </p:nvSpPr>
        <p:spPr>
          <a:xfrm>
            <a:off x="5862350" y="10410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there is a new Person type that inherits from EventTarget. You can add any further methods you need to Person’s prototype afterward.</a:t>
            </a:r>
            <a:endParaRPr sz="1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8"/>
          <p:cNvPicPr preferRelativeResize="0"/>
          <p:nvPr/>
        </p:nvPicPr>
        <p:blipFill>
          <a:blip r:embed="rId3">
            <a:alphaModFix/>
          </a:blip>
          <a:stretch>
            <a:fillRect/>
          </a:stretch>
        </p:blipFill>
        <p:spPr>
          <a:xfrm>
            <a:off x="152400" y="999826"/>
            <a:ext cx="5709950" cy="4015781"/>
          </a:xfrm>
          <a:prstGeom prst="rect">
            <a:avLst/>
          </a:prstGeom>
          <a:noFill/>
          <a:ln>
            <a:noFill/>
          </a:ln>
        </p:spPr>
      </p:pic>
      <p:sp>
        <p:nvSpPr>
          <p:cNvPr id="488" name="Google Shape;488;p48"/>
          <p:cNvSpPr txBox="1"/>
          <p:nvPr/>
        </p:nvSpPr>
        <p:spPr>
          <a:xfrm>
            <a:off x="152400" y="99125"/>
            <a:ext cx="603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By using a </a:t>
            </a:r>
            <a:r>
              <a:rPr lang="en" sz="1600">
                <a:solidFill>
                  <a:schemeClr val="dk2"/>
                </a:solidFill>
              </a:rPr>
              <a:t>mixin </a:t>
            </a:r>
            <a:r>
              <a:rPr lang="en" sz="1600">
                <a:solidFill>
                  <a:schemeClr val="lt1"/>
                </a:solidFill>
              </a:rPr>
              <a:t>instead, you can reduce the amount of code necessary to assign those new properties to the prototype:</a:t>
            </a:r>
            <a:endParaRPr sz="1600">
              <a:solidFill>
                <a:schemeClr val="lt1"/>
              </a:solidFill>
            </a:endParaRPr>
          </a:p>
        </p:txBody>
      </p:sp>
      <p:sp>
        <p:nvSpPr>
          <p:cNvPr id="489" name="Google Shape;489;p48"/>
          <p:cNvSpPr txBox="1"/>
          <p:nvPr/>
        </p:nvSpPr>
        <p:spPr>
          <a:xfrm>
            <a:off x="5986300" y="1001700"/>
            <a:ext cx="3000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Here, Person.prototype is mixed in with a new instance of </a:t>
            </a:r>
            <a:r>
              <a:rPr lang="en" sz="1600">
                <a:solidFill>
                  <a:schemeClr val="dk2"/>
                </a:solidFill>
              </a:rPr>
              <a:t>EventTarget </a:t>
            </a:r>
            <a:r>
              <a:rPr lang="en" sz="1600">
                <a:solidFill>
                  <a:schemeClr val="lt1"/>
                </a:solidFill>
              </a:rPr>
              <a:t>u to get the event behavior. Then, </a:t>
            </a:r>
            <a:r>
              <a:rPr lang="en" sz="1600">
                <a:solidFill>
                  <a:schemeClr val="dk2"/>
                </a:solidFill>
              </a:rPr>
              <a:t>Person.prototype</a:t>
            </a:r>
            <a:r>
              <a:rPr lang="en" sz="1600">
                <a:solidFill>
                  <a:schemeClr val="lt1"/>
                </a:solidFill>
              </a:rPr>
              <a:t> is mixed in with constructor and </a:t>
            </a:r>
            <a:r>
              <a:rPr lang="en" sz="1600">
                <a:solidFill>
                  <a:schemeClr val="dk2"/>
                </a:solidFill>
              </a:rPr>
              <a:t>sayName</a:t>
            </a:r>
            <a:r>
              <a:rPr lang="en" sz="1600">
                <a:solidFill>
                  <a:schemeClr val="lt1"/>
                </a:solidFill>
              </a:rPr>
              <a:t>() to complete the composition of the prototype. Instances of Person are not instances of EventTarget in this example because there is no inheritance.</a:t>
            </a:r>
            <a:endParaRPr sz="1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nvSpPr>
        <p:spPr>
          <a:xfrm>
            <a:off x="152400" y="99125"/>
            <a:ext cx="795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you might decide that while you do want to use an object’s properties, you don’t want a constructor of pseudoclassical inheritance at all. In that case, you can use a mixin directly when you create your new object:</a:t>
            </a:r>
            <a:endParaRPr sz="1600">
              <a:solidFill>
                <a:schemeClr val="lt1"/>
              </a:solidFill>
            </a:endParaRPr>
          </a:p>
        </p:txBody>
      </p:sp>
      <p:pic>
        <p:nvPicPr>
          <p:cNvPr id="495" name="Google Shape;495;p49"/>
          <p:cNvPicPr preferRelativeResize="0"/>
          <p:nvPr/>
        </p:nvPicPr>
        <p:blipFill>
          <a:blip r:embed="rId3">
            <a:alphaModFix/>
          </a:blip>
          <a:stretch>
            <a:fillRect/>
          </a:stretch>
        </p:blipFill>
        <p:spPr>
          <a:xfrm>
            <a:off x="152400" y="1174925"/>
            <a:ext cx="5681500" cy="2854954"/>
          </a:xfrm>
          <a:prstGeom prst="rect">
            <a:avLst/>
          </a:prstGeom>
          <a:noFill/>
          <a:ln>
            <a:noFill/>
          </a:ln>
        </p:spPr>
      </p:pic>
      <p:sp>
        <p:nvSpPr>
          <p:cNvPr id="496" name="Google Shape;496;p49"/>
          <p:cNvSpPr txBox="1"/>
          <p:nvPr/>
        </p:nvSpPr>
        <p:spPr>
          <a:xfrm>
            <a:off x="5961500" y="9419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example, a new instance of EventTarget is mixed in with some new properties to create the person object without affecting person’s prototype chain.</a:t>
            </a:r>
            <a:endParaRPr sz="1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nvSpPr>
        <p:spPr>
          <a:xfrm>
            <a:off x="309850" y="136325"/>
            <a:ext cx="7820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One thing to keep in mind about using </a:t>
            </a:r>
            <a:r>
              <a:rPr lang="en" sz="1500">
                <a:solidFill>
                  <a:schemeClr val="dk2"/>
                </a:solidFill>
              </a:rPr>
              <a:t>mixins </a:t>
            </a:r>
            <a:r>
              <a:rPr lang="en" sz="1500">
                <a:solidFill>
                  <a:schemeClr val="lt1"/>
                </a:solidFill>
              </a:rPr>
              <a:t>in this way is that </a:t>
            </a:r>
            <a:r>
              <a:rPr lang="en" sz="1500">
                <a:solidFill>
                  <a:schemeClr val="dk2"/>
                </a:solidFill>
              </a:rPr>
              <a:t>accessor </a:t>
            </a:r>
            <a:r>
              <a:rPr lang="en" sz="1500">
                <a:solidFill>
                  <a:schemeClr val="lt1"/>
                </a:solidFill>
              </a:rPr>
              <a:t>properties on the supplier become data properties on the </a:t>
            </a:r>
            <a:r>
              <a:rPr lang="en" sz="1500">
                <a:solidFill>
                  <a:schemeClr val="dk2"/>
                </a:solidFill>
              </a:rPr>
              <a:t>receiver</a:t>
            </a:r>
            <a:r>
              <a:rPr lang="en" sz="1500">
                <a:solidFill>
                  <a:schemeClr val="lt1"/>
                </a:solidFill>
              </a:rPr>
              <a:t>, which means you can overwrite them if you’re not careful. That’s because the </a:t>
            </a:r>
            <a:r>
              <a:rPr lang="en" sz="1500">
                <a:solidFill>
                  <a:schemeClr val="dk2"/>
                </a:solidFill>
              </a:rPr>
              <a:t>receiver </a:t>
            </a:r>
            <a:r>
              <a:rPr lang="en" sz="1500">
                <a:solidFill>
                  <a:schemeClr val="lt1"/>
                </a:solidFill>
              </a:rPr>
              <a:t>properties are being created by assignment rather than by </a:t>
            </a:r>
            <a:r>
              <a:rPr lang="en" sz="1500">
                <a:solidFill>
                  <a:schemeClr val="dk2"/>
                </a:solidFill>
              </a:rPr>
              <a:t>Object.defineProperty()</a:t>
            </a:r>
            <a:r>
              <a:rPr lang="en" sz="1500">
                <a:solidFill>
                  <a:schemeClr val="lt1"/>
                </a:solidFill>
              </a:rPr>
              <a:t>, meaning the current value of the supplier property is read and then assigned to a property of the same name on the receiver. For example:</a:t>
            </a:r>
            <a:endParaRPr sz="1500">
              <a:solidFill>
                <a:schemeClr val="lt1"/>
              </a:solidFill>
            </a:endParaRPr>
          </a:p>
        </p:txBody>
      </p:sp>
      <p:pic>
        <p:nvPicPr>
          <p:cNvPr id="502" name="Google Shape;502;p50"/>
          <p:cNvPicPr preferRelativeResize="0"/>
          <p:nvPr/>
        </p:nvPicPr>
        <p:blipFill>
          <a:blip r:embed="rId3">
            <a:alphaModFix/>
          </a:blip>
          <a:stretch>
            <a:fillRect/>
          </a:stretch>
        </p:blipFill>
        <p:spPr>
          <a:xfrm>
            <a:off x="524200" y="1475525"/>
            <a:ext cx="5090276" cy="3363176"/>
          </a:xfrm>
          <a:prstGeom prst="rect">
            <a:avLst/>
          </a:prstGeom>
          <a:noFill/>
          <a:ln>
            <a:noFill/>
          </a:ln>
        </p:spPr>
      </p:pic>
      <p:cxnSp>
        <p:nvCxnSpPr>
          <p:cNvPr id="503" name="Google Shape;503;p50"/>
          <p:cNvCxnSpPr>
            <a:endCxn id="504" idx="1"/>
          </p:cNvCxnSpPr>
          <p:nvPr/>
        </p:nvCxnSpPr>
        <p:spPr>
          <a:xfrm>
            <a:off x="1933350" y="2453925"/>
            <a:ext cx="855300" cy="186000"/>
          </a:xfrm>
          <a:prstGeom prst="straightConnector1">
            <a:avLst/>
          </a:prstGeom>
          <a:noFill/>
          <a:ln cap="flat" cmpd="sng" w="28575">
            <a:solidFill>
              <a:schemeClr val="dk2"/>
            </a:solidFill>
            <a:prstDash val="solid"/>
            <a:round/>
            <a:headEnd len="med" w="med" type="triangle"/>
            <a:tailEnd len="med" w="med" type="none"/>
          </a:ln>
        </p:spPr>
      </p:cxnSp>
      <p:sp>
        <p:nvSpPr>
          <p:cNvPr id="505" name="Google Shape;505;p50"/>
          <p:cNvSpPr/>
          <p:nvPr/>
        </p:nvSpPr>
        <p:spPr>
          <a:xfrm>
            <a:off x="2788650" y="2404425"/>
            <a:ext cx="1635900" cy="508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0"/>
          <p:cNvSpPr txBox="1"/>
          <p:nvPr/>
        </p:nvSpPr>
        <p:spPr>
          <a:xfrm>
            <a:off x="2788650" y="2424375"/>
            <a:ext cx="178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accessor property</a:t>
            </a:r>
            <a:endParaRPr sz="1600">
              <a:solidFill>
                <a:schemeClr val="lt1"/>
              </a:solidFill>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1"/>
          <p:cNvSpPr txBox="1"/>
          <p:nvPr/>
        </p:nvSpPr>
        <p:spPr>
          <a:xfrm>
            <a:off x="5766875" y="210700"/>
            <a:ext cx="3107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rPr>
              <a:t>This version of mixin() uses Object.keys() u to get an array of all enumerable own properties on supplier. The forEach() method is used to iterate over those properties</a:t>
            </a:r>
            <a:endParaRPr sz="1500">
              <a:solidFill>
                <a:schemeClr val="lt1"/>
              </a:solidFill>
            </a:endParaRPr>
          </a:p>
        </p:txBody>
      </p:sp>
      <p:pic>
        <p:nvPicPr>
          <p:cNvPr id="511" name="Google Shape;511;p51"/>
          <p:cNvPicPr preferRelativeResize="0"/>
          <p:nvPr/>
        </p:nvPicPr>
        <p:blipFill>
          <a:blip r:embed="rId3">
            <a:alphaModFix/>
          </a:blip>
          <a:stretch>
            <a:fillRect/>
          </a:stretch>
        </p:blipFill>
        <p:spPr>
          <a:xfrm>
            <a:off x="86750" y="99150"/>
            <a:ext cx="5680124" cy="49247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Scope-Safe Constructors</a:t>
            </a:r>
            <a:endParaRPr/>
          </a:p>
        </p:txBody>
      </p:sp>
      <p:sp>
        <p:nvSpPr>
          <p:cNvPr id="517" name="Google Shape;517;p5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3"/>
          <p:cNvSpPr txBox="1"/>
          <p:nvPr>
            <p:ph idx="1" type="body"/>
          </p:nvPr>
        </p:nvSpPr>
        <p:spPr>
          <a:xfrm>
            <a:off x="609500" y="1973025"/>
            <a:ext cx="77193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all constructors are just functions, you can call them without using the </a:t>
            </a:r>
            <a:r>
              <a:rPr lang="en">
                <a:solidFill>
                  <a:schemeClr val="dk2"/>
                </a:solidFill>
              </a:rPr>
              <a:t>new operator</a:t>
            </a:r>
            <a:r>
              <a:rPr lang="en"/>
              <a:t> and therefore affect the value of this. Doing so can yield </a:t>
            </a:r>
            <a:r>
              <a:rPr lang="en">
                <a:solidFill>
                  <a:schemeClr val="dk2"/>
                </a:solidFill>
              </a:rPr>
              <a:t>unexpected </a:t>
            </a:r>
            <a:r>
              <a:rPr lang="en"/>
              <a:t>results, as this ends up </a:t>
            </a:r>
            <a:r>
              <a:rPr lang="en">
                <a:solidFill>
                  <a:schemeClr val="dk2"/>
                </a:solidFill>
              </a:rPr>
              <a:t>coerced </a:t>
            </a:r>
            <a:r>
              <a:rPr lang="en"/>
              <a:t>to the global object in </a:t>
            </a:r>
            <a:r>
              <a:rPr lang="en">
                <a:solidFill>
                  <a:schemeClr val="dk2"/>
                </a:solidFill>
              </a:rPr>
              <a:t>nonstrict </a:t>
            </a:r>
            <a:r>
              <a:rPr lang="en"/>
              <a:t>mode, or the constructor throws an error in strict mode.</a:t>
            </a:r>
            <a:endParaRPr/>
          </a:p>
        </p:txBody>
      </p:sp>
      <p:sp>
        <p:nvSpPr>
          <p:cNvPr id="523" name="Google Shape;523;p53"/>
          <p:cNvSpPr txBox="1"/>
          <p:nvPr>
            <p:ph type="title"/>
          </p:nvPr>
        </p:nvSpPr>
        <p:spPr>
          <a:xfrm>
            <a:off x="560825" y="1168325"/>
            <a:ext cx="6404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Scope-Safe Constructors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idx="1" type="body"/>
          </p:nvPr>
        </p:nvSpPr>
        <p:spPr>
          <a:xfrm>
            <a:off x="4579525" y="1623600"/>
            <a:ext cx="3932700" cy="28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JavaScript has many patterns for creating objects, </a:t>
            </a:r>
            <a:r>
              <a:rPr lang="en" sz="1800">
                <a:solidFill>
                  <a:schemeClr val="dk2"/>
                </a:solidFill>
              </a:rPr>
              <a:t>You can</a:t>
            </a:r>
            <a:r>
              <a:rPr lang="en" sz="1800"/>
              <a:t> define your own custom types or your own generic objects whenever you want,</a:t>
            </a:r>
            <a:r>
              <a:rPr lang="en" sz="1800">
                <a:solidFill>
                  <a:schemeClr val="dk2"/>
                </a:solidFill>
              </a:rPr>
              <a:t>Y</a:t>
            </a:r>
            <a:r>
              <a:rPr lang="en" sz="1800">
                <a:solidFill>
                  <a:schemeClr val="dk2"/>
                </a:solidFill>
              </a:rPr>
              <a:t>ou</a:t>
            </a:r>
            <a:r>
              <a:rPr lang="en" sz="1800">
                <a:solidFill>
                  <a:schemeClr val="dk2"/>
                </a:solidFill>
              </a:rPr>
              <a:t> can</a:t>
            </a:r>
            <a:r>
              <a:rPr lang="en" sz="1800"/>
              <a:t> use inheritance to share behavior between objects,</a:t>
            </a:r>
            <a:endParaRPr sz="1800"/>
          </a:p>
          <a:p>
            <a:pPr indent="0" lvl="0" marL="0" rtl="0" algn="l">
              <a:spcBef>
                <a:spcPts val="0"/>
              </a:spcBef>
              <a:spcAft>
                <a:spcPts val="0"/>
              </a:spcAft>
              <a:buNone/>
            </a:pPr>
            <a:r>
              <a:rPr lang="en" sz="1800"/>
              <a:t>or </a:t>
            </a:r>
            <a:r>
              <a:rPr lang="en" sz="1800">
                <a:solidFill>
                  <a:schemeClr val="dk2"/>
                </a:solidFill>
              </a:rPr>
              <a:t>you can</a:t>
            </a:r>
            <a:r>
              <a:rPr lang="en" sz="1800"/>
              <a:t> use </a:t>
            </a:r>
            <a:r>
              <a:rPr lang="en" sz="1800">
                <a:solidFill>
                  <a:schemeClr val="dk2"/>
                </a:solidFill>
              </a:rPr>
              <a:t>mixins</a:t>
            </a:r>
            <a:r>
              <a:rPr lang="en" sz="1800"/>
              <a:t>.</a:t>
            </a:r>
            <a:endParaRPr sz="1800"/>
          </a:p>
          <a:p>
            <a:pPr indent="0" lvl="0" marL="0" rtl="0" algn="l">
              <a:spcBef>
                <a:spcPts val="0"/>
              </a:spcBef>
              <a:spcAft>
                <a:spcPts val="0"/>
              </a:spcAft>
              <a:buNone/>
            </a:pPr>
            <a:r>
              <a:rPr lang="en" sz="1800"/>
              <a:t>Now let’s understand Object patterns in javascript more.</a:t>
            </a:r>
            <a:endParaRPr sz="1800"/>
          </a:p>
        </p:txBody>
      </p:sp>
      <p:sp>
        <p:nvSpPr>
          <p:cNvPr id="346" name="Google Shape;346;p27"/>
          <p:cNvSpPr txBox="1"/>
          <p:nvPr>
            <p:ph type="title"/>
          </p:nvPr>
        </p:nvSpPr>
        <p:spPr>
          <a:xfrm>
            <a:off x="4113681" y="834825"/>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type="title"/>
          </p:nvPr>
        </p:nvSpPr>
        <p:spPr>
          <a:xfrm>
            <a:off x="102250" y="263575"/>
            <a:ext cx="64047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Scope-Safe Constructors</a:t>
            </a:r>
            <a:endParaRPr/>
          </a:p>
        </p:txBody>
      </p:sp>
      <p:pic>
        <p:nvPicPr>
          <p:cNvPr id="529" name="Google Shape;529;p54"/>
          <p:cNvPicPr preferRelativeResize="0"/>
          <p:nvPr/>
        </p:nvPicPr>
        <p:blipFill>
          <a:blip r:embed="rId3">
            <a:alphaModFix/>
          </a:blip>
          <a:stretch>
            <a:fillRect/>
          </a:stretch>
        </p:blipFill>
        <p:spPr>
          <a:xfrm>
            <a:off x="226775" y="1908700"/>
            <a:ext cx="5400100" cy="2846925"/>
          </a:xfrm>
          <a:prstGeom prst="rect">
            <a:avLst/>
          </a:prstGeom>
          <a:noFill/>
          <a:ln>
            <a:noFill/>
          </a:ln>
        </p:spPr>
      </p:pic>
      <p:sp>
        <p:nvSpPr>
          <p:cNvPr id="530" name="Google Shape;530;p54"/>
          <p:cNvSpPr txBox="1"/>
          <p:nvPr/>
        </p:nvSpPr>
        <p:spPr>
          <a:xfrm>
            <a:off x="5726025" y="1177425"/>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case, name is created as a global variable because the Person constructor is called without </a:t>
            </a:r>
            <a:r>
              <a:rPr lang="en" sz="1600">
                <a:solidFill>
                  <a:schemeClr val="dk2"/>
                </a:solidFill>
              </a:rPr>
              <a:t>new</a:t>
            </a:r>
            <a:r>
              <a:rPr lang="en" sz="1600">
                <a:solidFill>
                  <a:schemeClr val="lt1"/>
                </a:solidFill>
              </a:rPr>
              <a:t>.</a:t>
            </a:r>
            <a:endParaRPr sz="1600">
              <a:solidFill>
                <a:schemeClr val="lt1"/>
              </a:solidFill>
            </a:endParaRPr>
          </a:p>
        </p:txBody>
      </p:sp>
      <p:sp>
        <p:nvSpPr>
          <p:cNvPr id="531" name="Google Shape;531;p54"/>
          <p:cNvSpPr txBox="1"/>
          <p:nvPr/>
        </p:nvSpPr>
        <p:spPr>
          <a:xfrm>
            <a:off x="484525" y="932575"/>
            <a:ext cx="467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In Chapter 4, you encountered this example:</a:t>
            </a:r>
            <a:endParaRPr sz="1600">
              <a:solidFill>
                <a:schemeClr val="lt1"/>
              </a:solidFill>
            </a:endParaRPr>
          </a:p>
        </p:txBody>
      </p:sp>
      <p:sp>
        <p:nvSpPr>
          <p:cNvPr id="532" name="Google Shape;532;p54"/>
          <p:cNvSpPr txBox="1"/>
          <p:nvPr/>
        </p:nvSpPr>
        <p:spPr>
          <a:xfrm>
            <a:off x="5812775" y="25919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Many built-in constructors, such as Array and RegExp, also work without new because they are written to be scope safe.</a:t>
            </a:r>
            <a:endParaRPr sz="1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nvSpPr>
        <p:spPr>
          <a:xfrm>
            <a:off x="0" y="61975"/>
            <a:ext cx="6321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When </a:t>
            </a:r>
            <a:r>
              <a:rPr lang="en" sz="1600">
                <a:solidFill>
                  <a:schemeClr val="dk2"/>
                </a:solidFill>
              </a:rPr>
              <a:t>new </a:t>
            </a:r>
            <a:r>
              <a:rPr lang="en" sz="1600">
                <a:solidFill>
                  <a:schemeClr val="lt1"/>
                </a:solidFill>
              </a:rPr>
              <a:t>is called with a function, the newly created object represented by this is already an instance of the custom type represented by the constructor. So you can use instanceof to determine whether new was used in the function call:</a:t>
            </a:r>
            <a:endParaRPr sz="1600">
              <a:solidFill>
                <a:schemeClr val="lt1"/>
              </a:solidFill>
            </a:endParaRPr>
          </a:p>
        </p:txBody>
      </p:sp>
      <p:pic>
        <p:nvPicPr>
          <p:cNvPr id="538" name="Google Shape;538;p55"/>
          <p:cNvPicPr preferRelativeResize="0"/>
          <p:nvPr/>
        </p:nvPicPr>
        <p:blipFill>
          <a:blip r:embed="rId3">
            <a:alphaModFix/>
          </a:blip>
          <a:stretch>
            <a:fillRect/>
          </a:stretch>
        </p:blipFill>
        <p:spPr>
          <a:xfrm>
            <a:off x="524225" y="1322100"/>
            <a:ext cx="4309425" cy="3060750"/>
          </a:xfrm>
          <a:prstGeom prst="rect">
            <a:avLst/>
          </a:prstGeom>
          <a:noFill/>
          <a:ln>
            <a:noFill/>
          </a:ln>
        </p:spPr>
      </p:pic>
      <p:sp>
        <p:nvSpPr>
          <p:cNvPr id="539" name="Google Shape;539;p55"/>
          <p:cNvSpPr txBox="1"/>
          <p:nvPr/>
        </p:nvSpPr>
        <p:spPr>
          <a:xfrm>
            <a:off x="5106300" y="143772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Using a pattern like this lets you control what a function does based on whether it’s called with new or without. You may want to treat each circumstance differently</a:t>
            </a:r>
            <a:endParaRPr sz="1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6"/>
          <p:cNvSpPr txBox="1"/>
          <p:nvPr/>
        </p:nvSpPr>
        <p:spPr>
          <a:xfrm>
            <a:off x="0" y="61975"/>
            <a:ext cx="632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 A scope-safe version of Person looks like this</a:t>
            </a:r>
            <a:endParaRPr sz="1600">
              <a:solidFill>
                <a:schemeClr val="lt1"/>
              </a:solidFill>
            </a:endParaRPr>
          </a:p>
        </p:txBody>
      </p:sp>
      <p:pic>
        <p:nvPicPr>
          <p:cNvPr id="545" name="Google Shape;545;p56"/>
          <p:cNvPicPr preferRelativeResize="0"/>
          <p:nvPr/>
        </p:nvPicPr>
        <p:blipFill>
          <a:blip r:embed="rId3">
            <a:alphaModFix/>
          </a:blip>
          <a:stretch>
            <a:fillRect/>
          </a:stretch>
        </p:blipFill>
        <p:spPr>
          <a:xfrm>
            <a:off x="214375" y="668325"/>
            <a:ext cx="4801500" cy="3410252"/>
          </a:xfrm>
          <a:prstGeom prst="rect">
            <a:avLst/>
          </a:prstGeom>
          <a:noFill/>
          <a:ln>
            <a:noFill/>
          </a:ln>
        </p:spPr>
      </p:pic>
      <p:sp>
        <p:nvSpPr>
          <p:cNvPr id="546" name="Google Shape;546;p56"/>
          <p:cNvSpPr txBox="1"/>
          <p:nvPr/>
        </p:nvSpPr>
        <p:spPr>
          <a:xfrm>
            <a:off x="5193075" y="866625"/>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For this constructor, the name property is assigned as always when new is used. If new isn’t used, the constructor is called recursively via new to create a proper instance of the object. </a:t>
            </a:r>
            <a:endParaRPr sz="1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7"/>
          <p:cNvSpPr txBox="1"/>
          <p:nvPr/>
        </p:nvSpPr>
        <p:spPr>
          <a:xfrm>
            <a:off x="323400" y="324450"/>
            <a:ext cx="632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In this way, the following are equivalent:</a:t>
            </a:r>
            <a:endParaRPr sz="1600">
              <a:solidFill>
                <a:schemeClr val="lt1"/>
              </a:solidFill>
            </a:endParaRPr>
          </a:p>
        </p:txBody>
      </p:sp>
      <p:pic>
        <p:nvPicPr>
          <p:cNvPr id="552" name="Google Shape;552;p57"/>
          <p:cNvPicPr preferRelativeResize="0"/>
          <p:nvPr/>
        </p:nvPicPr>
        <p:blipFill>
          <a:blip r:embed="rId3">
            <a:alphaModFix/>
          </a:blip>
          <a:stretch>
            <a:fillRect/>
          </a:stretch>
        </p:blipFill>
        <p:spPr>
          <a:xfrm>
            <a:off x="214375" y="755550"/>
            <a:ext cx="5189400" cy="3243550"/>
          </a:xfrm>
          <a:prstGeom prst="rect">
            <a:avLst/>
          </a:prstGeom>
          <a:noFill/>
          <a:ln>
            <a:noFill/>
          </a:ln>
        </p:spPr>
      </p:pic>
      <p:sp>
        <p:nvSpPr>
          <p:cNvPr id="553" name="Google Shape;553;p57"/>
          <p:cNvSpPr txBox="1"/>
          <p:nvPr/>
        </p:nvSpPr>
        <p:spPr>
          <a:xfrm>
            <a:off x="5614475" y="755550"/>
            <a:ext cx="300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rPr>
              <a:t>Creating new objects without using the new operator is becoming more common as an effort to curb errors caused by omitting new. JavaScript itself has several reference types with scope-safe constructors, such as Object, Array, RegExp, and Error.</a:t>
            </a:r>
            <a:endParaRPr sz="1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Thanks</a:t>
            </a:r>
            <a:endParaRPr/>
          </a:p>
        </p:txBody>
      </p:sp>
      <p:sp>
        <p:nvSpPr>
          <p:cNvPr id="559" name="Google Shape;559;p58"/>
          <p:cNvSpPr txBox="1"/>
          <p:nvPr/>
        </p:nvSpPr>
        <p:spPr>
          <a:xfrm>
            <a:off x="5116850" y="2738375"/>
            <a:ext cx="241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العارف عبد الباسط أبو شعالة</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Private and privileged members</a:t>
            </a:r>
            <a:endParaRPr/>
          </a:p>
        </p:txBody>
      </p:sp>
      <p:sp>
        <p:nvSpPr>
          <p:cNvPr id="352" name="Google Shape;352;p2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9"/>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8" name="Google Shape;358;p29"/>
          <p:cNvSpPr txBox="1"/>
          <p:nvPr>
            <p:ph idx="1" type="body"/>
          </p:nvPr>
        </p:nvSpPr>
        <p:spPr>
          <a:xfrm>
            <a:off x="609500" y="1973025"/>
            <a:ext cx="41862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object properties in JavaScript are </a:t>
            </a:r>
            <a:r>
              <a:rPr lang="en">
                <a:solidFill>
                  <a:schemeClr val="dk2"/>
                </a:solidFill>
              </a:rPr>
              <a:t>public</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are many ways of hiding data that don’t rely on </a:t>
            </a:r>
            <a:r>
              <a:rPr lang="en">
                <a:solidFill>
                  <a:schemeClr val="dk2"/>
                </a:solidFill>
              </a:rPr>
              <a:t>convention </a:t>
            </a:r>
            <a:r>
              <a:rPr lang="en"/>
              <a:t>ways and are therefore more reliable in preventing the changing of </a:t>
            </a:r>
            <a:r>
              <a:rPr lang="en">
                <a:solidFill>
                  <a:schemeClr val="dk2"/>
                </a:solidFill>
              </a:rPr>
              <a:t>private </a:t>
            </a:r>
            <a:r>
              <a:rPr lang="en"/>
              <a:t>information.</a:t>
            </a:r>
            <a:endParaRPr/>
          </a:p>
        </p:txBody>
      </p:sp>
      <p:sp>
        <p:nvSpPr>
          <p:cNvPr id="359" name="Google Shape;359;p29"/>
          <p:cNvSpPr txBox="1"/>
          <p:nvPr>
            <p:ph type="title"/>
          </p:nvPr>
        </p:nvSpPr>
        <p:spPr>
          <a:xfrm>
            <a:off x="609500" y="970025"/>
            <a:ext cx="5264400" cy="66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Anaheim"/>
                <a:ea typeface="Anaheim"/>
                <a:cs typeface="Anaheim"/>
                <a:sym typeface="Anaheim"/>
              </a:rPr>
              <a:t>Private and Privileged Members.</a:t>
            </a:r>
            <a:endParaRPr>
              <a:latin typeface="Anaheim"/>
              <a:ea typeface="Anaheim"/>
              <a:cs typeface="Anaheim"/>
              <a:sym typeface="Anaheim"/>
            </a:endParaRPr>
          </a:p>
          <a:p>
            <a:pPr indent="0" lvl="0" marL="0" rtl="0" algn="l">
              <a:spcBef>
                <a:spcPts val="0"/>
              </a:spcBef>
              <a:spcAft>
                <a:spcPts val="0"/>
              </a:spcAft>
              <a:buNone/>
            </a:pPr>
            <a:r>
              <a:t/>
            </a:r>
            <a:endParaRPr sz="3100"/>
          </a:p>
        </p:txBody>
      </p:sp>
      <p:sp>
        <p:nvSpPr>
          <p:cNvPr id="360" name="Google Shape;360;p29"/>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The module pattern</a:t>
            </a:r>
            <a:endParaRPr/>
          </a:p>
        </p:txBody>
      </p:sp>
      <p:sp>
        <p:nvSpPr>
          <p:cNvPr id="366" name="Google Shape;366;p3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idx="1" type="body"/>
          </p:nvPr>
        </p:nvSpPr>
        <p:spPr>
          <a:xfrm>
            <a:off x="944125" y="1973025"/>
            <a:ext cx="6653400" cy="213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 is a </a:t>
            </a:r>
            <a:r>
              <a:rPr lang="en" sz="1800"/>
              <a:t>commonly used Design Pattern which is used to wrap a set of variables and functions together in a single scope.</a:t>
            </a:r>
            <a:endParaRPr sz="1800"/>
          </a:p>
          <a:p>
            <a:pPr indent="-342900" lvl="0" marL="457200" rtl="0" algn="l">
              <a:spcBef>
                <a:spcPts val="0"/>
              </a:spcBef>
              <a:spcAft>
                <a:spcPts val="0"/>
              </a:spcAft>
              <a:buSzPts val="1800"/>
              <a:buChar char="-"/>
            </a:pPr>
            <a:r>
              <a:rPr lang="en" sz="1800"/>
              <a:t>The basic approach is to use an </a:t>
            </a:r>
            <a:r>
              <a:rPr lang="en" sz="1800">
                <a:solidFill>
                  <a:schemeClr val="dk2"/>
                </a:solidFill>
              </a:rPr>
              <a:t>immediately invoked function expression</a:t>
            </a:r>
            <a:r>
              <a:rPr lang="en" sz="1800"/>
              <a:t> (</a:t>
            </a:r>
            <a:r>
              <a:rPr lang="en" sz="1800">
                <a:solidFill>
                  <a:schemeClr val="dk2"/>
                </a:solidFill>
              </a:rPr>
              <a:t>IIFE</a:t>
            </a:r>
            <a:r>
              <a:rPr lang="en" sz="1800"/>
              <a:t>) that returns an object.</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u="sng">
              <a:solidFill>
                <a:srgbClr val="292929"/>
              </a:solidFill>
            </a:endParaRPr>
          </a:p>
        </p:txBody>
      </p:sp>
      <p:sp>
        <p:nvSpPr>
          <p:cNvPr id="372" name="Google Shape;372;p31"/>
          <p:cNvSpPr txBox="1"/>
          <p:nvPr>
            <p:ph type="title"/>
          </p:nvPr>
        </p:nvSpPr>
        <p:spPr>
          <a:xfrm>
            <a:off x="560900" y="945225"/>
            <a:ext cx="55866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Module 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idx="1" type="body"/>
          </p:nvPr>
        </p:nvSpPr>
        <p:spPr>
          <a:xfrm>
            <a:off x="944125" y="1973025"/>
            <a:ext cx="6653400" cy="27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An </a:t>
            </a:r>
            <a:r>
              <a:rPr lang="en" sz="1800">
                <a:solidFill>
                  <a:schemeClr val="dk2"/>
                </a:solidFill>
              </a:rPr>
              <a:t>IIFE </a:t>
            </a:r>
            <a:r>
              <a:rPr lang="en" sz="1800"/>
              <a:t>is a javascript </a:t>
            </a:r>
            <a:r>
              <a:rPr lang="en" sz="1800">
                <a:solidFill>
                  <a:schemeClr val="dk2"/>
                </a:solidFill>
              </a:rPr>
              <a:t>function expression</a:t>
            </a:r>
            <a:r>
              <a:rPr lang="en" sz="1800"/>
              <a:t> that runs as soon as it is defined.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2"/>
                </a:solidFill>
              </a:rPr>
              <a:t>Note:</a:t>
            </a:r>
            <a:r>
              <a:rPr lang="en" sz="1800"/>
              <a:t>All objects defined within the IIFE have access to the same local variable</a:t>
            </a:r>
            <a:r>
              <a:rPr lang="en" sz="1800"/>
              <a: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Methods that access private data in this way are called </a:t>
            </a:r>
            <a:r>
              <a:rPr lang="en" sz="1800">
                <a:solidFill>
                  <a:schemeClr val="dk2"/>
                </a:solidFill>
              </a:rPr>
              <a:t>privileged methods</a:t>
            </a:r>
            <a:endParaRPr sz="1800">
              <a:solidFill>
                <a:schemeClr val="dk2"/>
              </a:solidFill>
            </a:endParaRPr>
          </a:p>
        </p:txBody>
      </p:sp>
      <p:sp>
        <p:nvSpPr>
          <p:cNvPr id="378" name="Google Shape;378;p32"/>
          <p:cNvSpPr txBox="1"/>
          <p:nvPr>
            <p:ph type="title"/>
          </p:nvPr>
        </p:nvSpPr>
        <p:spPr>
          <a:xfrm>
            <a:off x="560900" y="672550"/>
            <a:ext cx="72474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Immediately invoked function expression (IIFE)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IIFE example</a:t>
            </a:r>
            <a:endParaRPr/>
          </a:p>
        </p:txBody>
      </p:sp>
      <p:pic>
        <p:nvPicPr>
          <p:cNvPr id="384" name="Google Shape;384;p33"/>
          <p:cNvPicPr preferRelativeResize="0"/>
          <p:nvPr/>
        </p:nvPicPr>
        <p:blipFill>
          <a:blip r:embed="rId3">
            <a:alphaModFix/>
          </a:blip>
          <a:stretch>
            <a:fillRect/>
          </a:stretch>
        </p:blipFill>
        <p:spPr>
          <a:xfrm>
            <a:off x="152400" y="1164600"/>
            <a:ext cx="5638800" cy="3352800"/>
          </a:xfrm>
          <a:prstGeom prst="rect">
            <a:avLst/>
          </a:prstGeom>
          <a:noFill/>
          <a:ln>
            <a:noFill/>
          </a:ln>
        </p:spPr>
      </p:pic>
      <p:cxnSp>
        <p:nvCxnSpPr>
          <p:cNvPr id="385" name="Google Shape;385;p33"/>
          <p:cNvCxnSpPr>
            <a:endCxn id="386" idx="1"/>
          </p:cNvCxnSpPr>
          <p:nvPr/>
        </p:nvCxnSpPr>
        <p:spPr>
          <a:xfrm>
            <a:off x="1412775" y="3978475"/>
            <a:ext cx="917400" cy="37200"/>
          </a:xfrm>
          <a:prstGeom prst="straightConnector1">
            <a:avLst/>
          </a:prstGeom>
          <a:noFill/>
          <a:ln cap="flat" cmpd="sng" w="38100">
            <a:solidFill>
              <a:schemeClr val="dk2"/>
            </a:solidFill>
            <a:prstDash val="solid"/>
            <a:round/>
            <a:headEnd len="med" w="med" type="triangle"/>
            <a:tailEnd len="med" w="med" type="none"/>
          </a:ln>
        </p:spPr>
      </p:cxnSp>
      <p:sp>
        <p:nvSpPr>
          <p:cNvPr id="386" name="Google Shape;386;p33"/>
          <p:cNvSpPr/>
          <p:nvPr/>
        </p:nvSpPr>
        <p:spPr>
          <a:xfrm>
            <a:off x="2330175" y="3643825"/>
            <a:ext cx="2367000" cy="74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Note the Extra parentheses at the end of the function</a:t>
            </a:r>
            <a:endParaRPr>
              <a:solidFill>
                <a:schemeClr val="lt1"/>
              </a:solidFill>
            </a:endParaRPr>
          </a:p>
        </p:txBody>
      </p:sp>
      <p:sp>
        <p:nvSpPr>
          <p:cNvPr id="387" name="Google Shape;387;p33"/>
          <p:cNvSpPr txBox="1"/>
          <p:nvPr/>
        </p:nvSpPr>
        <p:spPr>
          <a:xfrm>
            <a:off x="6057000" y="1313750"/>
            <a:ext cx="2367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the function exists for just a moment, is executed, and then is </a:t>
            </a:r>
            <a:r>
              <a:rPr lang="en" sz="1600">
                <a:solidFill>
                  <a:schemeClr val="dk2"/>
                </a:solidFill>
                <a:latin typeface="Anaheim"/>
                <a:ea typeface="Anaheim"/>
                <a:cs typeface="Anaheim"/>
                <a:sym typeface="Anaheim"/>
              </a:rPr>
              <a:t>destroyed</a:t>
            </a:r>
            <a:endParaRPr sz="1600">
              <a:solidFill>
                <a:schemeClr val="dk2"/>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