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Anaheim"/>
      <p:regular r:id="rId43"/>
    </p:embeddedFont>
    <p:embeddedFont>
      <p:font typeface="Barlow Condensed ExtraBold"/>
      <p:bold r:id="rId44"/>
      <p:boldItalic r:id="rId45"/>
    </p:embeddedFont>
    <p:embeddedFont>
      <p:font typeface="EB Garamond"/>
      <p:regular r:id="rId46"/>
      <p:bold r:id="rId47"/>
      <p:italic r:id="rId48"/>
      <p:boldItalic r:id="rId49"/>
    </p:embeddedFont>
    <p:embeddedFont>
      <p:font typeface="Overpass Mono"/>
      <p:regular r:id="rId50"/>
      <p:bold r:id="rId51"/>
    </p:embeddedFont>
    <p:embeddedFont>
      <p:font typeface="Barlow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BarlowCondensedExtraBold-bold.fntdata"/><Relationship Id="rId43" Type="http://schemas.openxmlformats.org/officeDocument/2006/relationships/font" Target="fonts/Anaheim-regular.fntdata"/><Relationship Id="rId46" Type="http://schemas.openxmlformats.org/officeDocument/2006/relationships/font" Target="fonts/EBGaramond-regular.fntdata"/><Relationship Id="rId45" Type="http://schemas.openxmlformats.org/officeDocument/2006/relationships/font" Target="fonts/BarlowCondensedExtraBol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EBGaramond-italic.fntdata"/><Relationship Id="rId47" Type="http://schemas.openxmlformats.org/officeDocument/2006/relationships/font" Target="fonts/EBGaramond-bold.fntdata"/><Relationship Id="rId49" Type="http://schemas.openxmlformats.org/officeDocument/2006/relationships/font" Target="fonts/EBGaramon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OverpassMono-bold.fntdata"/><Relationship Id="rId50" Type="http://schemas.openxmlformats.org/officeDocument/2006/relationships/font" Target="fonts/OverpassMono-regular.fntdata"/><Relationship Id="rId53" Type="http://schemas.openxmlformats.org/officeDocument/2006/relationships/font" Target="fonts/Barlow-bold.fntdata"/><Relationship Id="rId52" Type="http://schemas.openxmlformats.org/officeDocument/2006/relationships/font" Target="fonts/Barlow-regular.fntdata"/><Relationship Id="rId11" Type="http://schemas.openxmlformats.org/officeDocument/2006/relationships/slide" Target="slides/slide7.xml"/><Relationship Id="rId55" Type="http://schemas.openxmlformats.org/officeDocument/2006/relationships/font" Target="fonts/Barlow-boldItalic.fntdata"/><Relationship Id="rId10" Type="http://schemas.openxmlformats.org/officeDocument/2006/relationships/slide" Target="slides/slide6.xml"/><Relationship Id="rId54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d82fb53fe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d82fb53fe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82fb53fe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82fb53fe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82fb53fe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82fb53fe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82fb53fe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82fb53fe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82fb53fe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82fb53fe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82fb53fef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82fb53fe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d85cfdd1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d85cfdd1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85cfdd1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85cfdd1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85cfdd15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85cfdd15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d85cfdd15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d85cfdd15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d85cfdd15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d85cfdd15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d85cfdd1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d85cfdd1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d8812b9b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d8812b9b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d87e18528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d87e18528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d85cfdd15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d85cfdd1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d87e1852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d87e1852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d8812b9b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d8812b9b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d8812b9b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d8812b9b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d8812b9b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d8812b9b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d8812b9bb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d8812b9bb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22dda0a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22dda0a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d8812b9bb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d8812b9bb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d8812b9bb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d8812b9bb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8812b9bb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8812b9bb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4f6fb7f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4f6fb7f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d3f124f4a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d3f124f4a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d3f124f4a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d3f124f4a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d3f124f4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d3f124f4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d3f124f4a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d3f124f4a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7fcfdd09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7fcfdd09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82fb53f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82fb53f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82fb53f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82fb53f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82fb53f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d82fb53f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82fb53fe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82fb53fe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d82fb53fe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d82fb53fe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Thin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20000" y="1437699"/>
            <a:ext cx="8520600" cy="1512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Javascript function</a:t>
            </a:r>
            <a:endParaRPr sz="5800"/>
          </a:p>
        </p:txBody>
      </p:sp>
      <p:pic>
        <p:nvPicPr>
          <p:cNvPr id="331" name="Google Shape;3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788" y="178963"/>
            <a:ext cx="722075" cy="72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/>
          <p:nvPr/>
        </p:nvSpPr>
        <p:spPr>
          <a:xfrm>
            <a:off x="617100" y="3053400"/>
            <a:ext cx="7909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C5"/>
                </a:solidFill>
                <a:latin typeface="Anaheim"/>
                <a:ea typeface="Anaheim"/>
                <a:cs typeface="Anaheim"/>
                <a:sym typeface="Anaheim"/>
              </a:rPr>
              <a:t>Chapter 2 of The Principles of Object-Oriented JavaScript</a:t>
            </a:r>
            <a:endParaRPr sz="2500">
              <a:solidFill>
                <a:srgbClr val="00FFC5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33" name="Google Shape;333;p25"/>
          <p:cNvSpPr txBox="1"/>
          <p:nvPr/>
        </p:nvSpPr>
        <p:spPr>
          <a:xfrm>
            <a:off x="2926025" y="3746850"/>
            <a:ext cx="3440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C5"/>
                </a:solidFill>
                <a:latin typeface="EB Garamond"/>
                <a:ea typeface="EB Garamond"/>
                <a:cs typeface="EB Garamond"/>
                <a:sym typeface="EB Garamond"/>
              </a:rPr>
              <a:t>العارف عبد الباسط أبو شعالة</a:t>
            </a:r>
            <a:endParaRPr sz="1900">
              <a:solidFill>
                <a:srgbClr val="00FFC5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C5"/>
                </a:solidFill>
                <a:latin typeface="EB Garamond"/>
                <a:ea typeface="EB Garamond"/>
                <a:cs typeface="EB Garamond"/>
                <a:sym typeface="EB Garamond"/>
              </a:rPr>
              <a:t>1822294</a:t>
            </a:r>
            <a:endParaRPr sz="1900">
              <a:solidFill>
                <a:srgbClr val="00FFC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34" name="Google Shape;334;p25"/>
          <p:cNvSpPr txBox="1"/>
          <p:nvPr/>
        </p:nvSpPr>
        <p:spPr>
          <a:xfrm>
            <a:off x="288150" y="3746850"/>
            <a:ext cx="34407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FFC5"/>
                </a:solidFill>
                <a:latin typeface="EB Garamond"/>
                <a:ea typeface="EB Garamond"/>
                <a:cs typeface="EB Garamond"/>
                <a:sym typeface="EB Garamond"/>
              </a:rPr>
              <a:t>تطبيقات البرمجة الهدفية</a:t>
            </a:r>
            <a:endParaRPr sz="1900">
              <a:solidFill>
                <a:srgbClr val="00FFC5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values</a:t>
            </a:r>
            <a:endParaRPr/>
          </a:p>
        </p:txBody>
      </p:sp>
      <p:sp>
        <p:nvSpPr>
          <p:cNvPr id="399" name="Google Shape;399;p3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832575" y="1762325"/>
            <a:ext cx="6653400" cy="14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use Javascript Functions</a:t>
            </a:r>
            <a:r>
              <a:rPr lang="en"/>
              <a:t> </a:t>
            </a:r>
            <a:r>
              <a:rPr lang="en" sz="1800"/>
              <a:t>just as you do any other objects. You can </a:t>
            </a:r>
            <a:r>
              <a:rPr lang="en" sz="1800">
                <a:solidFill>
                  <a:schemeClr val="dk2"/>
                </a:solidFill>
              </a:rPr>
              <a:t>assign them to variables</a:t>
            </a:r>
            <a:r>
              <a:rPr lang="en" sz="1800"/>
              <a:t>, </a:t>
            </a:r>
            <a:r>
              <a:rPr lang="en" sz="1800">
                <a:solidFill>
                  <a:schemeClr val="dk2"/>
                </a:solidFill>
              </a:rPr>
              <a:t>add them to objects</a:t>
            </a:r>
            <a:r>
              <a:rPr lang="en" sz="1800"/>
              <a:t>, </a:t>
            </a:r>
            <a:r>
              <a:rPr lang="en" sz="1800">
                <a:solidFill>
                  <a:schemeClr val="dk2"/>
                </a:solidFill>
              </a:rPr>
              <a:t>pass them to other functions as arguments</a:t>
            </a:r>
            <a:r>
              <a:rPr lang="en" sz="1800"/>
              <a:t>, and </a:t>
            </a:r>
            <a:r>
              <a:rPr lang="en" sz="1800">
                <a:solidFill>
                  <a:schemeClr val="dk2"/>
                </a:solidFill>
              </a:rPr>
              <a:t>return them from functions.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05" name="Google Shape;405;p35"/>
          <p:cNvSpPr txBox="1"/>
          <p:nvPr>
            <p:ph type="title"/>
          </p:nvPr>
        </p:nvSpPr>
        <p:spPr>
          <a:xfrm>
            <a:off x="944125" y="970025"/>
            <a:ext cx="5984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values</a:t>
            </a:r>
            <a:endParaRPr/>
          </a:p>
        </p:txBody>
      </p:sp>
      <p:pic>
        <p:nvPicPr>
          <p:cNvPr id="406" name="Google Shape;4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75" y="2736725"/>
            <a:ext cx="4697324" cy="23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 txBox="1"/>
          <p:nvPr/>
        </p:nvSpPr>
        <p:spPr>
          <a:xfrm>
            <a:off x="4982375" y="3259625"/>
            <a:ext cx="333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Both greet and greet are now pointing to the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same function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and that means either can be executed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08" name="Google Shape;408;p35"/>
          <p:cNvCxnSpPr/>
          <p:nvPr/>
        </p:nvCxnSpPr>
        <p:spPr>
          <a:xfrm flipH="1">
            <a:off x="1685625" y="3930700"/>
            <a:ext cx="1313700" cy="18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5"/>
          <p:cNvCxnSpPr/>
          <p:nvPr/>
        </p:nvCxnSpPr>
        <p:spPr>
          <a:xfrm rot="10800000">
            <a:off x="1794938" y="4787775"/>
            <a:ext cx="1508400" cy="20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/>
          <p:cNvSpPr txBox="1"/>
          <p:nvPr>
            <p:ph idx="1" type="body"/>
          </p:nvPr>
        </p:nvSpPr>
        <p:spPr>
          <a:xfrm>
            <a:off x="944125" y="1973025"/>
            <a:ext cx="66534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 a look at the same code rewritten to use the </a:t>
            </a:r>
            <a:r>
              <a:rPr lang="en" sz="1800">
                <a:solidFill>
                  <a:schemeClr val="dk2"/>
                </a:solidFill>
              </a:rPr>
              <a:t>Function constructor</a:t>
            </a:r>
            <a:r>
              <a:rPr lang="en" sz="1800"/>
              <a:t>:</a:t>
            </a:r>
            <a:endParaRPr sz="1800"/>
          </a:p>
        </p:txBody>
      </p:sp>
      <p:sp>
        <p:nvSpPr>
          <p:cNvPr id="415" name="Google Shape;415;p36"/>
          <p:cNvSpPr txBox="1"/>
          <p:nvPr>
            <p:ph type="title"/>
          </p:nvPr>
        </p:nvSpPr>
        <p:spPr>
          <a:xfrm>
            <a:off x="560900" y="945225"/>
            <a:ext cx="547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as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6" name="Google Shape;41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138" y="2705550"/>
            <a:ext cx="6643380" cy="203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422" name="Google Shape;422;p3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8"/>
          <p:cNvSpPr txBox="1"/>
          <p:nvPr>
            <p:ph idx="1" type="body"/>
          </p:nvPr>
        </p:nvSpPr>
        <p:spPr>
          <a:xfrm>
            <a:off x="819175" y="1836675"/>
            <a:ext cx="59604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Y</a:t>
            </a:r>
            <a:r>
              <a:rPr lang="en" sz="1900"/>
              <a:t>ou can pass </a:t>
            </a:r>
            <a:r>
              <a:rPr lang="en" sz="1900">
                <a:solidFill>
                  <a:schemeClr val="dk2"/>
                </a:solidFill>
              </a:rPr>
              <a:t>any number</a:t>
            </a:r>
            <a:r>
              <a:rPr lang="en" sz="1900"/>
              <a:t> of parameters to any function without causing an error.</a:t>
            </a:r>
            <a:endParaRPr sz="1900"/>
          </a:p>
        </p:txBody>
      </p:sp>
      <p:sp>
        <p:nvSpPr>
          <p:cNvPr id="428" name="Google Shape;428;p38"/>
          <p:cNvSpPr txBox="1"/>
          <p:nvPr>
            <p:ph type="title"/>
          </p:nvPr>
        </p:nvSpPr>
        <p:spPr>
          <a:xfrm>
            <a:off x="486475" y="1007200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Parameters</a:t>
            </a:r>
            <a:endParaRPr/>
          </a:p>
        </p:txBody>
      </p:sp>
      <p:sp>
        <p:nvSpPr>
          <p:cNvPr id="429" name="Google Shape;429;p38"/>
          <p:cNvSpPr txBox="1"/>
          <p:nvPr/>
        </p:nvSpPr>
        <p:spPr>
          <a:xfrm>
            <a:off x="819175" y="2702025"/>
            <a:ext cx="71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function parameters are actually stored as an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array-like 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structure called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arguments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" name="Google Shape;430;p38"/>
          <p:cNvSpPr txBox="1"/>
          <p:nvPr/>
        </p:nvSpPr>
        <p:spPr>
          <a:xfrm>
            <a:off x="720000" y="3581875"/>
            <a:ext cx="71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there is a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length 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property to determine how many values are present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2887775" y="71375"/>
            <a:ext cx="5031900" cy="14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Here’s a simple example using </a:t>
            </a:r>
            <a:r>
              <a:rPr lang="en" sz="1900">
                <a:solidFill>
                  <a:schemeClr val="dk2"/>
                </a:solidFill>
              </a:rPr>
              <a:t>arguments </a:t>
            </a:r>
            <a:r>
              <a:rPr lang="en" sz="1900"/>
              <a:t>and </a:t>
            </a:r>
            <a:r>
              <a:rPr lang="en" sz="1900">
                <a:solidFill>
                  <a:schemeClr val="dk2"/>
                </a:solidFill>
              </a:rPr>
              <a:t>function arity</a:t>
            </a:r>
            <a:r>
              <a:rPr lang="en" sz="1900"/>
              <a:t>; note that the number of arguments passed to the function has no effect on the reported arity:</a:t>
            </a:r>
            <a:endParaRPr sz="1900"/>
          </a:p>
        </p:txBody>
      </p:sp>
      <p:sp>
        <p:nvSpPr>
          <p:cNvPr id="436" name="Google Shape;436;p3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Paramters</a:t>
            </a:r>
            <a:endParaRPr/>
          </a:p>
        </p:txBody>
      </p:sp>
      <p:pic>
        <p:nvPicPr>
          <p:cNvPr id="437" name="Google Shape;4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00" y="1837325"/>
            <a:ext cx="5328225" cy="319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Google Shape;438;p39"/>
          <p:cNvCxnSpPr/>
          <p:nvPr/>
        </p:nvCxnSpPr>
        <p:spPr>
          <a:xfrm rot="10800000">
            <a:off x="4362600" y="3557050"/>
            <a:ext cx="582600" cy="235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9" name="Google Shape;439;p39"/>
          <p:cNvCxnSpPr/>
          <p:nvPr/>
        </p:nvCxnSpPr>
        <p:spPr>
          <a:xfrm flipH="1">
            <a:off x="2962425" y="1945850"/>
            <a:ext cx="706200" cy="32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0" name="Google Shape;440;p39"/>
          <p:cNvSpPr txBox="1"/>
          <p:nvPr/>
        </p:nvSpPr>
        <p:spPr>
          <a:xfrm>
            <a:off x="3544700" y="1549175"/>
            <a:ext cx="209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Single named parameter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3544700" y="1586425"/>
            <a:ext cx="1983000" cy="32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5010875" y="3597925"/>
            <a:ext cx="3664800" cy="49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length property is 1 because there is a single named parameter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3" name="Google Shape;443;p39"/>
          <p:cNvSpPr txBox="1"/>
          <p:nvPr/>
        </p:nvSpPr>
        <p:spPr>
          <a:xfrm>
            <a:off x="5153150" y="2701875"/>
            <a:ext cx="303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 error here when the second parameter is passed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5153150" y="2739075"/>
            <a:ext cx="2766600" cy="607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5" name="Google Shape;445;p39"/>
          <p:cNvCxnSpPr>
            <a:stCxn id="444" idx="1"/>
          </p:cNvCxnSpPr>
          <p:nvPr/>
        </p:nvCxnSpPr>
        <p:spPr>
          <a:xfrm flipH="1">
            <a:off x="3904250" y="3042675"/>
            <a:ext cx="1248900" cy="241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39"/>
          <p:cNvSpPr/>
          <p:nvPr/>
        </p:nvSpPr>
        <p:spPr>
          <a:xfrm>
            <a:off x="3495100" y="3191350"/>
            <a:ext cx="297600" cy="241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0"/>
          <p:cNvSpPr txBox="1"/>
          <p:nvPr>
            <p:ph type="title"/>
          </p:nvPr>
        </p:nvSpPr>
        <p:spPr>
          <a:xfrm>
            <a:off x="1127850" y="70525"/>
            <a:ext cx="6738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using arguments is actually more effective than naming parameters</a:t>
            </a:r>
            <a:endParaRPr sz="2100"/>
          </a:p>
        </p:txBody>
      </p:sp>
      <p:pic>
        <p:nvPicPr>
          <p:cNvPr id="452" name="Google Shape;45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925"/>
            <a:ext cx="5018475" cy="40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 txBox="1"/>
          <p:nvPr/>
        </p:nvSpPr>
        <p:spPr>
          <a:xfrm>
            <a:off x="5227350" y="1028700"/>
            <a:ext cx="351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suppose you want to create a function that accepts any number of parameters and returns their sum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459" name="Google Shape;459;p4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 txBox="1"/>
          <p:nvPr>
            <p:ph idx="1" type="body"/>
          </p:nvPr>
        </p:nvSpPr>
        <p:spPr>
          <a:xfrm>
            <a:off x="609500" y="1973025"/>
            <a:ext cx="72111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Overloading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is the ability to create 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functions of the same name with different 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465" name="Google Shape;465;p4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Overlaoding</a:t>
            </a:r>
            <a:endParaRPr/>
          </a:p>
        </p:txBody>
      </p:sp>
      <p:sp>
        <p:nvSpPr>
          <p:cNvPr id="466" name="Google Shape;466;p42"/>
          <p:cNvSpPr txBox="1"/>
          <p:nvPr/>
        </p:nvSpPr>
        <p:spPr>
          <a:xfrm>
            <a:off x="560825" y="2714325"/>
            <a:ext cx="713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function signature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is made up of the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function name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plus the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number and type of parameters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the function expects.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idx="1" type="body"/>
          </p:nvPr>
        </p:nvSpPr>
        <p:spPr>
          <a:xfrm>
            <a:off x="609501" y="1973025"/>
            <a:ext cx="64428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functions don’t actually have </a:t>
            </a:r>
            <a:r>
              <a:rPr lang="en">
                <a:solidFill>
                  <a:schemeClr val="dk2"/>
                </a:solidFill>
              </a:rPr>
              <a:t>signatures</a:t>
            </a:r>
            <a:r>
              <a:rPr lang="en"/>
              <a:t>. A lack of function signatures also means a lack of function </a:t>
            </a:r>
            <a:r>
              <a:rPr lang="en">
                <a:solidFill>
                  <a:schemeClr val="dk2"/>
                </a:solidFill>
              </a:rPr>
              <a:t>overloading</a:t>
            </a:r>
            <a:r>
              <a:rPr lang="en"/>
              <a:t>. Look at what happens when you try to declare two functions with the same name:</a:t>
            </a:r>
            <a:endParaRPr/>
          </a:p>
        </p:txBody>
      </p:sp>
      <p:sp>
        <p:nvSpPr>
          <p:cNvPr id="472" name="Google Shape;472;p43"/>
          <p:cNvSpPr txBox="1"/>
          <p:nvPr>
            <p:ph type="title"/>
          </p:nvPr>
        </p:nvSpPr>
        <p:spPr>
          <a:xfrm>
            <a:off x="560825" y="1168325"/>
            <a:ext cx="6491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function signature</a:t>
            </a:r>
            <a:endParaRPr/>
          </a:p>
        </p:txBody>
      </p:sp>
      <p:pic>
        <p:nvPicPr>
          <p:cNvPr id="473" name="Google Shape;4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2863000"/>
            <a:ext cx="5361999" cy="22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3"/>
          <p:cNvSpPr txBox="1"/>
          <p:nvPr/>
        </p:nvSpPr>
        <p:spPr>
          <a:xfrm>
            <a:off x="6082000" y="2937375"/>
            <a:ext cx="292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when you define multiple functions with the same name 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 JavaScript,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the one that appears </a:t>
            </a: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last 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 your code wins. 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285075" y="463375"/>
            <a:ext cx="4585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340" name="Google Shape;340;p26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Functions in javascript.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Declaration VS Expression.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Functions as values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Parameters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Overloading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Object method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The this object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Changing this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naheim"/>
              <a:buAutoNum type="arabicPeriod"/>
            </a:pPr>
            <a:r>
              <a:rPr lang="en" sz="2200"/>
              <a:t>The call() method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50" y="284650"/>
            <a:ext cx="8839201" cy="1904744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4"/>
          <p:cNvSpPr txBox="1"/>
          <p:nvPr/>
        </p:nvSpPr>
        <p:spPr>
          <a:xfrm>
            <a:off x="409000" y="2900200"/>
            <a:ext cx="7584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Looking at the code this way makes it clear why the previous code didn’t work. A function object is being assigned to </a:t>
            </a: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sayMessage </a:t>
            </a: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twice in a row, so it makes sense that the </a:t>
            </a:r>
            <a:r>
              <a:rPr lang="en" sz="17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first function object would be lost</a:t>
            </a:r>
            <a:endParaRPr sz="17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82" name="Google Shape;482;p44"/>
          <p:cNvCxnSpPr/>
          <p:nvPr/>
        </p:nvCxnSpPr>
        <p:spPr>
          <a:xfrm rot="10800000">
            <a:off x="1623575" y="1574050"/>
            <a:ext cx="508200" cy="59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3" name="Google Shape;483;p44"/>
          <p:cNvSpPr txBox="1"/>
          <p:nvPr/>
        </p:nvSpPr>
        <p:spPr>
          <a:xfrm>
            <a:off x="1852850" y="2337050"/>
            <a:ext cx="280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one that appears last wins!</a:t>
            </a:r>
            <a:endParaRPr sz="15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4" name="Google Shape;484;p44"/>
          <p:cNvSpPr/>
          <p:nvPr/>
        </p:nvSpPr>
        <p:spPr>
          <a:xfrm>
            <a:off x="1862150" y="2323825"/>
            <a:ext cx="2788800" cy="421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5"/>
          <p:cNvSpPr txBox="1"/>
          <p:nvPr>
            <p:ph type="title"/>
          </p:nvPr>
        </p:nvSpPr>
        <p:spPr>
          <a:xfrm>
            <a:off x="560825" y="1168325"/>
            <a:ext cx="73836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Mimic the function overloading</a:t>
            </a:r>
            <a:endParaRPr/>
          </a:p>
        </p:txBody>
      </p:sp>
      <p:pic>
        <p:nvPicPr>
          <p:cNvPr id="490" name="Google Shape;4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837325"/>
            <a:ext cx="5745281" cy="276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1" name="Google Shape;491;p45"/>
          <p:cNvCxnSpPr/>
          <p:nvPr/>
        </p:nvCxnSpPr>
        <p:spPr>
          <a:xfrm flipH="1" rot="10800000">
            <a:off x="1574025" y="3049000"/>
            <a:ext cx="28629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2" name="Google Shape;492;p45"/>
          <p:cNvCxnSpPr/>
          <p:nvPr/>
        </p:nvCxnSpPr>
        <p:spPr>
          <a:xfrm flipH="1">
            <a:off x="4598250" y="2664700"/>
            <a:ext cx="842700" cy="22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3" name="Google Shape;493;p45"/>
          <p:cNvSpPr txBox="1"/>
          <p:nvPr/>
        </p:nvSpPr>
        <p:spPr>
          <a:xfrm>
            <a:off x="5440950" y="2156100"/>
            <a:ext cx="239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Using the length property to mimic the function overloading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4" name="Google Shape;494;p45"/>
          <p:cNvSpPr/>
          <p:nvPr/>
        </p:nvSpPr>
        <p:spPr>
          <a:xfrm>
            <a:off x="5490525" y="2206125"/>
            <a:ext cx="2340900" cy="83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methods</a:t>
            </a:r>
            <a:endParaRPr/>
          </a:p>
        </p:txBody>
      </p:sp>
      <p:sp>
        <p:nvSpPr>
          <p:cNvPr id="500" name="Google Shape;500;p4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7"/>
          <p:cNvSpPr txBox="1"/>
          <p:nvPr>
            <p:ph idx="1" type="body"/>
          </p:nvPr>
        </p:nvSpPr>
        <p:spPr>
          <a:xfrm>
            <a:off x="609501" y="1973025"/>
            <a:ext cx="7136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When a property value is actually a function, the property is considered a </a:t>
            </a:r>
            <a:r>
              <a:rPr lang="en" sz="1800">
                <a:solidFill>
                  <a:schemeClr val="dk2"/>
                </a:solidFill>
              </a:rPr>
              <a:t>method. </a:t>
            </a:r>
            <a:endParaRPr sz="1800"/>
          </a:p>
        </p:txBody>
      </p:sp>
      <p:sp>
        <p:nvSpPr>
          <p:cNvPr id="506" name="Google Shape;506;p47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method</a:t>
            </a:r>
            <a:endParaRPr/>
          </a:p>
        </p:txBody>
      </p:sp>
      <p:sp>
        <p:nvSpPr>
          <p:cNvPr id="507" name="Google Shape;507;p47"/>
          <p:cNvSpPr txBox="1"/>
          <p:nvPr/>
        </p:nvSpPr>
        <p:spPr>
          <a:xfrm>
            <a:off x="5115950" y="2595525"/>
            <a:ext cx="37554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 example, in the following code, the person variable is assigned an object literal with a name property and a method called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sayName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8" name="Google Shape;508;p47"/>
          <p:cNvSpPr txBox="1"/>
          <p:nvPr/>
        </p:nvSpPr>
        <p:spPr>
          <a:xfrm>
            <a:off x="5168300" y="3842025"/>
            <a:ext cx="381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You can then call the method directly from the object as in person.sayName("Alaref").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09" name="Google Shape;509;p47"/>
          <p:cNvSpPr/>
          <p:nvPr/>
        </p:nvSpPr>
        <p:spPr>
          <a:xfrm>
            <a:off x="5168300" y="3928575"/>
            <a:ext cx="3817500" cy="84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0" name="Google Shape;5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00" y="2804725"/>
            <a:ext cx="4224150" cy="213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47"/>
          <p:cNvCxnSpPr/>
          <p:nvPr/>
        </p:nvCxnSpPr>
        <p:spPr>
          <a:xfrm rot="10800000">
            <a:off x="3185375" y="3829750"/>
            <a:ext cx="1598700" cy="39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this Object</a:t>
            </a:r>
            <a:endParaRPr/>
          </a:p>
        </p:txBody>
      </p:sp>
      <p:sp>
        <p:nvSpPr>
          <p:cNvPr id="517" name="Google Shape;517;p4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/>
          <p:nvPr>
            <p:ph idx="1" type="body"/>
          </p:nvPr>
        </p:nvSpPr>
        <p:spPr>
          <a:xfrm>
            <a:off x="609500" y="1973025"/>
            <a:ext cx="72360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may have noticed something strange in the previous example. The sayName() method references person.name directly which creates </a:t>
            </a:r>
            <a:r>
              <a:rPr lang="en">
                <a:solidFill>
                  <a:schemeClr val="dk2"/>
                </a:solidFill>
              </a:rPr>
              <a:t>tight coupling</a:t>
            </a:r>
            <a:r>
              <a:rPr lang="en"/>
              <a:t> between the method and the object.</a:t>
            </a:r>
            <a:endParaRPr/>
          </a:p>
        </p:txBody>
      </p:sp>
      <p:sp>
        <p:nvSpPr>
          <p:cNvPr id="523" name="Google Shape;523;p49"/>
          <p:cNvSpPr txBox="1"/>
          <p:nvPr>
            <p:ph type="title"/>
          </p:nvPr>
        </p:nvSpPr>
        <p:spPr>
          <a:xfrm>
            <a:off x="560825" y="1168325"/>
            <a:ext cx="423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this object</a:t>
            </a:r>
            <a:endParaRPr/>
          </a:p>
        </p:txBody>
      </p:sp>
      <p:sp>
        <p:nvSpPr>
          <p:cNvPr id="524" name="Google Shape;524;p49"/>
          <p:cNvSpPr txBox="1"/>
          <p:nvPr/>
        </p:nvSpPr>
        <p:spPr>
          <a:xfrm>
            <a:off x="658100" y="2863125"/>
            <a:ext cx="71388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There are two Problems of tight coupling: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1 - if you change the variable name, you also need to remember to change the reference to that name in the method.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2 - this sort of tight coupling makes it difficult to use the same function for different objects.</a:t>
            </a:r>
            <a:endParaRPr sz="17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idx="1" type="body"/>
          </p:nvPr>
        </p:nvSpPr>
        <p:spPr>
          <a:xfrm>
            <a:off x="609500" y="1973025"/>
            <a:ext cx="7236000" cy="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scope in JavaScript has a this object that represents the calling object for the function.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global scope, this represents the global object (window in web browsers).</a:t>
            </a:r>
            <a:endParaRPr/>
          </a:p>
        </p:txBody>
      </p:sp>
      <p:sp>
        <p:nvSpPr>
          <p:cNvPr id="530" name="Google Shape;530;p50"/>
          <p:cNvSpPr txBox="1"/>
          <p:nvPr>
            <p:ph type="title"/>
          </p:nvPr>
        </p:nvSpPr>
        <p:spPr>
          <a:xfrm>
            <a:off x="560825" y="1168325"/>
            <a:ext cx="423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this object</a:t>
            </a:r>
            <a:endParaRPr/>
          </a:p>
        </p:txBody>
      </p:sp>
      <p:sp>
        <p:nvSpPr>
          <p:cNvPr id="531" name="Google Shape;531;p50"/>
          <p:cNvSpPr txBox="1"/>
          <p:nvPr/>
        </p:nvSpPr>
        <p:spPr>
          <a:xfrm>
            <a:off x="658100" y="3296800"/>
            <a:ext cx="7138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When a function is called while attached to an object, the value of this is equal to that object by default. So, instead of directly referencing an object inside a method, you can reference this instead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/>
          <p:nvPr>
            <p:ph type="title"/>
          </p:nvPr>
        </p:nvSpPr>
        <p:spPr>
          <a:xfrm>
            <a:off x="560825" y="1168325"/>
            <a:ext cx="4235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this object</a:t>
            </a:r>
            <a:endParaRPr/>
          </a:p>
        </p:txBody>
      </p:sp>
      <p:sp>
        <p:nvSpPr>
          <p:cNvPr id="537" name="Google Shape;537;p51"/>
          <p:cNvSpPr txBox="1"/>
          <p:nvPr/>
        </p:nvSpPr>
        <p:spPr>
          <a:xfrm>
            <a:off x="560825" y="2007825"/>
            <a:ext cx="71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 example, you can rewrite the code from the previous example to use this: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38" name="Google Shape;53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25" y="2438925"/>
            <a:ext cx="5006026" cy="2399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1"/>
          <p:cNvSpPr txBox="1"/>
          <p:nvPr/>
        </p:nvSpPr>
        <p:spPr>
          <a:xfrm>
            <a:off x="5726025" y="2538075"/>
            <a:ext cx="3280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This code works the same as the earlier version, but this time, sayName() references this instead of person.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 txBox="1"/>
          <p:nvPr>
            <p:ph idx="1" type="body"/>
          </p:nvPr>
        </p:nvSpPr>
        <p:spPr>
          <a:xfrm>
            <a:off x="151025" y="1936225"/>
            <a:ext cx="46950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easily change the name of the variable or even reuse the function on different objects.</a:t>
            </a:r>
            <a:endParaRPr/>
          </a:p>
        </p:txBody>
      </p:sp>
      <p:sp>
        <p:nvSpPr>
          <p:cNvPr id="545" name="Google Shape;545;p52"/>
          <p:cNvSpPr txBox="1"/>
          <p:nvPr>
            <p:ph type="title"/>
          </p:nvPr>
        </p:nvSpPr>
        <p:spPr>
          <a:xfrm>
            <a:off x="560825" y="1168325"/>
            <a:ext cx="4285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this object</a:t>
            </a:r>
            <a:endParaRPr/>
          </a:p>
        </p:txBody>
      </p:sp>
      <p:pic>
        <p:nvPicPr>
          <p:cNvPr id="546" name="Google Shape;54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6325" y="235475"/>
            <a:ext cx="3866924" cy="4660151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52"/>
          <p:cNvSpPr txBox="1"/>
          <p:nvPr/>
        </p:nvSpPr>
        <p:spPr>
          <a:xfrm>
            <a:off x="151025" y="2621525"/>
            <a:ext cx="428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In this example, a function called sayName is defined first. Then, two object literals are created that assign sayName to be equal to the sayNameForAll function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8" name="Google Shape;548;p52"/>
          <p:cNvSpPr txBox="1"/>
          <p:nvPr/>
        </p:nvSpPr>
        <p:spPr>
          <a:xfrm>
            <a:off x="200075" y="3871725"/>
            <a:ext cx="418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naheim"/>
              <a:buChar char="●"/>
            </a:pP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last part of this example defines a global variable called name. When sayNameForAll() is called directly</a:t>
            </a:r>
            <a:endParaRPr sz="16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49" name="Google Shape;549;p52"/>
          <p:cNvCxnSpPr/>
          <p:nvPr/>
        </p:nvCxnSpPr>
        <p:spPr>
          <a:xfrm flipH="1">
            <a:off x="7200900" y="3482700"/>
            <a:ext cx="433800" cy="161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52"/>
          <p:cNvSpPr/>
          <p:nvPr/>
        </p:nvSpPr>
        <p:spPr>
          <a:xfrm>
            <a:off x="7634700" y="3204825"/>
            <a:ext cx="1152600" cy="60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Property of Global object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551" name="Google Shape;551;p52"/>
          <p:cNvCxnSpPr/>
          <p:nvPr/>
        </p:nvCxnSpPr>
        <p:spPr>
          <a:xfrm flipH="1">
            <a:off x="7328500" y="2763850"/>
            <a:ext cx="479700" cy="36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2"/>
          <p:cNvCxnSpPr/>
          <p:nvPr/>
        </p:nvCxnSpPr>
        <p:spPr>
          <a:xfrm rot="10800000">
            <a:off x="7399200" y="2367200"/>
            <a:ext cx="396600" cy="30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3" name="Google Shape;553;p52"/>
          <p:cNvSpPr/>
          <p:nvPr/>
        </p:nvSpPr>
        <p:spPr>
          <a:xfrm>
            <a:off x="7808200" y="2454000"/>
            <a:ext cx="1152600" cy="483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 values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3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this</a:t>
            </a:r>
            <a:endParaRPr/>
          </a:p>
        </p:txBody>
      </p:sp>
      <p:sp>
        <p:nvSpPr>
          <p:cNvPr id="559" name="Google Shape;559;p53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function in JavaScript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is similar to a procedure—a set of statements that performs a task or calculates a value, but for a procedure to qualify as a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, it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should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take some input and return an output where there is some obvious relationship between the input and the output</a:t>
            </a:r>
            <a:endParaRPr sz="1800"/>
          </a:p>
        </p:txBody>
      </p:sp>
      <p:sp>
        <p:nvSpPr>
          <p:cNvPr id="346" name="Google Shape;346;p27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"/>
          <p:cNvSpPr txBox="1"/>
          <p:nvPr>
            <p:ph idx="1" type="body"/>
          </p:nvPr>
        </p:nvSpPr>
        <p:spPr>
          <a:xfrm>
            <a:off x="585126" y="1911050"/>
            <a:ext cx="68388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though </a:t>
            </a:r>
            <a:r>
              <a:rPr i="1" lang="en">
                <a:solidFill>
                  <a:schemeClr val="dk2"/>
                </a:solidFill>
              </a:rPr>
              <a:t>this </a:t>
            </a:r>
            <a:r>
              <a:rPr lang="en"/>
              <a:t>is typically assigned automatically, you can change its value to achieve different goals. There are </a:t>
            </a:r>
            <a:r>
              <a:rPr lang="en">
                <a:solidFill>
                  <a:schemeClr val="dk2"/>
                </a:solidFill>
              </a:rPr>
              <a:t>three functions</a:t>
            </a:r>
            <a:r>
              <a:rPr lang="en"/>
              <a:t> methods that allow you to change the value of this :</a:t>
            </a:r>
            <a:endParaRPr/>
          </a:p>
        </p:txBody>
      </p:sp>
      <p:sp>
        <p:nvSpPr>
          <p:cNvPr id="565" name="Google Shape;565;p54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this</a:t>
            </a:r>
            <a:endParaRPr/>
          </a:p>
        </p:txBody>
      </p:sp>
      <p:sp>
        <p:nvSpPr>
          <p:cNvPr id="566" name="Google Shape;566;p54"/>
          <p:cNvSpPr txBox="1"/>
          <p:nvPr/>
        </p:nvSpPr>
        <p:spPr>
          <a:xfrm>
            <a:off x="585125" y="2863050"/>
            <a:ext cx="7138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</a:t>
            </a:r>
            <a:r>
              <a:rPr i="1"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call()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method.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</a:t>
            </a:r>
            <a:r>
              <a:rPr i="1"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apply()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method.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The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bind()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method.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5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call() method</a:t>
            </a:r>
            <a:endParaRPr/>
          </a:p>
        </p:txBody>
      </p:sp>
      <p:sp>
        <p:nvSpPr>
          <p:cNvPr id="572" name="Google Shape;572;p55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6"/>
          <p:cNvSpPr txBox="1"/>
          <p:nvPr>
            <p:ph idx="1" type="body"/>
          </p:nvPr>
        </p:nvSpPr>
        <p:spPr>
          <a:xfrm>
            <a:off x="585125" y="1911050"/>
            <a:ext cx="68388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call() </a:t>
            </a:r>
            <a:r>
              <a:rPr lang="en"/>
              <a:t>method </a:t>
            </a:r>
            <a:r>
              <a:rPr lang="en"/>
              <a:t>executes the function with a particular </a:t>
            </a:r>
            <a:r>
              <a:rPr i="1" lang="en">
                <a:solidFill>
                  <a:schemeClr val="dk2"/>
                </a:solidFill>
              </a:rPr>
              <a:t>this </a:t>
            </a:r>
            <a:r>
              <a:rPr lang="en"/>
              <a:t>value and with specific parameters.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first parameter of call() is the value to which </a:t>
            </a:r>
            <a:r>
              <a:rPr lang="en">
                <a:solidFill>
                  <a:schemeClr val="dk2"/>
                </a:solidFill>
              </a:rPr>
              <a:t>this </a:t>
            </a:r>
            <a:r>
              <a:rPr lang="en"/>
              <a:t>should be equal when the function is executed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All subsequent parameters are the parameters that should be passed into the function</a:t>
            </a:r>
            <a:endParaRPr/>
          </a:p>
        </p:txBody>
      </p:sp>
      <p:sp>
        <p:nvSpPr>
          <p:cNvPr id="578" name="Google Shape;578;p56"/>
          <p:cNvSpPr txBox="1"/>
          <p:nvPr>
            <p:ph type="title"/>
          </p:nvPr>
        </p:nvSpPr>
        <p:spPr>
          <a:xfrm>
            <a:off x="560825" y="1168325"/>
            <a:ext cx="490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call() method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7"/>
          <p:cNvSpPr txBox="1"/>
          <p:nvPr>
            <p:ph idx="4294967295" type="body"/>
          </p:nvPr>
        </p:nvSpPr>
        <p:spPr>
          <a:xfrm>
            <a:off x="152400" y="671650"/>
            <a:ext cx="6838800" cy="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example, </a:t>
            </a:r>
            <a:r>
              <a:rPr lang="en"/>
              <a:t>suppose you update sayNameForAll() to take a parameter</a:t>
            </a:r>
            <a:endParaRPr/>
          </a:p>
        </p:txBody>
      </p:sp>
      <p:pic>
        <p:nvPicPr>
          <p:cNvPr id="584" name="Google Shape;5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52650"/>
            <a:ext cx="5660376" cy="3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57"/>
          <p:cNvSpPr txBox="1"/>
          <p:nvPr>
            <p:ph type="title"/>
          </p:nvPr>
        </p:nvSpPr>
        <p:spPr>
          <a:xfrm>
            <a:off x="1761400" y="107725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call() method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cxnSp>
        <p:nvCxnSpPr>
          <p:cNvPr id="586" name="Google Shape;586;p57"/>
          <p:cNvCxnSpPr/>
          <p:nvPr/>
        </p:nvCxnSpPr>
        <p:spPr>
          <a:xfrm flipH="1">
            <a:off x="1425425" y="3879325"/>
            <a:ext cx="768300" cy="285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7" name="Google Shape;587;p57"/>
          <p:cNvSpPr/>
          <p:nvPr/>
        </p:nvSpPr>
        <p:spPr>
          <a:xfrm>
            <a:off x="2181350" y="3470325"/>
            <a:ext cx="3707700" cy="57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no parentheses after the function name because it is accessed as an </a:t>
            </a:r>
            <a:r>
              <a:rPr lang="en">
                <a:solidFill>
                  <a:schemeClr val="dk2"/>
                </a:solidFill>
              </a:rPr>
              <a:t>object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8"/>
          <p:cNvSpPr txBox="1"/>
          <p:nvPr>
            <p:ph idx="1" type="body"/>
          </p:nvPr>
        </p:nvSpPr>
        <p:spPr>
          <a:xfrm>
            <a:off x="585125" y="1911050"/>
            <a:ext cx="68388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dk2"/>
                </a:solidFill>
              </a:rPr>
              <a:t>apply()</a:t>
            </a:r>
            <a:r>
              <a:rPr lang="en"/>
              <a:t> method works exactly the same as </a:t>
            </a:r>
            <a:r>
              <a:rPr lang="en">
                <a:solidFill>
                  <a:schemeClr val="dk2"/>
                </a:solidFill>
              </a:rPr>
              <a:t>call()</a:t>
            </a:r>
            <a:r>
              <a:rPr lang="en"/>
              <a:t> except that it accepts only two parameters: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value for </a:t>
            </a:r>
            <a:r>
              <a:rPr lang="en">
                <a:solidFill>
                  <a:schemeClr val="dk2"/>
                </a:solidFill>
              </a:rPr>
              <a:t>this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 and an </a:t>
            </a:r>
            <a:r>
              <a:rPr lang="en">
                <a:solidFill>
                  <a:schemeClr val="dk2"/>
                </a:solidFill>
              </a:rPr>
              <a:t>array </a:t>
            </a:r>
            <a:r>
              <a:rPr lang="en"/>
              <a:t>or array-like object of parameters to pass to the function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individually naming each </a:t>
            </a:r>
            <a:r>
              <a:rPr lang="en">
                <a:solidFill>
                  <a:schemeClr val="dk2"/>
                </a:solidFill>
              </a:rPr>
              <a:t>parameter </a:t>
            </a:r>
            <a:r>
              <a:rPr lang="en"/>
              <a:t>using </a:t>
            </a:r>
            <a:r>
              <a:rPr lang="en">
                <a:solidFill>
                  <a:schemeClr val="dk2"/>
                </a:solidFill>
              </a:rPr>
              <a:t>call()</a:t>
            </a:r>
            <a:r>
              <a:rPr lang="en"/>
              <a:t>, you can easily pass </a:t>
            </a:r>
            <a:r>
              <a:rPr lang="en">
                <a:solidFill>
                  <a:schemeClr val="dk2"/>
                </a:solidFill>
              </a:rPr>
              <a:t>arrays to apply()</a:t>
            </a:r>
            <a:r>
              <a:rPr lang="en"/>
              <a:t> as the </a:t>
            </a:r>
            <a:r>
              <a:rPr lang="en">
                <a:solidFill>
                  <a:schemeClr val="dk2"/>
                </a:solidFill>
              </a:rPr>
              <a:t>second </a:t>
            </a:r>
            <a:r>
              <a:rPr lang="en"/>
              <a:t>argument.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Note </a:t>
            </a:r>
            <a:r>
              <a:rPr lang="en"/>
              <a:t>that you can use an </a:t>
            </a:r>
            <a:r>
              <a:rPr lang="en">
                <a:solidFill>
                  <a:schemeClr val="dk2"/>
                </a:solidFill>
              </a:rPr>
              <a:t>arguments object</a:t>
            </a:r>
            <a:r>
              <a:rPr lang="en"/>
              <a:t> as the second parameter</a:t>
            </a:r>
            <a:endParaRPr/>
          </a:p>
        </p:txBody>
      </p:sp>
      <p:sp>
        <p:nvSpPr>
          <p:cNvPr id="593" name="Google Shape;593;p58"/>
          <p:cNvSpPr txBox="1"/>
          <p:nvPr>
            <p:ph type="title"/>
          </p:nvPr>
        </p:nvSpPr>
        <p:spPr>
          <a:xfrm>
            <a:off x="560825" y="1168325"/>
            <a:ext cx="490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apply() method</a:t>
            </a: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585125" y="3894875"/>
            <a:ext cx="6066900" cy="39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9"/>
          <p:cNvSpPr txBox="1"/>
          <p:nvPr>
            <p:ph idx="4294967295" type="body"/>
          </p:nvPr>
        </p:nvSpPr>
        <p:spPr>
          <a:xfrm>
            <a:off x="152400" y="671650"/>
            <a:ext cx="6838800" cy="4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example shows the apply() method in action:</a:t>
            </a:r>
            <a:endParaRPr/>
          </a:p>
        </p:txBody>
      </p:sp>
      <p:sp>
        <p:nvSpPr>
          <p:cNvPr id="600" name="Google Shape;600;p59"/>
          <p:cNvSpPr txBox="1"/>
          <p:nvPr>
            <p:ph type="title"/>
          </p:nvPr>
        </p:nvSpPr>
        <p:spPr>
          <a:xfrm>
            <a:off x="1761400" y="107725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apply() method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601" name="Google Shape;6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271"/>
            <a:ext cx="7593825" cy="382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0"/>
          <p:cNvSpPr txBox="1"/>
          <p:nvPr>
            <p:ph idx="1" type="body"/>
          </p:nvPr>
        </p:nvSpPr>
        <p:spPr>
          <a:xfrm>
            <a:off x="585125" y="1911050"/>
            <a:ext cx="6838800" cy="28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first argument to bind() is the this </a:t>
            </a:r>
            <a:r>
              <a:rPr lang="en" sz="1800">
                <a:solidFill>
                  <a:schemeClr val="dk2"/>
                </a:solidFill>
              </a:rPr>
              <a:t>value for the new function</a:t>
            </a:r>
            <a:r>
              <a:rPr lang="en" sz="1800"/>
              <a:t>. All other arguments represent </a:t>
            </a:r>
            <a:r>
              <a:rPr lang="en" sz="1800">
                <a:solidFill>
                  <a:schemeClr val="dk2"/>
                </a:solidFill>
              </a:rPr>
              <a:t>named parameters</a:t>
            </a:r>
            <a:r>
              <a:rPr lang="en" sz="1800"/>
              <a:t>.</a:t>
            </a:r>
            <a:endParaRPr sz="1800"/>
          </a:p>
        </p:txBody>
      </p:sp>
      <p:sp>
        <p:nvSpPr>
          <p:cNvPr id="607" name="Google Shape;607;p60"/>
          <p:cNvSpPr txBox="1"/>
          <p:nvPr>
            <p:ph type="title"/>
          </p:nvPr>
        </p:nvSpPr>
        <p:spPr>
          <a:xfrm>
            <a:off x="560825" y="1168325"/>
            <a:ext cx="490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bind() method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1"/>
          <p:cNvSpPr txBox="1"/>
          <p:nvPr>
            <p:ph idx="4294967295" type="body"/>
          </p:nvPr>
        </p:nvSpPr>
        <p:spPr>
          <a:xfrm>
            <a:off x="152400" y="671650"/>
            <a:ext cx="8196900" cy="14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The following code shows two examples that use bind(). You create the sayNameForStudent1() function by binding the this value to person1, while </a:t>
            </a:r>
            <a:r>
              <a:rPr lang="en" sz="1600"/>
              <a:t>sayNameForStudent2</a:t>
            </a:r>
            <a:r>
              <a:rPr lang="en" sz="1600"/>
              <a:t>() binds this to person2 and binds the first parameter as "person2".</a:t>
            </a:r>
            <a:endParaRPr sz="1600"/>
          </a:p>
        </p:txBody>
      </p:sp>
      <p:sp>
        <p:nvSpPr>
          <p:cNvPr id="613" name="Google Shape;613;p61"/>
          <p:cNvSpPr txBox="1"/>
          <p:nvPr>
            <p:ph type="title"/>
          </p:nvPr>
        </p:nvSpPr>
        <p:spPr>
          <a:xfrm>
            <a:off x="1761400" y="107725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bind() method</a:t>
            </a:r>
            <a:endParaRPr sz="2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pic>
        <p:nvPicPr>
          <p:cNvPr id="614" name="Google Shape;6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325"/>
            <a:ext cx="6907475" cy="3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2"/>
          <p:cNvSpPr txBox="1"/>
          <p:nvPr>
            <p:ph idx="2" type="title"/>
          </p:nvPr>
        </p:nvSpPr>
        <p:spPr>
          <a:xfrm>
            <a:off x="1448925" y="1657800"/>
            <a:ext cx="5913600" cy="651300"/>
          </a:xfrm>
          <a:prstGeom prst="rect">
            <a:avLst/>
          </a:prstGeom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Thanks</a:t>
            </a:r>
            <a:endParaRPr sz="10200"/>
          </a:p>
        </p:txBody>
      </p:sp>
      <p:sp>
        <p:nvSpPr>
          <p:cNvPr id="620" name="Google Shape;620;p62"/>
          <p:cNvSpPr txBox="1"/>
          <p:nvPr/>
        </p:nvSpPr>
        <p:spPr>
          <a:xfrm>
            <a:off x="4871925" y="2421400"/>
            <a:ext cx="241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العارف عبد الباسط أبو شعالة</a:t>
            </a:r>
            <a:endParaRPr sz="18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8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8"/>
          <p:cNvSpPr txBox="1"/>
          <p:nvPr>
            <p:ph idx="1" type="body"/>
          </p:nvPr>
        </p:nvSpPr>
        <p:spPr>
          <a:xfrm>
            <a:off x="609500" y="1973025"/>
            <a:ext cx="4186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Functions </a:t>
            </a:r>
            <a:r>
              <a:rPr lang="en" sz="2100"/>
              <a:t>is considered as </a:t>
            </a:r>
            <a:r>
              <a:rPr lang="en" sz="2100">
                <a:solidFill>
                  <a:schemeClr val="dk2"/>
                </a:solidFill>
                <a:highlight>
                  <a:schemeClr val="dk1"/>
                </a:highlight>
              </a:rPr>
              <a:t>objects </a:t>
            </a:r>
            <a:r>
              <a:rPr lang="en" sz="2100"/>
              <a:t>in javascript.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The [[Call</a:t>
            </a:r>
            <a:r>
              <a:rPr lang="en" sz="1900"/>
              <a:t>]] property is what makes function special to any other object.</a:t>
            </a:r>
            <a:endParaRPr sz="1900"/>
          </a:p>
        </p:txBody>
      </p:sp>
      <p:sp>
        <p:nvSpPr>
          <p:cNvPr id="353" name="Google Shape;353;p28"/>
          <p:cNvSpPr txBox="1"/>
          <p:nvPr>
            <p:ph type="title"/>
          </p:nvPr>
        </p:nvSpPr>
        <p:spPr>
          <a:xfrm>
            <a:off x="560825" y="1168325"/>
            <a:ext cx="4186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Function in javascript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9"/>
          <p:cNvSpPr txBox="1"/>
          <p:nvPr>
            <p:ph idx="1" type="body"/>
          </p:nvPr>
        </p:nvSpPr>
        <p:spPr>
          <a:xfrm>
            <a:off x="944125" y="1973025"/>
            <a:ext cx="66534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</a:t>
            </a:r>
            <a:r>
              <a:rPr lang="en" sz="1800"/>
              <a:t>he [[Call]] property is unique to functions and indicates that the object can be executed.</a:t>
            </a:r>
            <a:endParaRPr sz="1800"/>
          </a:p>
        </p:txBody>
      </p:sp>
      <p:sp>
        <p:nvSpPr>
          <p:cNvPr id="360" name="Google Shape;360;p29"/>
          <p:cNvSpPr txBox="1"/>
          <p:nvPr>
            <p:ph type="title"/>
          </p:nvPr>
        </p:nvSpPr>
        <p:spPr>
          <a:xfrm>
            <a:off x="560900" y="9452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[[Call]]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vs Expression</a:t>
            </a:r>
            <a:endParaRPr/>
          </a:p>
        </p:txBody>
      </p:sp>
      <p:sp>
        <p:nvSpPr>
          <p:cNvPr id="366" name="Google Shape;366;p3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1"/>
          <p:cNvSpPr txBox="1"/>
          <p:nvPr>
            <p:ph idx="1" type="body"/>
          </p:nvPr>
        </p:nvSpPr>
        <p:spPr>
          <a:xfrm>
            <a:off x="944125" y="1787125"/>
            <a:ext cx="66534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begins with the </a:t>
            </a:r>
            <a:r>
              <a:rPr lang="en" sz="1800">
                <a:solidFill>
                  <a:schemeClr val="dk2"/>
                </a:solidFill>
              </a:rPr>
              <a:t>function keyword</a:t>
            </a:r>
            <a:r>
              <a:rPr lang="en" sz="1800"/>
              <a:t> and the name of the function following it. The contents of the function are enclosed in braces, as shown in this exmaple:</a:t>
            </a:r>
            <a:endParaRPr sz="1800"/>
          </a:p>
        </p:txBody>
      </p:sp>
      <p:sp>
        <p:nvSpPr>
          <p:cNvPr id="372" name="Google Shape;372;p31"/>
          <p:cNvSpPr txBox="1"/>
          <p:nvPr>
            <p:ph type="title"/>
          </p:nvPr>
        </p:nvSpPr>
        <p:spPr>
          <a:xfrm>
            <a:off x="573275" y="821300"/>
            <a:ext cx="3268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Declarations</a:t>
            </a:r>
            <a:endParaRPr/>
          </a:p>
        </p:txBody>
      </p:sp>
      <p:pic>
        <p:nvPicPr>
          <p:cNvPr id="373" name="Google Shape;3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875" y="2801025"/>
            <a:ext cx="3777176" cy="18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1"/>
          <p:cNvSpPr txBox="1"/>
          <p:nvPr/>
        </p:nvSpPr>
        <p:spPr>
          <a:xfrm>
            <a:off x="4969975" y="2801025"/>
            <a:ext cx="334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Function declarations are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hoisted 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 the top of the context.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5" name="Google Shape;375;p31"/>
          <p:cNvSpPr txBox="1"/>
          <p:nvPr/>
        </p:nvSpPr>
        <p:spPr>
          <a:xfrm>
            <a:off x="4969975" y="3532275"/>
            <a:ext cx="37305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Hoisted </a:t>
            </a:r>
            <a:r>
              <a:rPr lang="en">
                <a:solidFill>
                  <a:schemeClr val="lt1"/>
                </a:solidFill>
              </a:rPr>
              <a:t>is a </a:t>
            </a:r>
            <a:r>
              <a:rPr b="1" lang="en">
                <a:solidFill>
                  <a:schemeClr val="lt1"/>
                </a:solidFill>
              </a:rPr>
              <a:t>JavaScript</a:t>
            </a:r>
            <a:r>
              <a:rPr lang="en">
                <a:solidFill>
                  <a:schemeClr val="lt1"/>
                </a:solidFill>
              </a:rPr>
              <a:t> mechanism where variables and function declarations are moved to the top of their scope before code execution.</a:t>
            </a:r>
            <a:endParaRPr sz="2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"/>
          <p:cNvSpPr txBox="1"/>
          <p:nvPr>
            <p:ph type="title"/>
          </p:nvPr>
        </p:nvSpPr>
        <p:spPr>
          <a:xfrm>
            <a:off x="573275" y="821300"/>
            <a:ext cx="3268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Declarations</a:t>
            </a:r>
            <a:endParaRPr/>
          </a:p>
        </p:txBody>
      </p:sp>
      <p:sp>
        <p:nvSpPr>
          <p:cNvPr id="381" name="Google Shape;381;p32"/>
          <p:cNvSpPr txBox="1"/>
          <p:nvPr/>
        </p:nvSpPr>
        <p:spPr>
          <a:xfrm>
            <a:off x="1202200" y="1859100"/>
            <a:ext cx="597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Function declarations are </a:t>
            </a:r>
            <a:r>
              <a:rPr lang="en" sz="18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hoisted </a:t>
            </a: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 the top of the context.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1202200" y="2233200"/>
            <a:ext cx="727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Anaheim"/>
                <a:ea typeface="Anaheim"/>
                <a:cs typeface="Anaheim"/>
                <a:sym typeface="Anaheim"/>
              </a:rPr>
              <a:t>Hoisted 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means you can actually define a function after it is used in code without generating an </a:t>
            </a:r>
            <a:r>
              <a:rPr lang="en" sz="16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error, </a:t>
            </a:r>
            <a:r>
              <a:rPr lang="en" sz="16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for example:</a:t>
            </a:r>
            <a:endParaRPr sz="20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300" y="2910300"/>
            <a:ext cx="4003275" cy="19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2"/>
          <p:cNvSpPr txBox="1"/>
          <p:nvPr/>
        </p:nvSpPr>
        <p:spPr>
          <a:xfrm>
            <a:off x="5143525" y="3160475"/>
            <a:ext cx="3780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JavaScript engine hoists the function declaration to the top and actually executes the code as if it were written.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idx="1" type="body"/>
          </p:nvPr>
        </p:nvSpPr>
        <p:spPr>
          <a:xfrm>
            <a:off x="944125" y="1787125"/>
            <a:ext cx="6653400" cy="10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don’t need to put a name after the function in function Expression (anonymous), Instead, function expressions are typically </a:t>
            </a:r>
            <a:r>
              <a:rPr lang="en" sz="1800">
                <a:solidFill>
                  <a:schemeClr val="dk2"/>
                </a:solidFill>
              </a:rPr>
              <a:t>referenced via a variable or property</a:t>
            </a:r>
            <a:r>
              <a:rPr lang="en" sz="1800"/>
              <a:t>, as in this expression:</a:t>
            </a:r>
            <a:endParaRPr sz="1800"/>
          </a:p>
        </p:txBody>
      </p:sp>
      <p:sp>
        <p:nvSpPr>
          <p:cNvPr id="390" name="Google Shape;390;p33"/>
          <p:cNvSpPr txBox="1"/>
          <p:nvPr>
            <p:ph type="title"/>
          </p:nvPr>
        </p:nvSpPr>
        <p:spPr>
          <a:xfrm>
            <a:off x="573275" y="821300"/>
            <a:ext cx="32688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</a:t>
            </a:r>
            <a:endParaRPr/>
          </a:p>
        </p:txBody>
      </p:sp>
      <p:pic>
        <p:nvPicPr>
          <p:cNvPr id="391" name="Google Shape;3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175" y="2875525"/>
            <a:ext cx="4135926" cy="17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33"/>
          <p:cNvSpPr txBox="1"/>
          <p:nvPr/>
        </p:nvSpPr>
        <p:spPr>
          <a:xfrm>
            <a:off x="2292875" y="4594350"/>
            <a:ext cx="36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semicolon at the end.</a:t>
            </a:r>
            <a:endParaRPr sz="18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393" name="Google Shape;393;p33"/>
          <p:cNvCxnSpPr/>
          <p:nvPr/>
        </p:nvCxnSpPr>
        <p:spPr>
          <a:xfrm rot="10800000">
            <a:off x="1598675" y="4337750"/>
            <a:ext cx="694200" cy="49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