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EB Garamond"/>
      <p:regular r:id="rId14"/>
      <p:bold r:id="rId15"/>
      <p:italic r:id="rId16"/>
      <p:boldItalic r:id="rId17"/>
    </p:embeddedFont>
    <p:embeddedFont>
      <p:font typeface="Roboto Mono"/>
      <p:regular r:id="rId18"/>
      <p:bold r:id="rId19"/>
      <p:italic r:id="rId20"/>
      <p:boldItalic r:id="rId21"/>
    </p:embeddedFont>
    <p:embeddedFont>
      <p:font typeface="Alfa Slab One"/>
      <p:regular r:id="rId22"/>
    </p:embeddedFont>
    <p:embeddedFont>
      <p:font typeface="Roboto Mono Regular"/>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ono-italic.fntdata"/><Relationship Id="rId22" Type="http://schemas.openxmlformats.org/officeDocument/2006/relationships/font" Target="fonts/AlfaSlabOne-regular.fntdata"/><Relationship Id="rId21" Type="http://schemas.openxmlformats.org/officeDocument/2006/relationships/font" Target="fonts/RobotoMono-boldItalic.fntdata"/><Relationship Id="rId24" Type="http://schemas.openxmlformats.org/officeDocument/2006/relationships/font" Target="fonts/RobotoMonoRegular-bold.fntdata"/><Relationship Id="rId23" Type="http://schemas.openxmlformats.org/officeDocument/2006/relationships/font" Target="fonts/RobotoMonoRegular-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onoRegular-boldItalic.fntdata"/><Relationship Id="rId25" Type="http://schemas.openxmlformats.org/officeDocument/2006/relationships/font" Target="fonts/RobotoMonoRegular-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EBGaramond-bold.fntdata"/><Relationship Id="rId14" Type="http://schemas.openxmlformats.org/officeDocument/2006/relationships/font" Target="fonts/EBGaramond-regular.fntdata"/><Relationship Id="rId17" Type="http://schemas.openxmlformats.org/officeDocument/2006/relationships/font" Target="fonts/EBGaramond-boldItalic.fntdata"/><Relationship Id="rId16" Type="http://schemas.openxmlformats.org/officeDocument/2006/relationships/font" Target="fonts/EBGaramond-italic.fntdata"/><Relationship Id="rId19" Type="http://schemas.openxmlformats.org/officeDocument/2006/relationships/font" Target="fonts/RobotoMono-bold.fntdata"/><Relationship Id="rId18" Type="http://schemas.openxmlformats.org/officeDocument/2006/relationships/font" Target="fonts/RobotoMon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acf4e54db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acf4e54db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acf4e54db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acf4e54db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acf4e54db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acf4e54db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acf4e54db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acf4e54db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acf4e54db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acf4e54db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acf4e54db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acf4e54db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cf4e54db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acf4e54db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22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89525" y="-726975"/>
            <a:ext cx="8520600" cy="284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Roboto Mono Regular"/>
                <a:ea typeface="Roboto Mono Regular"/>
                <a:cs typeface="Roboto Mono Regular"/>
                <a:sym typeface="Roboto Mono Regular"/>
              </a:rPr>
              <a:t>Team 13: </a:t>
            </a:r>
            <a:endParaRPr>
              <a:latin typeface="Roboto Mono Regular"/>
              <a:ea typeface="Roboto Mono Regular"/>
              <a:cs typeface="Roboto Mono Regular"/>
              <a:sym typeface="Roboto Mono Regular"/>
            </a:endParaRPr>
          </a:p>
          <a:p>
            <a:pPr indent="0" lvl="0" marL="0" rtl="0" algn="ctr">
              <a:spcBef>
                <a:spcPts val="0"/>
              </a:spcBef>
              <a:spcAft>
                <a:spcPts val="0"/>
              </a:spcAft>
              <a:buNone/>
            </a:pPr>
            <a:r>
              <a:rPr b="1" lang="en">
                <a:latin typeface="Roboto Mono"/>
                <a:ea typeface="Roboto Mono"/>
                <a:cs typeface="Roboto Mono"/>
                <a:sym typeface="Roboto Mono"/>
              </a:rPr>
              <a:t>Snake</a:t>
            </a:r>
            <a:endParaRPr b="1">
              <a:latin typeface="Roboto Mono"/>
              <a:ea typeface="Roboto Mono"/>
              <a:cs typeface="Roboto Mono"/>
              <a:sym typeface="Roboto Mono"/>
            </a:endParaRPr>
          </a:p>
        </p:txBody>
      </p:sp>
      <p:sp>
        <p:nvSpPr>
          <p:cNvPr id="55" name="Google Shape;55;p13"/>
          <p:cNvSpPr txBox="1"/>
          <p:nvPr>
            <p:ph idx="1" type="subTitle"/>
          </p:nvPr>
        </p:nvSpPr>
        <p:spPr>
          <a:xfrm>
            <a:off x="4998475" y="2224900"/>
            <a:ext cx="30387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800">
                <a:latin typeface="EB Garamond"/>
                <a:ea typeface="EB Garamond"/>
                <a:cs typeface="EB Garamond"/>
                <a:sym typeface="EB Garamond"/>
              </a:rPr>
              <a:t>Yoel Beyene, Erbyn Bonilla, Ivan Isakov, William Nilsen</a:t>
            </a:r>
            <a:endParaRPr sz="3800">
              <a:latin typeface="EB Garamond"/>
              <a:ea typeface="EB Garamond"/>
              <a:cs typeface="EB Garamond"/>
              <a:sym typeface="EB Garamond"/>
            </a:endParaRPr>
          </a:p>
        </p:txBody>
      </p:sp>
      <p:pic>
        <p:nvPicPr>
          <p:cNvPr id="56" name="Google Shape;56;p13"/>
          <p:cNvPicPr preferRelativeResize="0"/>
          <p:nvPr/>
        </p:nvPicPr>
        <p:blipFill>
          <a:blip r:embed="rId3">
            <a:alphaModFix/>
          </a:blip>
          <a:stretch>
            <a:fillRect/>
          </a:stretch>
        </p:blipFill>
        <p:spPr>
          <a:xfrm>
            <a:off x="992150" y="2224900"/>
            <a:ext cx="3413179" cy="25598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Goal/Motivation</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Our goal was to reproduce one of the most entertaining games in computer history (snake). It was a suitable idea to implement it on the FPGA, because it had all the necessary components. </a:t>
            </a:r>
            <a:endParaRPr sz="2000"/>
          </a:p>
          <a:p>
            <a:pPr indent="0" lvl="0" marL="0" rtl="0" algn="l">
              <a:spcBef>
                <a:spcPts val="1600"/>
              </a:spcBef>
              <a:spcAft>
                <a:spcPts val="0"/>
              </a:spcAft>
              <a:buNone/>
            </a:pPr>
            <a:r>
              <a:rPr lang="en" sz="2000"/>
              <a:t>Also, this way we had the whole game on a single chip, which means that we have a device with minimal speed issues, which we could have had if instead we had made it in software on a microcontroller</a:t>
            </a:r>
            <a:endParaRPr sz="2000"/>
          </a:p>
          <a:p>
            <a:pPr indent="0" lvl="0" marL="0" rtl="0" algn="l">
              <a:spcBef>
                <a:spcPts val="1600"/>
              </a:spcBef>
              <a:spcAft>
                <a:spcPts val="1600"/>
              </a:spcAft>
              <a:buNone/>
            </a:pPr>
            <a:r>
              <a:rPr lang="en" sz="2000"/>
              <a:t>We wanted our final product to be a simple game that anyone (who owns a compatible FPGA) can sit down and play.</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Short Functionality</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The design is supposed to get an input from the keyboard, which is the direction in which you want the snake to go. Then it will be processed by the movement module to output the next position of the snake, which will be displayed on the screen through the VGA.</a:t>
            </a:r>
            <a:endParaRPr sz="2000"/>
          </a:p>
          <a:p>
            <a:pPr indent="0" lvl="0" marL="0" rtl="0" algn="l">
              <a:spcBef>
                <a:spcPts val="1600"/>
              </a:spcBef>
              <a:spcAft>
                <a:spcPts val="1600"/>
              </a:spcAft>
              <a:buNone/>
            </a:pPr>
            <a:r>
              <a:rPr lang="en" sz="2000"/>
              <a:t>The objects for the snake to eat will appear at random positions on the screen. In order for the snake to get longer, the snake must pass over and “eat” the objects (apples). And if the snake goes out of bounds or will run into itself the game will end.</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Short Specification</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design would use a keyboard, but to keep things simple we would only need 4 buttons (i.e. the arrow keys) to determine the movement of the snake</a:t>
            </a:r>
            <a:endParaRPr/>
          </a:p>
          <a:p>
            <a:pPr indent="0" lvl="0" marL="0" rtl="0" algn="l">
              <a:spcBef>
                <a:spcPts val="1600"/>
              </a:spcBef>
              <a:spcAft>
                <a:spcPts val="0"/>
              </a:spcAft>
              <a:buNone/>
            </a:pPr>
            <a:r>
              <a:rPr lang="en"/>
              <a:t>We used VGA for visuals, so we needed to abide by the 640x480 pixel requirements for our graphics. We decided that each square in the game board should take up a 20x20 pixel area, giving us 32x24 spaces to work with</a:t>
            </a:r>
            <a:endParaRPr/>
          </a:p>
          <a:p>
            <a:pPr indent="0" lvl="0" marL="0" rtl="0" algn="l">
              <a:spcBef>
                <a:spcPts val="1600"/>
              </a:spcBef>
              <a:spcAft>
                <a:spcPts val="1600"/>
              </a:spcAft>
              <a:buNone/>
            </a:pPr>
            <a:r>
              <a:rPr lang="en"/>
              <a:t>We also decided that, while the VGA would require a 25MHz clock, we would update the game pieces 4 times a second (4 Hz) so that it would take 8 seconds for the snake to move all the way from the left side of the screen to the right side.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idx="1" type="body"/>
          </p:nvPr>
        </p:nvSpPr>
        <p:spPr>
          <a:xfrm>
            <a:off x="271750" y="88125"/>
            <a:ext cx="8520600" cy="4125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1400">
              <a:solidFill>
                <a:srgbClr val="000000"/>
              </a:solidFill>
              <a:latin typeface="Alfa Slab One"/>
              <a:ea typeface="Alfa Slab One"/>
              <a:cs typeface="Alfa Slab One"/>
              <a:sym typeface="Alfa Slab One"/>
            </a:endParaRPr>
          </a:p>
          <a:p>
            <a:pPr indent="0" lvl="0" marL="0" rtl="0" algn="l">
              <a:spcBef>
                <a:spcPts val="0"/>
              </a:spcBef>
              <a:spcAft>
                <a:spcPts val="1600"/>
              </a:spcAft>
              <a:buNone/>
            </a:pPr>
            <a:r>
              <a:t/>
            </a:r>
            <a:endParaRPr/>
          </a:p>
        </p:txBody>
      </p:sp>
      <p:sp>
        <p:nvSpPr>
          <p:cNvPr id="80" name="Google Shape;80;p17"/>
          <p:cNvSpPr/>
          <p:nvPr/>
        </p:nvSpPr>
        <p:spPr>
          <a:xfrm>
            <a:off x="2798700" y="209175"/>
            <a:ext cx="3546600" cy="462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lfa Slab One"/>
                <a:ea typeface="Alfa Slab One"/>
                <a:cs typeface="Alfa Slab One"/>
                <a:sym typeface="Alfa Slab One"/>
              </a:rPr>
              <a:t>Blockade Variant Game Design</a:t>
            </a:r>
            <a:endParaRPr>
              <a:latin typeface="Alfa Slab One"/>
              <a:ea typeface="Alfa Slab One"/>
              <a:cs typeface="Alfa Slab One"/>
              <a:sym typeface="Alfa Slab One"/>
            </a:endParaRPr>
          </a:p>
        </p:txBody>
      </p:sp>
      <p:sp>
        <p:nvSpPr>
          <p:cNvPr id="81" name="Google Shape;81;p17"/>
          <p:cNvSpPr/>
          <p:nvPr/>
        </p:nvSpPr>
        <p:spPr>
          <a:xfrm>
            <a:off x="543450" y="1242725"/>
            <a:ext cx="1428900" cy="462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Alfa Slab One"/>
                <a:ea typeface="Alfa Slab One"/>
                <a:cs typeface="Alfa Slab One"/>
                <a:sym typeface="Alfa Slab One"/>
              </a:rPr>
              <a:t>Module: VGA Display</a:t>
            </a:r>
            <a:endParaRPr>
              <a:latin typeface="Alfa Slab One"/>
              <a:ea typeface="Alfa Slab One"/>
              <a:cs typeface="Alfa Slab One"/>
              <a:sym typeface="Alfa Slab One"/>
            </a:endParaRPr>
          </a:p>
        </p:txBody>
      </p:sp>
      <p:sp>
        <p:nvSpPr>
          <p:cNvPr id="82" name="Google Shape;82;p17"/>
          <p:cNvSpPr/>
          <p:nvPr/>
        </p:nvSpPr>
        <p:spPr>
          <a:xfrm>
            <a:off x="4354450" y="1301525"/>
            <a:ext cx="19908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Alfa Slab One"/>
                <a:ea typeface="Alfa Slab One"/>
                <a:cs typeface="Alfa Slab One"/>
                <a:sym typeface="Alfa Slab One"/>
              </a:rPr>
              <a:t>Module: Objective Generator</a:t>
            </a:r>
            <a:endParaRPr>
              <a:latin typeface="Alfa Slab One"/>
              <a:ea typeface="Alfa Slab One"/>
              <a:cs typeface="Alfa Slab One"/>
              <a:sym typeface="Alfa Slab One"/>
            </a:endParaRPr>
          </a:p>
        </p:txBody>
      </p:sp>
      <p:sp>
        <p:nvSpPr>
          <p:cNvPr id="83" name="Google Shape;83;p17"/>
          <p:cNvSpPr/>
          <p:nvPr/>
        </p:nvSpPr>
        <p:spPr>
          <a:xfrm>
            <a:off x="6983900" y="1301500"/>
            <a:ext cx="17652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Alfa Slab One"/>
                <a:ea typeface="Alfa Slab One"/>
                <a:cs typeface="Alfa Slab One"/>
                <a:sym typeface="Alfa Slab One"/>
              </a:rPr>
              <a:t>Module: Body &amp; Head Module</a:t>
            </a:r>
            <a:endParaRPr>
              <a:latin typeface="Alfa Slab One"/>
              <a:ea typeface="Alfa Slab One"/>
              <a:cs typeface="Alfa Slab One"/>
              <a:sym typeface="Alfa Slab One"/>
            </a:endParaRPr>
          </a:p>
        </p:txBody>
      </p:sp>
      <p:sp>
        <p:nvSpPr>
          <p:cNvPr id="84" name="Google Shape;84;p17"/>
          <p:cNvSpPr/>
          <p:nvPr/>
        </p:nvSpPr>
        <p:spPr>
          <a:xfrm flipH="1" rot="-5400000">
            <a:off x="1488300" y="29825"/>
            <a:ext cx="742200" cy="1542300"/>
          </a:xfrm>
          <a:prstGeom prst="bentArrow">
            <a:avLst>
              <a:gd fmla="val 25000" name="adj1"/>
              <a:gd fmla="val 24214"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7"/>
          <p:cNvSpPr/>
          <p:nvPr/>
        </p:nvSpPr>
        <p:spPr>
          <a:xfrm rot="5400000">
            <a:off x="4993300" y="826738"/>
            <a:ext cx="487500" cy="319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7"/>
          <p:cNvSpPr/>
          <p:nvPr/>
        </p:nvSpPr>
        <p:spPr>
          <a:xfrm rot="5400000">
            <a:off x="6837075" y="106475"/>
            <a:ext cx="748200" cy="1395000"/>
          </a:xfrm>
          <a:prstGeom prst="bentArrow">
            <a:avLst>
              <a:gd fmla="val 26123" name="adj1"/>
              <a:gd fmla="val 24214"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7"/>
          <p:cNvSpPr/>
          <p:nvPr/>
        </p:nvSpPr>
        <p:spPr>
          <a:xfrm>
            <a:off x="468875" y="2096975"/>
            <a:ext cx="16779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Alfa Slab One"/>
                <a:ea typeface="Alfa Slab One"/>
                <a:cs typeface="Alfa Slab One"/>
                <a:sym typeface="Alfa Slab One"/>
              </a:rPr>
              <a:t>VGA Refresher</a:t>
            </a:r>
            <a:endParaRPr sz="1100">
              <a:latin typeface="Alfa Slab One"/>
              <a:ea typeface="Alfa Slab One"/>
              <a:cs typeface="Alfa Slab One"/>
              <a:sym typeface="Alfa Slab One"/>
            </a:endParaRPr>
          </a:p>
          <a:p>
            <a:pPr indent="0" lvl="0" marL="0" rtl="0" algn="l">
              <a:spcBef>
                <a:spcPts val="0"/>
              </a:spcBef>
              <a:spcAft>
                <a:spcPts val="0"/>
              </a:spcAft>
              <a:buNone/>
            </a:pPr>
            <a:r>
              <a:rPr lang="en" sz="1100">
                <a:latin typeface="Alfa Slab One"/>
                <a:ea typeface="Alfa Slab One"/>
                <a:cs typeface="Alfa Slab One"/>
                <a:sym typeface="Alfa Slab One"/>
              </a:rPr>
              <a:t>H-Sync &amp; V-Sync are outputs</a:t>
            </a:r>
            <a:endParaRPr sz="1100">
              <a:latin typeface="Alfa Slab One"/>
              <a:ea typeface="Alfa Slab One"/>
              <a:cs typeface="Alfa Slab One"/>
              <a:sym typeface="Alfa Slab One"/>
            </a:endParaRPr>
          </a:p>
        </p:txBody>
      </p:sp>
      <p:sp>
        <p:nvSpPr>
          <p:cNvPr id="88" name="Google Shape;88;p17"/>
          <p:cNvSpPr/>
          <p:nvPr/>
        </p:nvSpPr>
        <p:spPr>
          <a:xfrm>
            <a:off x="531000" y="2962275"/>
            <a:ext cx="1660800" cy="125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Alfa Slab One"/>
                <a:ea typeface="Alfa Slab One"/>
                <a:cs typeface="Alfa Slab One"/>
                <a:sym typeface="Alfa Slab One"/>
              </a:rPr>
              <a:t>RGB to </a:t>
            </a:r>
            <a:r>
              <a:rPr lang="en" sz="1100">
                <a:latin typeface="Alfa Slab One"/>
                <a:ea typeface="Alfa Slab One"/>
                <a:cs typeface="Alfa Slab One"/>
                <a:sym typeface="Alfa Slab One"/>
              </a:rPr>
              <a:t>illustrate</a:t>
            </a:r>
            <a:r>
              <a:rPr lang="en" sz="1100">
                <a:latin typeface="Alfa Slab One"/>
                <a:ea typeface="Alfa Slab One"/>
                <a:cs typeface="Alfa Slab One"/>
                <a:sym typeface="Alfa Slab One"/>
              </a:rPr>
              <a:t> “snake”, objective, and </a:t>
            </a:r>
            <a:r>
              <a:rPr lang="en" sz="1100">
                <a:latin typeface="Alfa Slab One"/>
                <a:ea typeface="Alfa Slab One"/>
                <a:cs typeface="Alfa Slab One"/>
                <a:sym typeface="Alfa Slab One"/>
              </a:rPr>
              <a:t>border</a:t>
            </a:r>
            <a:endParaRPr sz="1100">
              <a:latin typeface="Alfa Slab One"/>
              <a:ea typeface="Alfa Slab One"/>
              <a:cs typeface="Alfa Slab One"/>
              <a:sym typeface="Alfa Slab One"/>
            </a:endParaRPr>
          </a:p>
          <a:p>
            <a:pPr indent="0" lvl="0" marL="0" rtl="0" algn="l">
              <a:spcBef>
                <a:spcPts val="0"/>
              </a:spcBef>
              <a:spcAft>
                <a:spcPts val="0"/>
              </a:spcAft>
              <a:buNone/>
            </a:pPr>
            <a:r>
              <a:t/>
            </a:r>
            <a:endParaRPr sz="1100">
              <a:latin typeface="Alfa Slab One"/>
              <a:ea typeface="Alfa Slab One"/>
              <a:cs typeface="Alfa Slab One"/>
              <a:sym typeface="Alfa Slab One"/>
            </a:endParaRPr>
          </a:p>
          <a:p>
            <a:pPr indent="0" lvl="0" marL="0" rtl="0" algn="l">
              <a:spcBef>
                <a:spcPts val="0"/>
              </a:spcBef>
              <a:spcAft>
                <a:spcPts val="0"/>
              </a:spcAft>
              <a:buNone/>
            </a:pPr>
            <a:r>
              <a:rPr lang="en" sz="1100">
                <a:latin typeface="Alfa Slab One"/>
                <a:ea typeface="Alfa Slab One"/>
                <a:cs typeface="Alfa Slab One"/>
                <a:sym typeface="Alfa Slab One"/>
              </a:rPr>
              <a:t>Red, Green, Blue as outputs</a:t>
            </a:r>
            <a:endParaRPr sz="1100">
              <a:latin typeface="Alfa Slab One"/>
              <a:ea typeface="Alfa Slab One"/>
              <a:cs typeface="Alfa Slab One"/>
              <a:sym typeface="Alfa Slab One"/>
            </a:endParaRPr>
          </a:p>
        </p:txBody>
      </p:sp>
      <p:sp>
        <p:nvSpPr>
          <p:cNvPr id="89" name="Google Shape;89;p17"/>
          <p:cNvSpPr/>
          <p:nvPr/>
        </p:nvSpPr>
        <p:spPr>
          <a:xfrm>
            <a:off x="2462225" y="1228475"/>
            <a:ext cx="15423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Alfa Slab One"/>
                <a:ea typeface="Alfa Slab One"/>
                <a:cs typeface="Alfa Slab One"/>
                <a:sym typeface="Alfa Slab One"/>
              </a:rPr>
              <a:t>Module: Lose Condition</a:t>
            </a:r>
            <a:endParaRPr>
              <a:latin typeface="Alfa Slab One"/>
              <a:ea typeface="Alfa Slab One"/>
              <a:cs typeface="Alfa Slab One"/>
              <a:sym typeface="Alfa Slab One"/>
            </a:endParaRPr>
          </a:p>
        </p:txBody>
      </p:sp>
      <p:sp>
        <p:nvSpPr>
          <p:cNvPr id="90" name="Google Shape;90;p17"/>
          <p:cNvSpPr/>
          <p:nvPr/>
        </p:nvSpPr>
        <p:spPr>
          <a:xfrm rot="5400000">
            <a:off x="2989625" y="790213"/>
            <a:ext cx="487500" cy="319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7"/>
          <p:cNvSpPr/>
          <p:nvPr/>
        </p:nvSpPr>
        <p:spPr>
          <a:xfrm>
            <a:off x="2591750" y="2041650"/>
            <a:ext cx="12678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Alfa Slab One"/>
                <a:ea typeface="Alfa Slab One"/>
                <a:cs typeface="Alfa Slab One"/>
                <a:sym typeface="Alfa Slab One"/>
              </a:rPr>
              <a:t>Head hits either body or border</a:t>
            </a:r>
            <a:endParaRPr sz="1100">
              <a:latin typeface="Alfa Slab One"/>
              <a:ea typeface="Alfa Slab One"/>
              <a:cs typeface="Alfa Slab One"/>
              <a:sym typeface="Alfa Slab One"/>
            </a:endParaRPr>
          </a:p>
        </p:txBody>
      </p:sp>
      <p:sp>
        <p:nvSpPr>
          <p:cNvPr id="92" name="Google Shape;92;p17"/>
          <p:cNvSpPr/>
          <p:nvPr/>
        </p:nvSpPr>
        <p:spPr>
          <a:xfrm>
            <a:off x="4354450" y="2229350"/>
            <a:ext cx="19908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Alfa Slab One"/>
                <a:ea typeface="Alfa Slab One"/>
                <a:cs typeface="Alfa Slab One"/>
                <a:sym typeface="Alfa Slab One"/>
              </a:rPr>
              <a:t>Generates an objective in a random position within display</a:t>
            </a:r>
            <a:endParaRPr sz="1100">
              <a:latin typeface="Alfa Slab One"/>
              <a:ea typeface="Alfa Slab One"/>
              <a:cs typeface="Alfa Slab One"/>
              <a:sym typeface="Alfa Slab One"/>
            </a:endParaRPr>
          </a:p>
        </p:txBody>
      </p:sp>
      <p:sp>
        <p:nvSpPr>
          <p:cNvPr id="93" name="Google Shape;93;p17"/>
          <p:cNvSpPr/>
          <p:nvPr/>
        </p:nvSpPr>
        <p:spPr>
          <a:xfrm>
            <a:off x="4354450" y="3035325"/>
            <a:ext cx="21762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Alfa Slab One"/>
                <a:ea typeface="Alfa Slab One"/>
                <a:cs typeface="Alfa Slab One"/>
                <a:sym typeface="Alfa Slab One"/>
              </a:rPr>
              <a:t>Generates a new objective after old objective has been obtained</a:t>
            </a:r>
            <a:endParaRPr sz="1100">
              <a:latin typeface="Alfa Slab One"/>
              <a:ea typeface="Alfa Slab One"/>
              <a:cs typeface="Alfa Slab One"/>
              <a:sym typeface="Alfa Slab One"/>
            </a:endParaRPr>
          </a:p>
        </p:txBody>
      </p:sp>
      <p:sp>
        <p:nvSpPr>
          <p:cNvPr id="94" name="Google Shape;94;p17"/>
          <p:cNvSpPr/>
          <p:nvPr/>
        </p:nvSpPr>
        <p:spPr>
          <a:xfrm>
            <a:off x="4354450" y="3953163"/>
            <a:ext cx="1990800" cy="65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Alfa Slab One"/>
                <a:ea typeface="Alfa Slab One"/>
                <a:cs typeface="Alfa Slab One"/>
                <a:sym typeface="Alfa Slab One"/>
              </a:rPr>
              <a:t>Maintains a score of how many objectives were maintain</a:t>
            </a:r>
            <a:endParaRPr sz="1100">
              <a:latin typeface="Alfa Slab One"/>
              <a:ea typeface="Alfa Slab One"/>
              <a:cs typeface="Alfa Slab One"/>
              <a:sym typeface="Alfa Slab One"/>
            </a:endParaRPr>
          </a:p>
        </p:txBody>
      </p:sp>
      <p:sp>
        <p:nvSpPr>
          <p:cNvPr id="95" name="Google Shape;95;p17"/>
          <p:cNvSpPr/>
          <p:nvPr/>
        </p:nvSpPr>
        <p:spPr>
          <a:xfrm>
            <a:off x="7072850" y="2134063"/>
            <a:ext cx="1587300" cy="51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Alfa Slab One"/>
                <a:ea typeface="Alfa Slab One"/>
                <a:cs typeface="Alfa Slab One"/>
                <a:sym typeface="Alfa Slab One"/>
              </a:rPr>
              <a:t>Keyboard inputs; Up, Right, Down, Left using OP code</a:t>
            </a:r>
            <a:endParaRPr sz="1100">
              <a:latin typeface="Alfa Slab One"/>
              <a:ea typeface="Alfa Slab One"/>
              <a:cs typeface="Alfa Slab One"/>
              <a:sym typeface="Alfa Slab One"/>
            </a:endParaRPr>
          </a:p>
        </p:txBody>
      </p:sp>
      <p:sp>
        <p:nvSpPr>
          <p:cNvPr id="96" name="Google Shape;96;p17"/>
          <p:cNvSpPr/>
          <p:nvPr/>
        </p:nvSpPr>
        <p:spPr>
          <a:xfrm>
            <a:off x="6871100" y="2941463"/>
            <a:ext cx="19908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Alfa Slab One"/>
                <a:ea typeface="Alfa Slab One"/>
                <a:cs typeface="Alfa Slab One"/>
                <a:sym typeface="Alfa Slab One"/>
              </a:rPr>
              <a:t>As head moves, its bits are shifted to the body to simulate movement</a:t>
            </a:r>
            <a:endParaRPr sz="1100">
              <a:latin typeface="Alfa Slab One"/>
              <a:ea typeface="Alfa Slab One"/>
              <a:cs typeface="Alfa Slab One"/>
              <a:sym typeface="Alfa Slab One"/>
            </a:endParaRPr>
          </a:p>
        </p:txBody>
      </p:sp>
      <p:sp>
        <p:nvSpPr>
          <p:cNvPr id="97" name="Google Shape;97;p17"/>
          <p:cNvSpPr/>
          <p:nvPr/>
        </p:nvSpPr>
        <p:spPr>
          <a:xfrm>
            <a:off x="2575625" y="2874775"/>
            <a:ext cx="1395000" cy="76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Alfa Slab One"/>
                <a:ea typeface="Alfa Slab One"/>
                <a:cs typeface="Alfa Slab One"/>
                <a:sym typeface="Alfa Slab One"/>
              </a:rPr>
              <a:t>Resets the score and the body segments obtained</a:t>
            </a:r>
            <a:endParaRPr sz="1100">
              <a:latin typeface="Alfa Slab One"/>
              <a:ea typeface="Alfa Slab One"/>
              <a:cs typeface="Alfa Slab One"/>
              <a:sym typeface="Alfa Slab One"/>
            </a:endParaRPr>
          </a:p>
        </p:txBody>
      </p:sp>
      <p:sp>
        <p:nvSpPr>
          <p:cNvPr id="98" name="Google Shape;98;p17"/>
          <p:cNvSpPr/>
          <p:nvPr/>
        </p:nvSpPr>
        <p:spPr>
          <a:xfrm>
            <a:off x="2442725" y="3903800"/>
            <a:ext cx="1660800" cy="71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Alfa Slab One"/>
                <a:ea typeface="Alfa Slab One"/>
                <a:cs typeface="Alfa Slab One"/>
                <a:sym typeface="Alfa Slab One"/>
              </a:rPr>
              <a:t>Resets head back to the starting position with a new objective</a:t>
            </a:r>
            <a:endParaRPr sz="1100">
              <a:latin typeface="Alfa Slab One"/>
              <a:ea typeface="Alfa Slab One"/>
              <a:cs typeface="Alfa Slab One"/>
              <a:sym typeface="Alfa Slab One"/>
            </a:endParaRPr>
          </a:p>
        </p:txBody>
      </p:sp>
      <p:sp>
        <p:nvSpPr>
          <p:cNvPr id="99" name="Google Shape;99;p17"/>
          <p:cNvSpPr/>
          <p:nvPr/>
        </p:nvSpPr>
        <p:spPr>
          <a:xfrm>
            <a:off x="6938000" y="3841150"/>
            <a:ext cx="1765200" cy="65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Alfa Slab One"/>
                <a:ea typeface="Alfa Slab One"/>
                <a:cs typeface="Alfa Slab One"/>
                <a:sym typeface="Alfa Slab One"/>
              </a:rPr>
              <a:t>As score goes up, new segments of the body are illustrated</a:t>
            </a:r>
            <a:endParaRPr sz="1100">
              <a:latin typeface="Alfa Slab One"/>
              <a:ea typeface="Alfa Slab One"/>
              <a:cs typeface="Alfa Slab One"/>
              <a:sym typeface="Alfa Slab One"/>
            </a:endParaRPr>
          </a:p>
        </p:txBody>
      </p:sp>
      <p:sp>
        <p:nvSpPr>
          <p:cNvPr id="100" name="Google Shape;100;p17"/>
          <p:cNvSpPr/>
          <p:nvPr/>
        </p:nvSpPr>
        <p:spPr>
          <a:xfrm>
            <a:off x="99975" y="4552725"/>
            <a:ext cx="1587300" cy="48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Alfa Slab One"/>
                <a:ea typeface="Alfa Slab One"/>
                <a:cs typeface="Alfa Slab One"/>
                <a:sym typeface="Alfa Slab One"/>
              </a:rPr>
              <a:t>Clock Divider Module </a:t>
            </a:r>
            <a:r>
              <a:rPr lang="en" sz="900">
                <a:latin typeface="Alfa Slab One"/>
                <a:ea typeface="Alfa Slab One"/>
                <a:cs typeface="Alfa Slab One"/>
                <a:sym typeface="Alfa Slab One"/>
              </a:rPr>
              <a:t>-Input</a:t>
            </a:r>
            <a:endParaRPr>
              <a:latin typeface="Alfa Slab One"/>
              <a:ea typeface="Alfa Slab One"/>
              <a:cs typeface="Alfa Slab One"/>
              <a:sym typeface="Alfa Slab One"/>
            </a:endParaRPr>
          </a:p>
        </p:txBody>
      </p:sp>
      <p:sp>
        <p:nvSpPr>
          <p:cNvPr id="101" name="Google Shape;101;p17"/>
          <p:cNvSpPr/>
          <p:nvPr/>
        </p:nvSpPr>
        <p:spPr>
          <a:xfrm flipH="1" rot="5400000">
            <a:off x="4699675" y="1686376"/>
            <a:ext cx="414000" cy="6159000"/>
          </a:xfrm>
          <a:prstGeom prst="bentArrow">
            <a:avLst>
              <a:gd fmla="val 46963"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7"/>
          <p:cNvSpPr/>
          <p:nvPr/>
        </p:nvSpPr>
        <p:spPr>
          <a:xfrm>
            <a:off x="99975" y="1408150"/>
            <a:ext cx="413400" cy="3091800"/>
          </a:xfrm>
          <a:prstGeom prst="bentArrow">
            <a:avLst>
              <a:gd fmla="val 43463"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7"/>
          <p:cNvSpPr/>
          <p:nvPr/>
        </p:nvSpPr>
        <p:spPr>
          <a:xfrm>
            <a:off x="4448500" y="4733375"/>
            <a:ext cx="628800" cy="33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FF"/>
                </a:solidFill>
                <a:latin typeface="Alfa Slab One"/>
                <a:ea typeface="Alfa Slab One"/>
                <a:cs typeface="Alfa Slab One"/>
                <a:sym typeface="Alfa Slab One"/>
              </a:rPr>
              <a:t>4 Hz</a:t>
            </a:r>
            <a:endParaRPr>
              <a:solidFill>
                <a:srgbClr val="0000FF"/>
              </a:solidFill>
              <a:latin typeface="Alfa Slab One"/>
              <a:ea typeface="Alfa Slab One"/>
              <a:cs typeface="Alfa Slab One"/>
              <a:sym typeface="Alfa Slab One"/>
            </a:endParaRPr>
          </a:p>
        </p:txBody>
      </p:sp>
      <p:sp>
        <p:nvSpPr>
          <p:cNvPr id="104" name="Google Shape;104;p17"/>
          <p:cNvSpPr/>
          <p:nvPr/>
        </p:nvSpPr>
        <p:spPr>
          <a:xfrm rot="-5400000">
            <a:off x="-354150" y="2770675"/>
            <a:ext cx="1077900" cy="369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FF"/>
                </a:solidFill>
                <a:latin typeface="Alfa Slab One"/>
                <a:ea typeface="Alfa Slab One"/>
                <a:cs typeface="Alfa Slab One"/>
                <a:sym typeface="Alfa Slab One"/>
              </a:rPr>
              <a:t>25 MHz</a:t>
            </a:r>
            <a:endParaRPr>
              <a:solidFill>
                <a:srgbClr val="0000FF"/>
              </a:solidFill>
              <a:latin typeface="Alfa Slab One"/>
              <a:ea typeface="Alfa Slab One"/>
              <a:cs typeface="Alfa Slab One"/>
              <a:sym typeface="Alfa Slab One"/>
            </a:endParaRPr>
          </a:p>
        </p:txBody>
      </p:sp>
      <p:sp>
        <p:nvSpPr>
          <p:cNvPr id="105" name="Google Shape;105;p17"/>
          <p:cNvSpPr/>
          <p:nvPr/>
        </p:nvSpPr>
        <p:spPr>
          <a:xfrm>
            <a:off x="1178100" y="1793900"/>
            <a:ext cx="159600" cy="2142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7"/>
          <p:cNvSpPr/>
          <p:nvPr/>
        </p:nvSpPr>
        <p:spPr>
          <a:xfrm>
            <a:off x="1130850" y="2708875"/>
            <a:ext cx="159600" cy="2142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7"/>
          <p:cNvSpPr/>
          <p:nvPr/>
        </p:nvSpPr>
        <p:spPr>
          <a:xfrm>
            <a:off x="3145850" y="1814313"/>
            <a:ext cx="159600" cy="2142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7"/>
          <p:cNvSpPr/>
          <p:nvPr/>
        </p:nvSpPr>
        <p:spPr>
          <a:xfrm>
            <a:off x="3145850" y="2637463"/>
            <a:ext cx="159600" cy="2142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7"/>
          <p:cNvSpPr/>
          <p:nvPr/>
        </p:nvSpPr>
        <p:spPr>
          <a:xfrm>
            <a:off x="3145850" y="3666488"/>
            <a:ext cx="159600" cy="2142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7"/>
          <p:cNvSpPr/>
          <p:nvPr/>
        </p:nvSpPr>
        <p:spPr>
          <a:xfrm>
            <a:off x="5157250" y="1944688"/>
            <a:ext cx="159600" cy="2142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7"/>
          <p:cNvSpPr/>
          <p:nvPr/>
        </p:nvSpPr>
        <p:spPr>
          <a:xfrm>
            <a:off x="5160850" y="2811588"/>
            <a:ext cx="159600" cy="2142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p:nvPr/>
        </p:nvSpPr>
        <p:spPr>
          <a:xfrm>
            <a:off x="5157250" y="3673500"/>
            <a:ext cx="159600" cy="2142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7"/>
          <p:cNvSpPr/>
          <p:nvPr/>
        </p:nvSpPr>
        <p:spPr>
          <a:xfrm>
            <a:off x="7740800" y="1900550"/>
            <a:ext cx="159600" cy="2142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7"/>
          <p:cNvSpPr/>
          <p:nvPr/>
        </p:nvSpPr>
        <p:spPr>
          <a:xfrm>
            <a:off x="7740800" y="2670875"/>
            <a:ext cx="159600" cy="2142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7"/>
          <p:cNvSpPr/>
          <p:nvPr/>
        </p:nvSpPr>
        <p:spPr>
          <a:xfrm>
            <a:off x="7740800" y="3570550"/>
            <a:ext cx="159600" cy="2142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Snippets</a:t>
            </a:r>
            <a:endParaRPr/>
          </a:p>
        </p:txBody>
      </p:sp>
      <p:pic>
        <p:nvPicPr>
          <p:cNvPr id="121" name="Google Shape;121;p18"/>
          <p:cNvPicPr preferRelativeResize="0"/>
          <p:nvPr/>
        </p:nvPicPr>
        <p:blipFill>
          <a:blip r:embed="rId3">
            <a:alphaModFix/>
          </a:blip>
          <a:stretch>
            <a:fillRect/>
          </a:stretch>
        </p:blipFill>
        <p:spPr>
          <a:xfrm>
            <a:off x="152400" y="1170125"/>
            <a:ext cx="2292585" cy="3820975"/>
          </a:xfrm>
          <a:prstGeom prst="rect">
            <a:avLst/>
          </a:prstGeom>
          <a:noFill/>
          <a:ln>
            <a:noFill/>
          </a:ln>
        </p:spPr>
      </p:pic>
      <p:pic>
        <p:nvPicPr>
          <p:cNvPr id="122" name="Google Shape;122;p18"/>
          <p:cNvPicPr preferRelativeResize="0"/>
          <p:nvPr/>
        </p:nvPicPr>
        <p:blipFill>
          <a:blip r:embed="rId4">
            <a:alphaModFix/>
          </a:blip>
          <a:stretch>
            <a:fillRect/>
          </a:stretch>
        </p:blipFill>
        <p:spPr>
          <a:xfrm>
            <a:off x="2869275" y="178525"/>
            <a:ext cx="6249551" cy="3383800"/>
          </a:xfrm>
          <a:prstGeom prst="rect">
            <a:avLst/>
          </a:prstGeom>
          <a:noFill/>
          <a:ln>
            <a:noFill/>
          </a:ln>
        </p:spPr>
      </p:pic>
      <p:pic>
        <p:nvPicPr>
          <p:cNvPr id="123" name="Google Shape;123;p18"/>
          <p:cNvPicPr preferRelativeResize="0"/>
          <p:nvPr/>
        </p:nvPicPr>
        <p:blipFill rotWithShape="1">
          <a:blip r:embed="rId5">
            <a:alphaModFix/>
          </a:blip>
          <a:srcRect b="0" l="0" r="0" t="15059"/>
          <a:stretch/>
        </p:blipFill>
        <p:spPr>
          <a:xfrm>
            <a:off x="2869275" y="2222625"/>
            <a:ext cx="6299899" cy="27684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Successes</a:t>
            </a:r>
            <a:endParaRPr/>
          </a:p>
        </p:txBody>
      </p:sp>
      <p:sp>
        <p:nvSpPr>
          <p:cNvPr id="129" name="Google Shape;129;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a:t>We were able to </a:t>
            </a:r>
            <a:r>
              <a:rPr lang="en"/>
              <a:t>successfully get the keyboard input to work which would be the player controlled part</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
              <a:t>We also successfully got our game to display through VGA on the lab monitor after hours of testing and debugging</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mc:AlternateContent>
    <mc:Choice Requires="p14">
      <p:transition spd="slow" p14:dur="1300">
        <p:push/>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Failures</a:t>
            </a:r>
            <a:endParaRPr/>
          </a:p>
        </p:txBody>
      </p:sp>
      <p:sp>
        <p:nvSpPr>
          <p:cNvPr id="135" name="Google Shape;135;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a:t>We spent so long fixing the VGA that we </a:t>
            </a:r>
            <a:r>
              <a:rPr lang="en"/>
              <a:t>couldn't</a:t>
            </a:r>
            <a:r>
              <a:rPr lang="en"/>
              <a:t> improve our snake game as much as we wanted to once we had finished the base project.</a:t>
            </a:r>
            <a:endParaRPr/>
          </a:p>
          <a:p>
            <a:pPr indent="-342900" lvl="0" marL="457200" rtl="0" algn="l">
              <a:lnSpc>
                <a:spcPct val="200000"/>
              </a:lnSpc>
              <a:spcBef>
                <a:spcPts val="0"/>
              </a:spcBef>
              <a:spcAft>
                <a:spcPts val="0"/>
              </a:spcAft>
              <a:buSzPts val="1800"/>
              <a:buChar char="●"/>
            </a:pPr>
            <a:r>
              <a:rPr lang="en"/>
              <a:t>We are experiencing occasional graphical oddities/glitching</a:t>
            </a:r>
            <a:endParaRPr/>
          </a:p>
          <a:p>
            <a:pPr indent="-342900" lvl="0" marL="457200" rtl="0" algn="l">
              <a:lnSpc>
                <a:spcPct val="200000"/>
              </a:lnSpc>
              <a:spcBef>
                <a:spcPts val="0"/>
              </a:spcBef>
              <a:spcAft>
                <a:spcPts val="0"/>
              </a:spcAft>
              <a:buSzPts val="1800"/>
              <a:buChar char="●"/>
            </a:pPr>
            <a:r>
              <a:rPr lang="en"/>
              <a:t>We are having issues with the apple collision detection, which is making it difficult to both play the game and to test our more advanced features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