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984" r:id="rId1"/>
    <p:sldMasterId id="2147484004" r:id="rId2"/>
    <p:sldMasterId id="2147484013" r:id="rId3"/>
    <p:sldMasterId id="2147484021" r:id="rId4"/>
    <p:sldMasterId id="2147484051" r:id="rId5"/>
  </p:sldMasterIdLst>
  <p:notesMasterIdLst>
    <p:notesMasterId r:id="rId25"/>
  </p:notesMasterIdLst>
  <p:handoutMasterIdLst>
    <p:handoutMasterId r:id="rId26"/>
  </p:handoutMasterIdLst>
  <p:sldIdLst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9" r:id="rId19"/>
    <p:sldId id="485" r:id="rId20"/>
    <p:sldId id="486" r:id="rId21"/>
    <p:sldId id="490" r:id="rId22"/>
    <p:sldId id="487" r:id="rId23"/>
    <p:sldId id="488" r:id="rId24"/>
  </p:sldIdLst>
  <p:sldSz cx="9906000" cy="6858000" type="A4"/>
  <p:notesSz cx="6724650" cy="9774238"/>
  <p:embeddedFontLst>
    <p:embeddedFont>
      <p:font typeface="Arial Narrow" panose="020B0606020202030204" pitchFamily="34" charset="0"/>
      <p:regular r:id="rId27"/>
      <p:bold r:id="rId28"/>
      <p:italic r:id="rId29"/>
      <p:boldItalic r:id="rId30"/>
    </p:embeddedFont>
    <p:embeddedFont>
      <p:font typeface="TeleGrotesk Headline" pitchFamily="2" charset="0"/>
      <p:regular r:id="rId31"/>
    </p:embeddedFont>
    <p:embeddedFont>
      <p:font typeface="TeleGrotesk Headline Ultra" pitchFamily="2" charset="0"/>
      <p:bold r:id="rId32"/>
    </p:embeddedFont>
    <p:embeddedFont>
      <p:font typeface="Tele-GroteskFet" pitchFamily="2" charset="0"/>
      <p:bold r:id="rId33"/>
    </p:embeddedFont>
    <p:embeddedFont>
      <p:font typeface="Tele-GroteskNor" pitchFamily="2" charset="0"/>
      <p:regular r:id="rId34"/>
    </p:embeddedFont>
    <p:embeddedFont>
      <p:font typeface="Tele-GroteskUlt" pitchFamily="2" charset="0"/>
      <p:bold r:id="rId35"/>
    </p:embeddedFont>
    <p:embeddedFont>
      <p:font typeface="Wingdings 2" panose="05020102010507070707" pitchFamily="18" charset="2"/>
      <p:regular r:id="rId36"/>
    </p:embeddedFont>
  </p:embeddedFontLst>
  <p:custDataLst>
    <p:tags r:id="rId37"/>
  </p:custDataLst>
  <p:defaultTextStyle>
    <a:defPPr>
      <a:defRPr lang="de-DE"/>
    </a:defPPr>
    <a:lvl1pPr marL="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ersion - mit Magenta Logo" id="{57BA05BF-927B-4C7B-A137-352677E79CC4}">
          <p14:sldIdLst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9"/>
            <p14:sldId id="485"/>
            <p14:sldId id="486"/>
            <p14:sldId id="490"/>
            <p14:sldId id="487"/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204">
          <p15:clr>
            <a:srgbClr val="A4A3A4"/>
          </p15:clr>
        </p15:guide>
        <p15:guide id="8" orient="horz" pos="2041" userDrawn="1">
          <p15:clr>
            <a:srgbClr val="A4A3A4"/>
          </p15:clr>
        </p15:guide>
        <p15:guide id="9" orient="horz" pos="952" userDrawn="1">
          <p15:clr>
            <a:srgbClr val="A4A3A4"/>
          </p15:clr>
        </p15:guide>
        <p15:guide id="10" orient="horz" pos="3266" userDrawn="1">
          <p15:clr>
            <a:srgbClr val="A4A3A4"/>
          </p15:clr>
        </p15:guide>
        <p15:guide id="11" orient="horz" pos="703" userDrawn="1">
          <p15:clr>
            <a:srgbClr val="A4A3A4"/>
          </p15:clr>
        </p15:guide>
        <p15:guide id="12" orient="horz" pos="3493" userDrawn="1">
          <p15:clr>
            <a:srgbClr val="A4A3A4"/>
          </p15:clr>
        </p15:guide>
        <p15:guide id="13" orient="horz" pos="3719" userDrawn="1">
          <p15:clr>
            <a:srgbClr val="A4A3A4"/>
          </p15:clr>
        </p15:guide>
        <p15:guide id="14" orient="horz" pos="3906" userDrawn="1">
          <p15:clr>
            <a:srgbClr val="A4A3A4"/>
          </p15:clr>
        </p15:guide>
        <p15:guide id="15" pos="1928" userDrawn="1">
          <p15:clr>
            <a:srgbClr val="A4A3A4"/>
          </p15:clr>
        </p15:guide>
        <p15:guide id="16" pos="1847" userDrawn="1">
          <p15:clr>
            <a:srgbClr val="A4A3A4"/>
          </p15:clr>
        </p15:guide>
        <p15:guide id="17" pos="204" userDrawn="1">
          <p15:clr>
            <a:srgbClr val="A4A3A4"/>
          </p15:clr>
        </p15:guide>
        <p15:guide id="18" pos="7054" userDrawn="1">
          <p15:clr>
            <a:srgbClr val="A4A3A4"/>
          </p15:clr>
        </p15:guide>
        <p15:guide id="19" pos="5411" userDrawn="1">
          <p15:clr>
            <a:srgbClr val="A4A3A4"/>
          </p15:clr>
        </p15:guide>
        <p15:guide id="20" pos="5307" userDrawn="1">
          <p15:clr>
            <a:srgbClr val="A4A3A4"/>
          </p15:clr>
        </p15:guide>
        <p15:guide id="21" pos="3674" userDrawn="1">
          <p15:clr>
            <a:srgbClr val="A4A3A4"/>
          </p15:clr>
        </p15:guide>
        <p15:guide id="22" pos="3561" userDrawn="1">
          <p15:clr>
            <a:srgbClr val="A4A3A4"/>
          </p15:clr>
        </p15:guide>
        <p15:guide id="23" pos="3629" userDrawn="1">
          <p15:clr>
            <a:srgbClr val="A4A3A4"/>
          </p15:clr>
        </p15:guide>
        <p15:guide id="24" orient="horz" pos="216">
          <p15:clr>
            <a:srgbClr val="A4A3A4"/>
          </p15:clr>
        </p15:guide>
        <p15:guide id="25" orient="horz" pos="1801">
          <p15:clr>
            <a:srgbClr val="A4A3A4"/>
          </p15:clr>
        </p15:guide>
        <p15:guide id="26" orient="horz" pos="3456">
          <p15:clr>
            <a:srgbClr val="A4A3A4"/>
          </p15:clr>
        </p15:guide>
        <p15:guide id="27" orient="horz" pos="527">
          <p15:clr>
            <a:srgbClr val="A4A3A4"/>
          </p15:clr>
        </p15:guide>
        <p15:guide id="28" orient="horz" pos="3705">
          <p15:clr>
            <a:srgbClr val="A4A3A4"/>
          </p15:clr>
        </p15:guide>
        <p15:guide id="29" orient="horz" pos="3669">
          <p15:clr>
            <a:srgbClr val="A4A3A4"/>
          </p15:clr>
        </p15:guide>
        <p15:guide id="30" orient="horz" pos="4109">
          <p15:clr>
            <a:srgbClr val="A4A3A4"/>
          </p15:clr>
        </p15:guide>
        <p15:guide id="31" pos="772">
          <p15:clr>
            <a:srgbClr val="A4A3A4"/>
          </p15:clr>
        </p15:guide>
        <p15:guide id="32" pos="1588">
          <p15:clr>
            <a:srgbClr val="A4A3A4"/>
          </p15:clr>
        </p15:guide>
        <p15:guide id="33" pos="222">
          <p15:clr>
            <a:srgbClr val="A4A3A4"/>
          </p15:clr>
        </p15:guide>
        <p15:guide id="34" pos="6065">
          <p15:clr>
            <a:srgbClr val="A4A3A4"/>
          </p15:clr>
        </p15:guide>
        <p15:guide id="35" pos="4652">
          <p15:clr>
            <a:srgbClr val="A4A3A4"/>
          </p15:clr>
        </p15:guide>
        <p15:guide id="36" pos="4563">
          <p15:clr>
            <a:srgbClr val="A4A3A4"/>
          </p15:clr>
        </p15:guide>
        <p15:guide id="37" pos="3159">
          <p15:clr>
            <a:srgbClr val="A4A3A4"/>
          </p15:clr>
        </p15:guide>
        <p15:guide id="38" pos="3062">
          <p15:clr>
            <a:srgbClr val="A4A3A4"/>
          </p15:clr>
        </p15:guide>
        <p15:guide id="39" pos="3120">
          <p15:clr>
            <a:srgbClr val="A4A3A4"/>
          </p15:clr>
        </p15:guide>
        <p15:guide id="40" orient="horz" pos="34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 userDrawn="1">
          <p15:clr>
            <a:srgbClr val="A4A3A4"/>
          </p15:clr>
        </p15:guide>
        <p15:guide id="2" pos="2137" userDrawn="1">
          <p15:clr>
            <a:srgbClr val="A4A3A4"/>
          </p15:clr>
        </p15:guide>
        <p15:guide id="3" pos="299" userDrawn="1">
          <p15:clr>
            <a:srgbClr val="A4A3A4"/>
          </p15:clr>
        </p15:guide>
        <p15:guide id="4" pos="3975" userDrawn="1">
          <p15:clr>
            <a:srgbClr val="A4A3A4"/>
          </p15:clr>
        </p15:guide>
        <p15:guide id="5" orient="horz" pos="3096" userDrawn="1">
          <p15:clr>
            <a:srgbClr val="A4A3A4"/>
          </p15:clr>
        </p15:guide>
        <p15:guide id="6" pos="2118" userDrawn="1">
          <p15:clr>
            <a:srgbClr val="A4A3A4"/>
          </p15:clr>
        </p15:guide>
        <p15:guide id="7" pos="296" userDrawn="1">
          <p15:clr>
            <a:srgbClr val="A4A3A4"/>
          </p15:clr>
        </p15:guide>
        <p15:guide id="8" pos="3940" userDrawn="1">
          <p15:clr>
            <a:srgbClr val="A4A3A4"/>
          </p15:clr>
        </p15:guide>
        <p15:guide id="9" orient="horz" pos="2835" userDrawn="1">
          <p15:clr>
            <a:srgbClr val="A4A3A4"/>
          </p15:clr>
        </p15:guide>
        <p15:guide id="10" orient="horz" pos="308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da2" initials="d" lastIdx="6" clrIdx="0"/>
  <p:cmAuthor id="1" name="Dada" initials="DT" lastIdx="20" clrIdx="1"/>
  <p:cmAuthor id="2" name="Dada-Design" initials="D" lastIdx="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DAE10"/>
    <a:srgbClr val="141313"/>
    <a:srgbClr val="CC006A"/>
    <a:srgbClr val="00FF00"/>
    <a:srgbClr val="E20000"/>
    <a:srgbClr val="DA7608"/>
    <a:srgbClr val="E20074"/>
    <a:srgbClr val="FF00FF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2362" autoAdjust="0"/>
  </p:normalViewPr>
  <p:slideViewPr>
    <p:cSldViewPr snapToGrid="0" snapToObjects="1">
      <p:cViewPr varScale="1">
        <p:scale>
          <a:sx n="120" d="100"/>
          <a:sy n="120" d="100"/>
        </p:scale>
        <p:origin x="1350" y="102"/>
      </p:cViewPr>
      <p:guideLst>
        <p:guide orient="horz" pos="204"/>
        <p:guide orient="horz" pos="2041"/>
        <p:guide orient="horz" pos="952"/>
        <p:guide orient="horz" pos="3266"/>
        <p:guide orient="horz" pos="703"/>
        <p:guide orient="horz" pos="3493"/>
        <p:guide orient="horz" pos="3719"/>
        <p:guide orient="horz" pos="3906"/>
        <p:guide pos="1928"/>
        <p:guide pos="1847"/>
        <p:guide pos="204"/>
        <p:guide pos="7054"/>
        <p:guide pos="5411"/>
        <p:guide pos="5307"/>
        <p:guide pos="3674"/>
        <p:guide pos="3561"/>
        <p:guide pos="3629"/>
        <p:guide orient="horz" pos="216"/>
        <p:guide orient="horz" pos="1801"/>
        <p:guide orient="horz" pos="3456"/>
        <p:guide orient="horz" pos="527"/>
        <p:guide orient="horz" pos="3705"/>
        <p:guide orient="horz" pos="3669"/>
        <p:guide orient="horz" pos="4109"/>
        <p:guide pos="772"/>
        <p:guide pos="1588"/>
        <p:guide pos="222"/>
        <p:guide pos="6065"/>
        <p:guide pos="4652"/>
        <p:guide pos="4563"/>
        <p:guide pos="3159"/>
        <p:guide pos="3062"/>
        <p:guide pos="3120"/>
        <p:guide orient="horz" pos="3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06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-2238" y="-102"/>
      </p:cViewPr>
      <p:guideLst>
        <p:guide orient="horz" pos="2851"/>
        <p:guide pos="2137"/>
        <p:guide pos="299"/>
        <p:guide pos="3975"/>
        <p:guide orient="horz" pos="3096"/>
        <p:guide pos="2118"/>
        <p:guide pos="296"/>
        <p:guide pos="3940"/>
        <p:guide orient="horz" pos="2835"/>
        <p:guide orient="horz" pos="30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6.fntdata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2117" y="9235500"/>
            <a:ext cx="462430" cy="300154"/>
          </a:xfrm>
          <a:prstGeom prst="rect">
            <a:avLst/>
          </a:prstGeom>
        </p:spPr>
        <p:txBody>
          <a:bodyPr vert="horz" lIns="0" tIns="45240" rIns="0" bIns="45240" rtlCol="0" anchor="b"/>
          <a:lstStyle>
            <a:lvl1pPr algn="r">
              <a:defRPr sz="1200"/>
            </a:lvl1pPr>
          </a:lstStyle>
          <a:p>
            <a:fld id="{A7E515CE-432D-4663-9EC7-909C3633A725}" type="slidenum">
              <a:rPr lang="de-DE" smtClean="0">
                <a:latin typeface="Tele-GroteskNor" pitchFamily="2" charset="0"/>
              </a:rPr>
              <a:pPr/>
              <a:t>‹#›</a:t>
            </a:fld>
            <a:endParaRPr lang="de-DE" dirty="0">
              <a:latin typeface="Tele-GroteskNor" pitchFamily="2" charset="0"/>
            </a:endParaRPr>
          </a:p>
        </p:txBody>
      </p:sp>
      <p:grpSp>
        <p:nvGrpSpPr>
          <p:cNvPr id="6" name="Gruppieren 31"/>
          <p:cNvGrpSpPr>
            <a:grpSpLocks noChangeAspect="1"/>
          </p:cNvGrpSpPr>
          <p:nvPr/>
        </p:nvGrpSpPr>
        <p:grpSpPr bwMode="auto">
          <a:xfrm>
            <a:off x="473223" y="257933"/>
            <a:ext cx="5743971" cy="276599"/>
            <a:chOff x="321317" y="6153149"/>
            <a:chExt cx="8498833" cy="371475"/>
          </a:xfrm>
        </p:grpSpPr>
        <p:sp>
          <p:nvSpPr>
            <p:cNvPr id="7" name="Freeform 9"/>
            <p:cNvSpPr>
              <a:spLocks noChangeAspect="1" noEditPoints="1"/>
            </p:cNvSpPr>
            <p:nvPr userDrawn="1"/>
          </p:nvSpPr>
          <p:spPr bwMode="auto">
            <a:xfrm>
              <a:off x="7309246" y="6310400"/>
              <a:ext cx="1510904" cy="12078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800" dirty="0"/>
            </a:p>
          </p:txBody>
        </p:sp>
        <p:sp>
          <p:nvSpPr>
            <p:cNvPr id="8" name="Freeform 5"/>
            <p:cNvSpPr>
              <a:spLocks noChangeAspect="1" noEditPoints="1"/>
            </p:cNvSpPr>
            <p:nvPr userDrawn="1"/>
          </p:nvSpPr>
          <p:spPr bwMode="auto">
            <a:xfrm>
              <a:off x="321317" y="6153149"/>
              <a:ext cx="760058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31354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03275" y="396875"/>
            <a:ext cx="5119688" cy="3546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80" tIns="45240" rIns="90480" bIns="4524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9490" y="4143873"/>
            <a:ext cx="5785670" cy="48973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2730" y="9235500"/>
            <a:ext cx="462430" cy="300154"/>
          </a:xfrm>
          <a:prstGeom prst="rect">
            <a:avLst/>
          </a:prstGeom>
        </p:spPr>
        <p:txBody>
          <a:bodyPr vert="horz" lIns="0" tIns="45240" rIns="0" bIns="45240" rtlCol="0" anchor="ctr"/>
          <a:lstStyle>
            <a:lvl1pPr algn="r">
              <a:defRPr sz="900">
                <a:latin typeface="Tele-GroteskNor" pitchFamily="2" charset="0"/>
              </a:defRPr>
            </a:lvl1pPr>
          </a:lstStyle>
          <a:p>
            <a:fld id="{76E97663-D53D-4421-A2F3-0C076A0529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4468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85725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80975" indent="-95250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266700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070475" y="9647238"/>
            <a:ext cx="1150938" cy="288925"/>
          </a:xfrm>
          <a:prstGeom prst="rect">
            <a:avLst/>
          </a:prstGeom>
        </p:spPr>
        <p:txBody>
          <a:bodyPr/>
          <a:lstStyle/>
          <a:p>
            <a:fld id="{074C92EA-A5D7-4E81-9BC2-1950B19B8064}" type="datetimeFigureOut">
              <a:rPr lang="de-DE"/>
              <a:pPr/>
              <a:t>20.08.2020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4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959100" y="9525"/>
            <a:ext cx="3302000" cy="1285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20.08.2020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669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959100" y="9525"/>
            <a:ext cx="3302000" cy="1285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20.08.2020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3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959100" y="9525"/>
            <a:ext cx="3302000" cy="1285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20.08.2020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10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959100" y="9525"/>
            <a:ext cx="3302000" cy="1285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20.08.2020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91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959100" y="9525"/>
            <a:ext cx="3302000" cy="1285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20.08.2020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94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959100" y="9525"/>
            <a:ext cx="3302000" cy="1285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29B71D-6394-4FF7-9234-2217750651F0}" type="datetime1">
              <a:rPr lang="ru-RU" smtClean="0"/>
              <a:pPr>
                <a:defRPr/>
              </a:pPr>
              <a:t>20.08.2020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8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e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2.emf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6.xml"/><Relationship Id="rId7" Type="http://schemas.openxmlformats.org/officeDocument/2006/relationships/oleObject" Target="../embeddings/oleObject10.bin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image" Target="../media/image1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3484099"/>
              </p:ext>
            </p:extLst>
          </p:nvPr>
        </p:nvGraphicFramePr>
        <p:xfrm>
          <a:off x="1370" y="1681"/>
          <a:ext cx="1364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02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" y="1681"/>
                        <a:ext cx="1364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78" name="Picture 22" hidden="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2" hidden="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2" hidden="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6" descr="T_Logo_3c_Slogan_p_INT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23850" y="6248401"/>
            <a:ext cx="2600172" cy="38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937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TeleGrotesk Headline Ultra 32 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78559" y="1337327"/>
            <a:ext cx="6180758" cy="4531119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3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7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8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TeleGrotesk Headline Ultra 32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4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25" y="1592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27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" y="1592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56" descr="TSY_Logo_3c_p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45684" y="6346825"/>
            <a:ext cx="217037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VCT_Marker_ID_10" hidden="1"/>
          <p:cNvSpPr/>
          <p:nvPr userDrawn="1">
            <p:custDataLst>
              <p:tags r:id="rId3"/>
            </p:custDataLst>
          </p:nvPr>
        </p:nvSpPr>
        <p:spPr>
          <a:xfrm>
            <a:off x="1375838" y="127000"/>
            <a:ext cx="137583" cy="127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lnSpc>
                <a:spcPts val="1800"/>
              </a:lnSpc>
              <a:spcBef>
                <a:spcPct val="50000"/>
              </a:spcBef>
              <a:buClr>
                <a:srgbClr val="E20074"/>
              </a:buClr>
              <a:buSzPct val="75000"/>
              <a:buFont typeface="Wingdings" pitchFamily="2" charset="2"/>
              <a:buNone/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0200" y="333375"/>
            <a:ext cx="9204325" cy="4154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>
          <a:xfrm>
            <a:off x="7371032" y="6432559"/>
            <a:ext cx="1950244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de-DE" sz="1800" dirty="0">
              <a:solidFill>
                <a:srgbClr val="4B4B4B"/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770585" y="6432559"/>
            <a:ext cx="4443942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sz="1800">
                <a:solidFill>
                  <a:srgbClr val="4B4B4B"/>
                </a:solidFill>
              </a:rPr>
              <a:t>- Internal - Telekom IT PoP Overview</a:t>
            </a:r>
            <a:endParaRPr lang="de-DE" sz="1800">
              <a:solidFill>
                <a:srgbClr val="4B4B4B"/>
              </a:solidFill>
            </a:endParaRP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9252484" y="6432559"/>
            <a:ext cx="313002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A00ED59D-8EE0-4EB0-AEBE-DB74C5D3E6F8}" type="slidenum">
              <a:rPr lang="de-DE" sz="1800">
                <a:solidFill>
                  <a:srgbClr val="4B4B4B"/>
                </a:solidFill>
              </a:rPr>
              <a:pPr defTabSz="914400">
                <a:defRPr/>
              </a:pPr>
              <a:t>‹#›</a:t>
            </a:fld>
            <a:endParaRPr lang="de-DE" sz="1800" dirty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51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5296362"/>
              </p:ext>
            </p:extLst>
          </p:nvPr>
        </p:nvGraphicFramePr>
        <p:xfrm>
          <a:off x="1370" y="1681"/>
          <a:ext cx="1364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2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" y="1681"/>
                        <a:ext cx="1364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78" name="Picture 22" hidden="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2" hidden="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2" hidden="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6" descr="T_Logo_3c_Slogan_p_INT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23850" y="6248401"/>
            <a:ext cx="2600172" cy="38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59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32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3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7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5662" y="1572369"/>
            <a:ext cx="5727950" cy="3924617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5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-TEXT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TeleGrotesk Headline Ultra 32 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3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7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5667" y="1572369"/>
            <a:ext cx="2775687" cy="3924617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496411" y="1572538"/>
            <a:ext cx="2766529" cy="391453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TeleGrotesk Headline Ultra 32 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78559" y="1337327"/>
            <a:ext cx="6180758" cy="4531119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3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7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33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TeleGrotesk Headline Ultra 32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7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32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3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7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5662" y="1572369"/>
            <a:ext cx="5727950" cy="3924617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623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691898"/>
              </p:ext>
            </p:extLst>
          </p:nvPr>
        </p:nvGraphicFramePr>
        <p:xfrm>
          <a:off x="1368" y="1681"/>
          <a:ext cx="1364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789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" y="1681"/>
                        <a:ext cx="1364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78" name="Picture 22" hidden="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2" hidden="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2" hidden="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6" descr="T_Logo_3c_Slogan_p_INT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23850" y="6248401"/>
            <a:ext cx="2600172" cy="38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7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59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32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1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5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5662" y="1572369"/>
            <a:ext cx="5727950" cy="3924617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8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-TEXT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59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TeleGrotesk Headline Ultra 32 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1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5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5665" y="1572369"/>
            <a:ext cx="2775687" cy="3924617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496409" y="1572538"/>
            <a:ext cx="2766529" cy="391453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0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59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TeleGrotesk Headline Ultra 32 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78559" y="1337327"/>
            <a:ext cx="6180758" cy="4531119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1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5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2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59" y="378820"/>
            <a:ext cx="9346975" cy="53338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TeleGrotesk Headline Ultra 32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6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7371031" y="6432557"/>
            <a:ext cx="1950244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770585" y="6432557"/>
            <a:ext cx="4443942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Internal - Telekom IT PoP Overview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9252483" y="6432557"/>
            <a:ext cx="313002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4A2A3-8DDD-4DB8-83F3-1EE7A555AC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49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90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3764" y="1469326"/>
            <a:ext cx="9197858" cy="4407978"/>
          </a:xfrm>
        </p:spPr>
        <p:txBody>
          <a:bodyPr/>
          <a:lstStyle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TeleGrotesk</a:t>
            </a:r>
            <a:r>
              <a:rPr lang="en-US" dirty="0"/>
              <a:t> Headline Ultra 28 (32) 40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_Magen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3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30200" y="1773238"/>
            <a:ext cx="9204325" cy="2492990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5059" name="Textplatzhalter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black">
          <a:xfrm>
            <a:off x="330200" y="3676650"/>
            <a:ext cx="9204325" cy="384080"/>
          </a:xfrm>
        </p:spPr>
        <p:txBody>
          <a:bodyPr>
            <a:spAutoFit/>
          </a:bodyPr>
          <a:lstStyle>
            <a:lvl1pPr>
              <a:defRPr sz="2400" smtClean="0">
                <a:solidFill>
                  <a:schemeClr val="bg1"/>
                </a:solidFill>
                <a:latin typeface="Tele-GroteskNor" pitchFamily="2" charset="0"/>
              </a:defRPr>
            </a:lvl1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9" name="Picture 26" descr="TSY_Logo_3c_n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/>
          <a:srcRect/>
          <a:stretch>
            <a:fillRect/>
          </a:stretch>
        </p:blipFill>
        <p:spPr bwMode="black">
          <a:xfrm>
            <a:off x="350837" y="6137275"/>
            <a:ext cx="3006196" cy="503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093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-TEXT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TeleGrotesk Headline Ultra 32 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3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7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5667" y="1572369"/>
            <a:ext cx="2775687" cy="3924617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496411" y="1572538"/>
            <a:ext cx="2766529" cy="391453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760A2-4AA7-43C4-AD3F-6EC669C21E4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63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TeleGrotesk Headline Ultra 32 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78559" y="1337327"/>
            <a:ext cx="6180758" cy="4531119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3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7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99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TeleGrotesk Headline Ultra 32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9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76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0388936"/>
              </p:ext>
            </p:extLst>
          </p:nvPr>
        </p:nvGraphicFramePr>
        <p:xfrm>
          <a:off x="1370" y="1681"/>
          <a:ext cx="1364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651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" y="1681"/>
                        <a:ext cx="1364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78" name="Picture 22" hidden="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2" hidden="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2" hidden="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black">
          <a:xfrm>
            <a:off x="1366" y="1682"/>
            <a:ext cx="2730" cy="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6" descr="T_Logo_3c_Slogan_p_INT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23850" y="6248401"/>
            <a:ext cx="2600172" cy="38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871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Ultra 32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3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7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5662" y="1572369"/>
            <a:ext cx="5727950" cy="3924617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5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-TEXT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8561" y="378820"/>
            <a:ext cx="9346975" cy="53338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TeleGrotesk Headline Ultra 32 pt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065572"/>
            <a:ext cx="6684962" cy="50777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42681">
            <a:off x="6082503" y="1006812"/>
            <a:ext cx="453693" cy="922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240216">
            <a:off x="139207" y="919349"/>
            <a:ext cx="453693" cy="873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</p:pic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5667" y="1572369"/>
            <a:ext cx="2775687" cy="3924617"/>
          </a:xfrm>
        </p:spPr>
        <p:txBody>
          <a:bodyPr/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496411" y="1572538"/>
            <a:ext cx="2766529" cy="391453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0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11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10.xml"/><Relationship Id="rId9" Type="http://schemas.openxmlformats.org/officeDocument/2006/relationships/vmlDrawing" Target="../drawings/vmlDrawing3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8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oleObject" Target="../embeddings/oleObject8.bin"/><Relationship Id="rId5" Type="http://schemas.openxmlformats.org/officeDocument/2006/relationships/slideLayout" Target="../slideLayouts/slideLayout24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23.xml"/><Relationship Id="rId9" Type="http://schemas.openxmlformats.org/officeDocument/2006/relationships/vmlDrawing" Target="../drawings/vmlDrawing8.v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e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75273879"/>
              </p:ext>
            </p:extLst>
          </p:nvPr>
        </p:nvGraphicFramePr>
        <p:xfrm>
          <a:off x="1370" y="1681"/>
          <a:ext cx="1364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59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" y="1681"/>
                        <a:ext cx="1364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35667" y="1579469"/>
            <a:ext cx="8429097" cy="43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5" name="Picture 56" descr="T_Logo_3c_Slogan_p_INT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23850" y="6248401"/>
            <a:ext cx="2600172" cy="38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9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94" r:id="rId2"/>
    <p:sldLayoutId id="2147483999" r:id="rId3"/>
    <p:sldLayoutId id="2147483998" r:id="rId4"/>
    <p:sldLayoutId id="2147483995" r:id="rId5"/>
    <p:sldLayoutId id="214748399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457322" rtl="0" eaLnBrk="1" fontAlgn="base" hangingPunct="1">
        <a:lnSpc>
          <a:spcPct val="80000"/>
        </a:lnSpc>
        <a:spcBef>
          <a:spcPts val="0"/>
        </a:spcBef>
        <a:spcAft>
          <a:spcPct val="0"/>
        </a:spcAft>
        <a:defRPr lang="de-DE" sz="4000" b="0" i="0" kern="1200" dirty="0">
          <a:solidFill>
            <a:srgbClr val="272727"/>
          </a:solidFill>
          <a:latin typeface="+mj-lt"/>
          <a:ea typeface="+mj-ea"/>
          <a:cs typeface="TeleGrotesk Headline Ultra" pitchFamily="2" charset="0"/>
        </a:defRPr>
      </a:lvl1pPr>
      <a:lvl2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2pPr>
      <a:lvl3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3pPr>
      <a:lvl4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4pPr>
      <a:lvl5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5pPr>
      <a:lvl6pPr marL="457171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6pPr>
      <a:lvl7pPr marL="914342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7pPr>
      <a:lvl8pPr marL="137151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8pPr>
      <a:lvl9pPr marL="182868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576226" rtl="0" eaLnBrk="1" fontAlgn="base" hangingPunct="1">
        <a:lnSpc>
          <a:spcPct val="104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886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9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2" pos="3629">
          <p15:clr>
            <a:srgbClr val="F26B43"/>
          </p15:clr>
        </p15:guide>
        <p15:guide id="3" orient="horz" pos="930">
          <p15:clr>
            <a:srgbClr val="F26B43"/>
          </p15:clr>
        </p15:guide>
        <p15:guide id="4" orient="horz" pos="3493">
          <p15:clr>
            <a:srgbClr val="F26B43"/>
          </p15:clr>
        </p15:guide>
        <p15:guide id="5" orient="horz" pos="3878">
          <p15:clr>
            <a:srgbClr val="F26B43"/>
          </p15:clr>
        </p15:guide>
        <p15:guide id="6" pos="204">
          <p15:clr>
            <a:srgbClr val="F26B43"/>
          </p15:clr>
        </p15:guide>
        <p15:guide id="7" pos="7054">
          <p15:clr>
            <a:srgbClr val="F26B43"/>
          </p15:clr>
        </p15:guide>
        <p15:guide id="8" orient="horz" pos="3719">
          <p15:clr>
            <a:srgbClr val="F26B43"/>
          </p15:clr>
        </p15:guide>
        <p15:guide id="9" orient="horz" pos="3266">
          <p15:clr>
            <a:srgbClr val="F26B43"/>
          </p15:clr>
        </p15:guide>
        <p15:guide id="10" orient="horz" pos="703">
          <p15:clr>
            <a:srgbClr val="F26B43"/>
          </p15:clr>
        </p15:guide>
        <p15:guide id="11" orient="horz" pos="204">
          <p15:clr>
            <a:srgbClr val="F26B43"/>
          </p15:clr>
        </p15:guide>
        <p15:guide id="12" pos="1848">
          <p15:clr>
            <a:srgbClr val="F26B43"/>
          </p15:clr>
        </p15:guide>
        <p15:guide id="13" pos="1939">
          <p15:clr>
            <a:srgbClr val="F26B43"/>
          </p15:clr>
        </p15:guide>
        <p15:guide id="14" pos="3674">
          <p15:clr>
            <a:srgbClr val="F26B43"/>
          </p15:clr>
        </p15:guide>
        <p15:guide id="15" pos="3584">
          <p15:clr>
            <a:srgbClr val="F26B43"/>
          </p15:clr>
        </p15:guide>
        <p15:guide id="16" pos="5410">
          <p15:clr>
            <a:srgbClr val="F26B43"/>
          </p15:clr>
        </p15:guide>
        <p15:guide id="17" pos="5318">
          <p15:clr>
            <a:srgbClr val="F26B43"/>
          </p15:clr>
        </p15:guide>
        <p15:guide id="18" pos="817">
          <p15:clr>
            <a:srgbClr val="F26B43"/>
          </p15:clr>
        </p15:guide>
        <p15:guide id="19" pos="3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12125575"/>
              </p:ext>
            </p:extLst>
          </p:nvPr>
        </p:nvGraphicFramePr>
        <p:xfrm>
          <a:off x="1370" y="1681"/>
          <a:ext cx="1364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5" name="think-cell Folie" r:id="rId11" imgW="360" imgH="360" progId="TCLayout.ActiveDocument.1">
                  <p:embed/>
                </p:oleObj>
              </mc:Choice>
              <mc:Fallback>
                <p:oleObj name="think-cell Foli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" y="1681"/>
                        <a:ext cx="1364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35667" y="1579469"/>
            <a:ext cx="8429097" cy="43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5" name="Picture 56" descr="T_Logo_3c_Slogan_p_INT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23850" y="6248401"/>
            <a:ext cx="2600172" cy="38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060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457322" rtl="0" eaLnBrk="1" fontAlgn="base" hangingPunct="1">
        <a:lnSpc>
          <a:spcPct val="80000"/>
        </a:lnSpc>
        <a:spcBef>
          <a:spcPts val="0"/>
        </a:spcBef>
        <a:spcAft>
          <a:spcPct val="0"/>
        </a:spcAft>
        <a:defRPr lang="de-DE" sz="4000" b="0" i="0" kern="1200" dirty="0">
          <a:solidFill>
            <a:srgbClr val="272727"/>
          </a:solidFill>
          <a:latin typeface="+mj-lt"/>
          <a:ea typeface="+mj-ea"/>
          <a:cs typeface="TeleGrotesk Headline Ultra" pitchFamily="2" charset="0"/>
        </a:defRPr>
      </a:lvl1pPr>
      <a:lvl2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2pPr>
      <a:lvl3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3pPr>
      <a:lvl4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4pPr>
      <a:lvl5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5pPr>
      <a:lvl6pPr marL="457171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6pPr>
      <a:lvl7pPr marL="914342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7pPr>
      <a:lvl8pPr marL="137151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8pPr>
      <a:lvl9pPr marL="182868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576226" rtl="0" eaLnBrk="1" fontAlgn="base" hangingPunct="1">
        <a:lnSpc>
          <a:spcPct val="104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886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9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2" pos="3629">
          <p15:clr>
            <a:srgbClr val="F26B43"/>
          </p15:clr>
        </p15:guide>
        <p15:guide id="3" orient="horz" pos="930">
          <p15:clr>
            <a:srgbClr val="F26B43"/>
          </p15:clr>
        </p15:guide>
        <p15:guide id="4" orient="horz" pos="3493">
          <p15:clr>
            <a:srgbClr val="F26B43"/>
          </p15:clr>
        </p15:guide>
        <p15:guide id="5" orient="horz" pos="3878">
          <p15:clr>
            <a:srgbClr val="F26B43"/>
          </p15:clr>
        </p15:guide>
        <p15:guide id="6" pos="204">
          <p15:clr>
            <a:srgbClr val="F26B43"/>
          </p15:clr>
        </p15:guide>
        <p15:guide id="7" pos="7054">
          <p15:clr>
            <a:srgbClr val="F26B43"/>
          </p15:clr>
        </p15:guide>
        <p15:guide id="8" orient="horz" pos="3719">
          <p15:clr>
            <a:srgbClr val="F26B43"/>
          </p15:clr>
        </p15:guide>
        <p15:guide id="9" orient="horz" pos="3266">
          <p15:clr>
            <a:srgbClr val="F26B43"/>
          </p15:clr>
        </p15:guide>
        <p15:guide id="10" orient="horz" pos="703">
          <p15:clr>
            <a:srgbClr val="F26B43"/>
          </p15:clr>
        </p15:guide>
        <p15:guide id="11" orient="horz" pos="204">
          <p15:clr>
            <a:srgbClr val="F26B43"/>
          </p15:clr>
        </p15:guide>
        <p15:guide id="12" pos="1848">
          <p15:clr>
            <a:srgbClr val="F26B43"/>
          </p15:clr>
        </p15:guide>
        <p15:guide id="13" pos="1939">
          <p15:clr>
            <a:srgbClr val="F26B43"/>
          </p15:clr>
        </p15:guide>
        <p15:guide id="14" pos="3674">
          <p15:clr>
            <a:srgbClr val="F26B43"/>
          </p15:clr>
        </p15:guide>
        <p15:guide id="15" pos="3584">
          <p15:clr>
            <a:srgbClr val="F26B43"/>
          </p15:clr>
        </p15:guide>
        <p15:guide id="16" pos="5410">
          <p15:clr>
            <a:srgbClr val="F26B43"/>
          </p15:clr>
        </p15:guide>
        <p15:guide id="17" pos="5318">
          <p15:clr>
            <a:srgbClr val="F26B43"/>
          </p15:clr>
        </p15:guide>
        <p15:guide id="18" pos="817">
          <p15:clr>
            <a:srgbClr val="F26B43"/>
          </p15:clr>
        </p15:guide>
        <p15:guide id="19" pos="38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597552595"/>
              </p:ext>
            </p:extLst>
          </p:nvPr>
        </p:nvGraphicFramePr>
        <p:xfrm>
          <a:off x="1370" y="1681"/>
          <a:ext cx="1364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96" name="think-cell Folie" r:id="rId10" imgW="360" imgH="360" progId="TCLayout.ActiveDocument.1">
                  <p:embed/>
                </p:oleObj>
              </mc:Choice>
              <mc:Fallback>
                <p:oleObj name="think-cell Foli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" y="1681"/>
                        <a:ext cx="1364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35667" y="1579469"/>
            <a:ext cx="8429097" cy="43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5" name="Picture 56" descr="T_Logo_3c_Slogan_p_INT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23850" y="6248401"/>
            <a:ext cx="2600172" cy="38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389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457322" rtl="0" eaLnBrk="1" fontAlgn="base" hangingPunct="1">
        <a:lnSpc>
          <a:spcPct val="80000"/>
        </a:lnSpc>
        <a:spcBef>
          <a:spcPts val="0"/>
        </a:spcBef>
        <a:spcAft>
          <a:spcPct val="0"/>
        </a:spcAft>
        <a:defRPr lang="de-DE" sz="4000" b="0" i="0" kern="1200" dirty="0">
          <a:solidFill>
            <a:srgbClr val="272727"/>
          </a:solidFill>
          <a:latin typeface="+mj-lt"/>
          <a:ea typeface="+mj-ea"/>
          <a:cs typeface="TeleGrotesk Headline Ultra" pitchFamily="2" charset="0"/>
        </a:defRPr>
      </a:lvl1pPr>
      <a:lvl2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2pPr>
      <a:lvl3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3pPr>
      <a:lvl4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4pPr>
      <a:lvl5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5pPr>
      <a:lvl6pPr marL="457171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6pPr>
      <a:lvl7pPr marL="914342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7pPr>
      <a:lvl8pPr marL="137151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8pPr>
      <a:lvl9pPr marL="182868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576226" rtl="0" eaLnBrk="1" fontAlgn="base" hangingPunct="1">
        <a:lnSpc>
          <a:spcPct val="104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886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9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2" pos="3629">
          <p15:clr>
            <a:srgbClr val="F26B43"/>
          </p15:clr>
        </p15:guide>
        <p15:guide id="3" orient="horz" pos="930">
          <p15:clr>
            <a:srgbClr val="F26B43"/>
          </p15:clr>
        </p15:guide>
        <p15:guide id="4" orient="horz" pos="3493">
          <p15:clr>
            <a:srgbClr val="F26B43"/>
          </p15:clr>
        </p15:guide>
        <p15:guide id="5" orient="horz" pos="3878">
          <p15:clr>
            <a:srgbClr val="F26B43"/>
          </p15:clr>
        </p15:guide>
        <p15:guide id="6" pos="204">
          <p15:clr>
            <a:srgbClr val="F26B43"/>
          </p15:clr>
        </p15:guide>
        <p15:guide id="7" pos="7054">
          <p15:clr>
            <a:srgbClr val="F26B43"/>
          </p15:clr>
        </p15:guide>
        <p15:guide id="8" orient="horz" pos="3719">
          <p15:clr>
            <a:srgbClr val="F26B43"/>
          </p15:clr>
        </p15:guide>
        <p15:guide id="9" orient="horz" pos="3266">
          <p15:clr>
            <a:srgbClr val="F26B43"/>
          </p15:clr>
        </p15:guide>
        <p15:guide id="10" orient="horz" pos="703">
          <p15:clr>
            <a:srgbClr val="F26B43"/>
          </p15:clr>
        </p15:guide>
        <p15:guide id="11" orient="horz" pos="204">
          <p15:clr>
            <a:srgbClr val="F26B43"/>
          </p15:clr>
        </p15:guide>
        <p15:guide id="12" pos="1848">
          <p15:clr>
            <a:srgbClr val="F26B43"/>
          </p15:clr>
        </p15:guide>
        <p15:guide id="13" pos="1939">
          <p15:clr>
            <a:srgbClr val="F26B43"/>
          </p15:clr>
        </p15:guide>
        <p15:guide id="14" pos="3674">
          <p15:clr>
            <a:srgbClr val="F26B43"/>
          </p15:clr>
        </p15:guide>
        <p15:guide id="15" pos="3584">
          <p15:clr>
            <a:srgbClr val="F26B43"/>
          </p15:clr>
        </p15:guide>
        <p15:guide id="16" pos="5410">
          <p15:clr>
            <a:srgbClr val="F26B43"/>
          </p15:clr>
        </p15:guide>
        <p15:guide id="17" pos="5318">
          <p15:clr>
            <a:srgbClr val="F26B43"/>
          </p15:clr>
        </p15:guide>
        <p15:guide id="18" pos="817">
          <p15:clr>
            <a:srgbClr val="F26B43"/>
          </p15:clr>
        </p15:guide>
        <p15:guide id="19" pos="38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96912362"/>
              </p:ext>
            </p:extLst>
          </p:nvPr>
        </p:nvGraphicFramePr>
        <p:xfrm>
          <a:off x="1368" y="1681"/>
          <a:ext cx="1364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65" name="think-cell Folie" r:id="rId11" imgW="360" imgH="360" progId="TCLayout.ActiveDocument.1">
                  <p:embed/>
                </p:oleObj>
              </mc:Choice>
              <mc:Fallback>
                <p:oleObj name="think-cell Foli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" y="1681"/>
                        <a:ext cx="1364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35665" y="1579469"/>
            <a:ext cx="8429097" cy="43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5" name="Picture 56" descr="T_Logo_3c_Slogan_p_INT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323850" y="6248401"/>
            <a:ext cx="2600172" cy="38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786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457322" rtl="0" eaLnBrk="1" fontAlgn="base" hangingPunct="1">
        <a:lnSpc>
          <a:spcPct val="80000"/>
        </a:lnSpc>
        <a:spcBef>
          <a:spcPts val="0"/>
        </a:spcBef>
        <a:spcAft>
          <a:spcPct val="0"/>
        </a:spcAft>
        <a:defRPr lang="de-DE" sz="4000" b="0" i="0" kern="1200" dirty="0">
          <a:solidFill>
            <a:srgbClr val="272727"/>
          </a:solidFill>
          <a:latin typeface="+mj-lt"/>
          <a:ea typeface="+mj-ea"/>
          <a:cs typeface="TeleGrotesk Headline Ultra" pitchFamily="2" charset="0"/>
        </a:defRPr>
      </a:lvl1pPr>
      <a:lvl2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2pPr>
      <a:lvl3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3pPr>
      <a:lvl4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4pPr>
      <a:lvl5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5pPr>
      <a:lvl6pPr marL="457171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6pPr>
      <a:lvl7pPr marL="914342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7pPr>
      <a:lvl8pPr marL="137151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8pPr>
      <a:lvl9pPr marL="182868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576226" rtl="0" eaLnBrk="1" fontAlgn="base" hangingPunct="1">
        <a:lnSpc>
          <a:spcPct val="104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886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9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2" pos="3629">
          <p15:clr>
            <a:srgbClr val="F26B43"/>
          </p15:clr>
        </p15:guide>
        <p15:guide id="3" orient="horz" pos="930">
          <p15:clr>
            <a:srgbClr val="F26B43"/>
          </p15:clr>
        </p15:guide>
        <p15:guide id="4" orient="horz" pos="3493">
          <p15:clr>
            <a:srgbClr val="F26B43"/>
          </p15:clr>
        </p15:guide>
        <p15:guide id="5" orient="horz" pos="3878">
          <p15:clr>
            <a:srgbClr val="F26B43"/>
          </p15:clr>
        </p15:guide>
        <p15:guide id="6" pos="204">
          <p15:clr>
            <a:srgbClr val="F26B43"/>
          </p15:clr>
        </p15:guide>
        <p15:guide id="7" pos="7054">
          <p15:clr>
            <a:srgbClr val="F26B43"/>
          </p15:clr>
        </p15:guide>
        <p15:guide id="8" orient="horz" pos="3719">
          <p15:clr>
            <a:srgbClr val="F26B43"/>
          </p15:clr>
        </p15:guide>
        <p15:guide id="9" orient="horz" pos="3266">
          <p15:clr>
            <a:srgbClr val="F26B43"/>
          </p15:clr>
        </p15:guide>
        <p15:guide id="10" orient="horz" pos="703">
          <p15:clr>
            <a:srgbClr val="F26B43"/>
          </p15:clr>
        </p15:guide>
        <p15:guide id="11" orient="horz" pos="204">
          <p15:clr>
            <a:srgbClr val="F26B43"/>
          </p15:clr>
        </p15:guide>
        <p15:guide id="12" pos="1848">
          <p15:clr>
            <a:srgbClr val="F26B43"/>
          </p15:clr>
        </p15:guide>
        <p15:guide id="13" pos="1939">
          <p15:clr>
            <a:srgbClr val="F26B43"/>
          </p15:clr>
        </p15:guide>
        <p15:guide id="14" pos="3674">
          <p15:clr>
            <a:srgbClr val="F26B43"/>
          </p15:clr>
        </p15:guide>
        <p15:guide id="15" pos="3584">
          <p15:clr>
            <a:srgbClr val="F26B43"/>
          </p15:clr>
        </p15:guide>
        <p15:guide id="16" pos="5410">
          <p15:clr>
            <a:srgbClr val="F26B43"/>
          </p15:clr>
        </p15:guide>
        <p15:guide id="17" pos="5318">
          <p15:clr>
            <a:srgbClr val="F26B43"/>
          </p15:clr>
        </p15:guide>
        <p15:guide id="18" pos="817">
          <p15:clr>
            <a:srgbClr val="F26B43"/>
          </p15:clr>
        </p15:guide>
        <p15:guide id="19" pos="38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kt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61" y="1441"/>
            <a:ext cx="1560" cy="1439"/>
          </a:xfrm>
          <a:prstGeom prst="rect">
            <a:avLst/>
          </a:prstGeom>
          <a:noFill/>
        </p:spPr>
      </p:pic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gray">
          <a:xfrm>
            <a:off x="353765" y="254683"/>
            <a:ext cx="9197857" cy="53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53764" y="1469326"/>
            <a:ext cx="9197858" cy="440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>
          <a:xfrm>
            <a:off x="8279841" y="6204309"/>
            <a:ext cx="884409" cy="32684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pPr defTabSz="1094767"/>
            <a:r>
              <a:rPr lang="en-US" dirty="0" err="1">
                <a:solidFill>
                  <a:srgbClr val="4B4B4B"/>
                </a:solidFill>
              </a:rPr>
              <a:t>dd.mm.jjjj</a:t>
            </a:r>
            <a:endParaRPr lang="en-US" dirty="0">
              <a:solidFill>
                <a:srgbClr val="4B4B4B"/>
              </a:solidFill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3749896" y="6204309"/>
            <a:ext cx="4460961" cy="32684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pPr defTabSz="1094767"/>
            <a:r>
              <a:rPr lang="en-US" dirty="0">
                <a:solidFill>
                  <a:srgbClr val="4B4B4B"/>
                </a:solidFill>
              </a:rPr>
              <a:t>– Strictly confidential, Confidential, Internal –     Author/Presentation Topic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9233235" y="6204309"/>
            <a:ext cx="314850" cy="32684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pPr defTabSz="1094767"/>
            <a:fld id="{12C068DA-D53D-462E-BFC0-FE45A468E8EF}" type="slidenum">
              <a:rPr lang="en-US" smtClean="0">
                <a:solidFill>
                  <a:srgbClr val="4B4B4B"/>
                </a:solidFill>
              </a:rPr>
              <a:pPr defTabSz="1094767"/>
              <a:t>‹#›</a:t>
            </a:fld>
            <a:endParaRPr lang="en-US" dirty="0">
              <a:solidFill>
                <a:srgbClr val="4B4B4B"/>
              </a:solidFill>
            </a:endParaRPr>
          </a:p>
        </p:txBody>
      </p:sp>
      <p:pic>
        <p:nvPicPr>
          <p:cNvPr id="9" name="Grafik 8" descr="T_Logo_3c_Slogan_p_INT.emf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65" y="6203821"/>
            <a:ext cx="2369577" cy="3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7" r:id="rId3"/>
    <p:sldLayoutId id="214748405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434547" rtl="0" eaLnBrk="1" fontAlgn="base" hangingPunct="1">
        <a:lnSpc>
          <a:spcPct val="90000"/>
        </a:lnSpc>
        <a:spcBef>
          <a:spcPts val="0"/>
        </a:spcBef>
        <a:spcAft>
          <a:spcPct val="0"/>
        </a:spcAft>
        <a:defRPr lang="de-DE" sz="3000" kern="1200" dirty="0">
          <a:solidFill>
            <a:schemeClr val="tx2"/>
          </a:solidFill>
          <a:latin typeface="TeleGrotesk Headline Ultra" pitchFamily="2" charset="0"/>
          <a:ea typeface="+mj-ea"/>
          <a:cs typeface="TeleGrotesk Headline Ultra" pitchFamily="2" charset="0"/>
        </a:defRPr>
      </a:lvl1pPr>
      <a:lvl2pPr algn="l" defTabSz="54753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ele-GroteskUlt" pitchFamily="2" charset="0"/>
        </a:defRPr>
      </a:lvl2pPr>
      <a:lvl3pPr algn="l" defTabSz="54753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ele-GroteskUlt" pitchFamily="2" charset="0"/>
        </a:defRPr>
      </a:lvl3pPr>
      <a:lvl4pPr algn="l" defTabSz="54753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ele-GroteskUlt" pitchFamily="2" charset="0"/>
        </a:defRPr>
      </a:lvl4pPr>
      <a:lvl5pPr algn="l" defTabSz="54753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ele-GroteskUlt" pitchFamily="2" charset="0"/>
        </a:defRPr>
      </a:lvl5pPr>
      <a:lvl6pPr marL="434404" algn="l" defTabSz="54753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ele-GroteskUlt" pitchFamily="2" charset="0"/>
        </a:defRPr>
      </a:lvl6pPr>
      <a:lvl7pPr marL="868808" algn="l" defTabSz="54753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ele-GroteskUlt" pitchFamily="2" charset="0"/>
        </a:defRPr>
      </a:lvl7pPr>
      <a:lvl8pPr marL="1303212" algn="l" defTabSz="54753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ele-GroteskUlt" pitchFamily="2" charset="0"/>
        </a:defRPr>
      </a:lvl8pPr>
      <a:lvl9pPr marL="1737615" algn="l" defTabSz="54753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547530" rtl="0" eaLnBrk="1" fontAlgn="base" hangingPunct="1">
        <a:lnSpc>
          <a:spcPct val="104000"/>
        </a:lnSpc>
        <a:spcBef>
          <a:spcPts val="1140"/>
        </a:spcBef>
        <a:spcAft>
          <a:spcPct val="0"/>
        </a:spcAft>
        <a:buClr>
          <a:schemeClr val="tx2"/>
        </a:buClr>
        <a:buFont typeface="Wingdings" pitchFamily="2" charset="2"/>
        <a:defRPr sz="1700"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09" algn="l" defTabSz="547530" rtl="0" eaLnBrk="1" fontAlgn="base" hangingPunct="1">
        <a:lnSpc>
          <a:spcPct val="104000"/>
        </a:lnSpc>
        <a:spcBef>
          <a:spcPts val="285"/>
        </a:spcBef>
        <a:spcAft>
          <a:spcPct val="0"/>
        </a:spcAft>
        <a:buClr>
          <a:schemeClr val="tx2"/>
        </a:buClr>
        <a:buFont typeface="Wingdings" pitchFamily="2" charset="2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205243" indent="-205243" algn="l" defTabSz="547530" rtl="0" eaLnBrk="1" fontAlgn="base" hangingPunct="1">
        <a:lnSpc>
          <a:spcPct val="104000"/>
        </a:lnSpc>
        <a:spcBef>
          <a:spcPts val="285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410486" indent="-205135" algn="l" defTabSz="547530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615730" indent="-205243" algn="l" defTabSz="547530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89221" indent="-217201" algn="l" defTabSz="4344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3623" indent="-217201" algn="l" defTabSz="4344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8027" indent="-217201" algn="l" defTabSz="4344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2431" indent="-217201" algn="l" defTabSz="43440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34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404" algn="l" defTabSz="434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808" algn="l" defTabSz="434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212" algn="l" defTabSz="434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615" algn="l" defTabSz="434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018" algn="l" defTabSz="434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6422" algn="l" defTabSz="434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825" algn="l" defTabSz="434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5228" algn="l" defTabSz="434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2" userDrawn="1">
          <p15:clr>
            <a:srgbClr val="F26B43"/>
          </p15:clr>
        </p15:guide>
        <p15:guide id="2" pos="3220" userDrawn="1">
          <p15:clr>
            <a:srgbClr val="F26B43"/>
          </p15:clr>
        </p15:guide>
        <p15:guide id="3" orient="horz" pos="1021" userDrawn="1">
          <p15:clr>
            <a:srgbClr val="F26B43"/>
          </p15:clr>
        </p15:guide>
        <p15:guide id="5" orient="horz" pos="4082" userDrawn="1">
          <p15:clr>
            <a:srgbClr val="F26B43"/>
          </p15:clr>
        </p15:guide>
        <p15:guide id="6" pos="227" userDrawn="1">
          <p15:clr>
            <a:srgbClr val="F26B43"/>
          </p15:clr>
        </p15:guide>
        <p15:guide id="7" pos="6123" userDrawn="1">
          <p15:clr>
            <a:srgbClr val="F26B43"/>
          </p15:clr>
        </p15:guide>
        <p15:guide id="8" orient="horz" pos="3856" userDrawn="1">
          <p15:clr>
            <a:srgbClr val="F26B43"/>
          </p15:clr>
        </p15:guide>
        <p15:guide id="10" orient="horz" pos="749" userDrawn="1">
          <p15:clr>
            <a:srgbClr val="F26B43"/>
          </p15:clr>
        </p15:guide>
        <p15:guide id="11" orient="horz" pos="227" userDrawn="1">
          <p15:clr>
            <a:srgbClr val="F26B43"/>
          </p15:clr>
        </p15:guide>
        <p15:guide id="12" pos="1724" userDrawn="1">
          <p15:clr>
            <a:srgbClr val="F26B43"/>
          </p15:clr>
        </p15:guide>
        <p15:guide id="13" pos="1633" userDrawn="1">
          <p15:clr>
            <a:srgbClr val="F26B43"/>
          </p15:clr>
        </p15:guide>
        <p15:guide id="14" pos="3175" userDrawn="1">
          <p15:clr>
            <a:srgbClr val="F26B43"/>
          </p15:clr>
        </p15:guide>
        <p15:guide id="15" pos="3130" userDrawn="1">
          <p15:clr>
            <a:srgbClr val="F26B43"/>
          </p15:clr>
        </p15:guide>
        <p15:guide id="16" pos="4717" userDrawn="1">
          <p15:clr>
            <a:srgbClr val="F26B43"/>
          </p15:clr>
        </p15:guide>
        <p15:guide id="17" pos="4627" userDrawn="1">
          <p15:clr>
            <a:srgbClr val="F26B43"/>
          </p15:clr>
        </p15:guide>
        <p15:guide id="18" orient="horz" pos="4309" userDrawn="1">
          <p15:clr>
            <a:srgbClr val="F26B43"/>
          </p15:clr>
        </p15:guide>
        <p15:guide id="19" orient="horz" pos="4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82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6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685800" y="1563377"/>
            <a:ext cx="8496300" cy="1828193"/>
          </a:xfrm>
        </p:spPr>
        <p:txBody>
          <a:bodyPr/>
          <a:lstStyle/>
          <a:p>
            <a:r>
              <a:rPr lang="ru-RU" sz="4400" dirty="0"/>
              <a:t>Лекция 2</a:t>
            </a:r>
            <a:br>
              <a:rPr lang="en-US" sz="4400" dirty="0"/>
            </a:br>
            <a:br>
              <a:rPr lang="ru-RU" sz="4400" dirty="0"/>
            </a:b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TestNG</a:t>
            </a:r>
            <a:b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ru-RU" sz="4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Начало работы с</a:t>
            </a:r>
            <a:b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Selenium WebDriver</a:t>
            </a:r>
            <a:endParaRPr lang="en-US" sz="4400" dirty="0">
              <a:latin typeface="TeleGrotesk Headline" pitchFamily="2" charset="0"/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685800" y="5165006"/>
            <a:ext cx="8496300" cy="353687"/>
          </a:xfrm>
        </p:spPr>
        <p:txBody>
          <a:bodyPr/>
          <a:lstStyle/>
          <a:p>
            <a:pPr>
              <a:defRPr/>
            </a:pPr>
            <a:r>
              <a:rPr lang="en-US" dirty="0"/>
              <a:t>Voronezh</a:t>
            </a:r>
            <a:r>
              <a:rPr lang="en-US"/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0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ничего не нашлось..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+mn-lt"/>
              </a:rPr>
              <a:t>findElement</a:t>
            </a:r>
            <a:r>
              <a:rPr lang="ru-RU" sz="2000" dirty="0">
                <a:latin typeface="+mn-lt"/>
              </a:rPr>
              <a:t> - </a:t>
            </a:r>
            <a:r>
              <a:rPr lang="ru-RU" sz="2000" kern="1200" dirty="0">
                <a:latin typeface="+mn-lt"/>
              </a:rPr>
              <a:t>Если элемент не найден сразу, то метод будет вызываться повторно пока не истечет время ожидания. Если же ничего найти не удалось, будет выдано исключение </a:t>
            </a:r>
            <a:r>
              <a:rPr lang="ru-RU" sz="2000" b="1" i="1" kern="1200" dirty="0" err="1">
                <a:latin typeface="+mn-lt"/>
              </a:rPr>
              <a:t>NoSuchElementException</a:t>
            </a:r>
            <a:r>
              <a:rPr lang="ru-RU" sz="2000" kern="1200" dirty="0">
                <a:latin typeface="+mn-lt"/>
              </a:rPr>
              <a:t>.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+mn-lt"/>
              </a:rPr>
              <a:t>findElements</a:t>
            </a:r>
            <a:r>
              <a:rPr lang="ru-RU" sz="2000" dirty="0">
                <a:latin typeface="+mn-lt"/>
              </a:rPr>
              <a:t> - </a:t>
            </a:r>
            <a:r>
              <a:rPr lang="ru-RU" sz="2000" kern="1200" dirty="0">
                <a:latin typeface="+mn-lt"/>
              </a:rPr>
              <a:t>При выполнении неявного ожидания, метод вернет список сразу же, как только будет найден хоть один элемент, или вернет </a:t>
            </a:r>
            <a:r>
              <a:rPr lang="ru-RU" sz="2000" b="1" kern="1200" dirty="0">
                <a:latin typeface="+mn-lt"/>
              </a:rPr>
              <a:t>пустой список</a:t>
            </a:r>
            <a:r>
              <a:rPr lang="ru-RU" sz="2000" kern="1200" dirty="0">
                <a:latin typeface="+mn-lt"/>
              </a:rPr>
              <a:t>, если время ожидания истекло.</a:t>
            </a:r>
          </a:p>
        </p:txBody>
      </p:sp>
    </p:spTree>
    <p:extLst>
      <p:ext uri="{BB962C8B-B14F-4D97-AF65-F5344CB8AC3E}">
        <p14:creationId xmlns:p14="http://schemas.microsoft.com/office/powerpoint/2010/main" val="26162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ПОИСКА локаторов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kern="1200" dirty="0">
                <a:latin typeface="Tele-GroteskNor" pitchFamily="2" charset="0"/>
              </a:rPr>
              <a:t>By.id</a:t>
            </a:r>
            <a:r>
              <a:rPr lang="ru-RU" sz="2000" kern="1200" dirty="0">
                <a:latin typeface="Tele-GroteskNor" pitchFamily="2" charset="0"/>
              </a:rPr>
              <a:t> – в качестве локатора используется атрибут id элемента страницы;</a:t>
            </a:r>
          </a:p>
          <a:p>
            <a:r>
              <a:rPr lang="ru-RU" sz="2000" b="1" kern="1200" dirty="0">
                <a:latin typeface="Tele-GroteskNor" pitchFamily="2" charset="0"/>
              </a:rPr>
              <a:t>By.name</a:t>
            </a:r>
            <a:r>
              <a:rPr lang="ru-RU" sz="2000" kern="1200" dirty="0">
                <a:latin typeface="Tele-GroteskNor" pitchFamily="2" charset="0"/>
              </a:rPr>
              <a:t> – в качестве локатора используется атрибут </a:t>
            </a:r>
            <a:r>
              <a:rPr lang="ru-RU" sz="2000" kern="1200" dirty="0" err="1">
                <a:latin typeface="Tele-GroteskNor" pitchFamily="2" charset="0"/>
              </a:rPr>
              <a:t>name</a:t>
            </a:r>
            <a:r>
              <a:rPr lang="ru-RU" sz="2000" kern="1200" dirty="0">
                <a:latin typeface="Tele-GroteskNor" pitchFamily="2" charset="0"/>
              </a:rPr>
              <a:t> элемента страницы;</a:t>
            </a:r>
          </a:p>
          <a:p>
            <a:r>
              <a:rPr lang="ru-RU" sz="2000" b="1" kern="1200" dirty="0" err="1">
                <a:latin typeface="Tele-GroteskNor" pitchFamily="2" charset="0"/>
              </a:rPr>
              <a:t>By.className</a:t>
            </a:r>
            <a:r>
              <a:rPr lang="ru-RU" sz="2000" kern="1200" dirty="0">
                <a:latin typeface="Tele-GroteskNor" pitchFamily="2" charset="0"/>
              </a:rPr>
              <a:t> – поиск по классу(атрибут </a:t>
            </a:r>
            <a:r>
              <a:rPr lang="ru-RU" sz="2000" kern="1200" dirty="0" err="1">
                <a:latin typeface="Tele-GroteskNor" pitchFamily="2" charset="0"/>
              </a:rPr>
              <a:t>class</a:t>
            </a:r>
            <a:r>
              <a:rPr lang="ru-RU" sz="2000" kern="1200" dirty="0">
                <a:latin typeface="Tele-GroteskNor" pitchFamily="2" charset="0"/>
              </a:rPr>
              <a:t>) элемента;</a:t>
            </a:r>
          </a:p>
          <a:p>
            <a:r>
              <a:rPr lang="ru-RU" sz="2000" b="1" kern="1200" dirty="0">
                <a:latin typeface="Tele-GroteskNor" pitchFamily="2" charset="0"/>
              </a:rPr>
              <a:t>By.tagName</a:t>
            </a:r>
            <a:r>
              <a:rPr lang="ru-RU" sz="2000" kern="1200" dirty="0">
                <a:latin typeface="Tele-GroteskNor" pitchFamily="2" charset="0"/>
              </a:rPr>
              <a:t> – поиск по имени HTML тега;</a:t>
            </a:r>
            <a:endParaRPr lang="en-US" sz="2000" kern="1200" dirty="0">
              <a:latin typeface="Tele-GroteskNor" pitchFamily="2" charset="0"/>
            </a:endParaRPr>
          </a:p>
          <a:p>
            <a:r>
              <a:rPr lang="ru-RU" sz="2000" b="1" kern="1200" dirty="0">
                <a:latin typeface="Tele-GroteskNor" pitchFamily="2" charset="0"/>
              </a:rPr>
              <a:t>By.cssSelector</a:t>
            </a:r>
            <a:r>
              <a:rPr lang="ru-RU" sz="2000" kern="1200" dirty="0">
                <a:latin typeface="Tele-GroteskNor" pitchFamily="2" charset="0"/>
              </a:rPr>
              <a:t> – данный тип локаторов основан на описаниях таблиц стилей (CSS);</a:t>
            </a:r>
          </a:p>
          <a:p>
            <a:r>
              <a:rPr lang="ru-RU" sz="2000" b="1" kern="1200" dirty="0">
                <a:latin typeface="Tele-GroteskNor" pitchFamily="2" charset="0"/>
              </a:rPr>
              <a:t>By.xpath</a:t>
            </a:r>
            <a:r>
              <a:rPr lang="ru-RU" sz="2000" kern="1200" dirty="0">
                <a:latin typeface="Tele-GroteskNor" pitchFamily="2" charset="0"/>
              </a:rPr>
              <a:t> – используется для поиска элемента по XPath выражению;</a:t>
            </a:r>
          </a:p>
          <a:p>
            <a:r>
              <a:rPr lang="ru-RU" sz="2000" b="1" kern="1200" dirty="0">
                <a:latin typeface="Tele-GroteskNor" pitchFamily="2" charset="0"/>
              </a:rPr>
              <a:t>By.linkText</a:t>
            </a:r>
            <a:r>
              <a:rPr lang="ru-RU" sz="2000" kern="1200" dirty="0">
                <a:latin typeface="Tele-GroteskNor" pitchFamily="2" charset="0"/>
              </a:rPr>
              <a:t> – поиск ссылки с указанным текстом. Текст ссылки должен быть точным совпадением;</a:t>
            </a:r>
          </a:p>
          <a:p>
            <a:r>
              <a:rPr lang="ru-RU" sz="2000" b="1" kern="1200" dirty="0" err="1">
                <a:latin typeface="Tele-GroteskNor" pitchFamily="2" charset="0"/>
              </a:rPr>
              <a:t>By.partionalLinkText</a:t>
            </a:r>
            <a:r>
              <a:rPr lang="ru-RU" sz="2000" kern="1200" dirty="0">
                <a:latin typeface="Tele-GroteskNor" pitchFamily="2" charset="0"/>
              </a:rPr>
              <a:t> – поиск ссылки по части с указанным текстом.</a:t>
            </a:r>
          </a:p>
          <a:p>
            <a:endParaRPr lang="ru-R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lvl="1">
              <a:spcBef>
                <a:spcPts val="0"/>
              </a:spcBef>
            </a:pPr>
            <a:r>
              <a:rPr lang="en-US" sz="1800" dirty="0">
                <a:latin typeface="Arial Narrow" panose="020B0606020202030204" pitchFamily="34" charset="0"/>
              </a:rPr>
              <a:t>&lt;div id="first"&gt;</a:t>
            </a:r>
            <a:endParaRPr lang="ru-RU" sz="18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1800" dirty="0">
                <a:latin typeface="Arial Narrow" panose="020B0606020202030204" pitchFamily="34" charset="0"/>
              </a:rPr>
              <a:t>	</a:t>
            </a:r>
            <a:r>
              <a:rPr lang="en-US" sz="1800" dirty="0">
                <a:latin typeface="Arial Narrow" panose="020B0606020202030204" pitchFamily="34" charset="0"/>
              </a:rPr>
              <a:t> &lt;a class="</a:t>
            </a:r>
            <a:r>
              <a:rPr lang="en-US" sz="1800" dirty="0" err="1">
                <a:latin typeface="Arial Narrow" panose="020B0606020202030204" pitchFamily="34" charset="0"/>
              </a:rPr>
              <a:t>red_link</a:t>
            </a:r>
            <a:r>
              <a:rPr lang="en-US" sz="1800" dirty="0">
                <a:latin typeface="Arial Narrow" panose="020B0606020202030204" pitchFamily="34" charset="0"/>
              </a:rPr>
              <a:t>"&gt; </a:t>
            </a:r>
            <a:endParaRPr lang="ru-RU" sz="1800" dirty="0">
              <a:latin typeface="Arial Narrow" panose="020B0606020202030204" pitchFamily="34" charset="0"/>
            </a:endParaRPr>
          </a:p>
          <a:p>
            <a:pPr defTabSz="715963">
              <a:spcBef>
                <a:spcPts val="0"/>
              </a:spcBef>
            </a:pPr>
            <a:r>
              <a:rPr lang="ru-RU" sz="1800" dirty="0">
                <a:latin typeface="Arial Narrow" panose="020B0606020202030204" pitchFamily="34" charset="0"/>
              </a:rPr>
              <a:t>		</a:t>
            </a:r>
            <a:r>
              <a:rPr lang="en-US" sz="1800" dirty="0">
                <a:latin typeface="Arial Narrow" panose="020B0606020202030204" pitchFamily="34" charset="0"/>
              </a:rPr>
              <a:t>&lt;div class="label"&gt;</a:t>
            </a:r>
            <a:r>
              <a:rPr lang="ru-RU" sz="1800" dirty="0">
                <a:latin typeface="Arial Narrow" panose="020B0606020202030204" pitchFamily="34" charset="0"/>
              </a:rPr>
              <a:t>Первая ссылка&lt;/</a:t>
            </a:r>
            <a:r>
              <a:rPr lang="en-US" sz="1800" dirty="0">
                <a:latin typeface="Arial Narrow" panose="020B0606020202030204" pitchFamily="34" charset="0"/>
              </a:rPr>
              <a:t>div&gt; </a:t>
            </a:r>
            <a:endParaRPr lang="ru-RU" sz="18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1800" dirty="0">
                <a:latin typeface="Arial Narrow" panose="020B0606020202030204" pitchFamily="34" charset="0"/>
              </a:rPr>
              <a:t>	</a:t>
            </a:r>
            <a:r>
              <a:rPr lang="en-US" sz="1800" dirty="0">
                <a:latin typeface="Arial Narrow" panose="020B0606020202030204" pitchFamily="34" charset="0"/>
              </a:rPr>
              <a:t>&lt;/a&gt; </a:t>
            </a:r>
            <a:endParaRPr lang="ru-RU" sz="18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1800" dirty="0">
                <a:latin typeface="Arial Narrow" panose="020B0606020202030204" pitchFamily="34" charset="0"/>
              </a:rPr>
              <a:t>	</a:t>
            </a:r>
            <a:r>
              <a:rPr lang="en-US" sz="1800" dirty="0">
                <a:latin typeface="Arial Narrow" panose="020B0606020202030204" pitchFamily="34" charset="0"/>
              </a:rPr>
              <a:t>&lt;a&gt;</a:t>
            </a:r>
            <a:r>
              <a:rPr lang="ru-RU" sz="1800" dirty="0">
                <a:latin typeface="Arial Narrow" panose="020B0606020202030204" pitchFamily="34" charset="0"/>
              </a:rPr>
              <a:t>Вторая ссылка&lt;/</a:t>
            </a:r>
            <a:r>
              <a:rPr lang="en-US" sz="1800" dirty="0">
                <a:latin typeface="Arial Narrow" panose="020B0606020202030204" pitchFamily="34" charset="0"/>
              </a:rPr>
              <a:t>a&gt; </a:t>
            </a:r>
            <a:endParaRPr lang="ru-RU" sz="1800" dirty="0">
              <a:latin typeface="Arial Narrow" panose="020B0606020202030204" pitchFamily="34" charset="0"/>
            </a:endParaRPr>
          </a:p>
          <a:p>
            <a:pPr marL="360363" lvl="1">
              <a:spcBef>
                <a:spcPts val="0"/>
              </a:spcBef>
            </a:pPr>
            <a:r>
              <a:rPr lang="en-US" sz="1800" dirty="0">
                <a:latin typeface="Arial Narrow" panose="020B0606020202030204" pitchFamily="34" charset="0"/>
              </a:rPr>
              <a:t>&lt;/div&gt;</a:t>
            </a:r>
            <a:endParaRPr lang="ru-RU" sz="1800" dirty="0">
              <a:latin typeface="Arial Narrow" panose="020B0606020202030204" pitchFamily="34" charset="0"/>
            </a:endParaRP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WebElement</a:t>
            </a:r>
            <a:r>
              <a:rPr lang="en-US" dirty="0"/>
              <a:t> element = </a:t>
            </a:r>
            <a:r>
              <a:rPr lang="en-US" dirty="0" err="1"/>
              <a:t>driver.findElement</a:t>
            </a:r>
            <a:r>
              <a:rPr lang="en-US" dirty="0"/>
              <a:t>(By.id("first"));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By.tagName</a:t>
            </a:r>
            <a:r>
              <a:rPr lang="en-US" dirty="0"/>
              <a:t>("a"));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By.className</a:t>
            </a:r>
            <a:r>
              <a:rPr lang="en-US" dirty="0"/>
              <a:t>(“label"));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By.linkText</a:t>
            </a:r>
            <a:r>
              <a:rPr lang="en-US" dirty="0"/>
              <a:t>("</a:t>
            </a:r>
            <a:r>
              <a:rPr lang="ru-RU" dirty="0"/>
              <a:t>Вторая ссылка"));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1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локаторов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latin typeface="+mn-lt"/>
              </a:rPr>
              <a:t>Для отладки локаторов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можно использовать плагины:</a:t>
            </a:r>
            <a:r>
              <a:rPr lang="en-US" sz="2000" dirty="0">
                <a:latin typeface="+mn-lt"/>
              </a:rPr>
              <a:t> </a:t>
            </a:r>
            <a:endParaRPr lang="ru-RU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Chrome + </a:t>
            </a:r>
            <a:r>
              <a:rPr lang="en-US" sz="2000" b="1" dirty="0" err="1">
                <a:latin typeface="+mn-lt"/>
              </a:rPr>
              <a:t>ChroPath</a:t>
            </a:r>
            <a:endParaRPr lang="ru-RU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714756" name="Picture 4" descr="Картинки по запросу &quot;chropath&quot;">
            <a:extLst>
              <a:ext uri="{FF2B5EF4-FFF2-40B4-BE49-F238E27FC236}">
                <a16:creationId xmlns:a16="http://schemas.microsoft.com/office/drawing/2014/main" id="{0FB3031D-D50C-45FC-A8BF-C0B853F4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68" y="504289"/>
            <a:ext cx="1908307" cy="19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F6AC84-B2AC-41A5-81A8-1D7A009D1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4" y="2759103"/>
            <a:ext cx="9387656" cy="34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4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локаторов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В </a:t>
            </a:r>
            <a:r>
              <a:rPr lang="en-US" sz="2000" b="1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Google Chrome</a:t>
            </a:r>
            <a:r>
              <a:rPr lang="ru-RU" sz="2000" b="1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 </a:t>
            </a:r>
            <a:r>
              <a:rPr lang="ru-RU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можно использовать стандартную консоль для отладки локаторов. </a:t>
            </a:r>
            <a:endParaRPr lang="en-US" sz="2000" dirty="0">
              <a:latin typeface="Tele-GroteskNor" pitchFamily="2" charset="0"/>
              <a:ea typeface="Tele-GroteskNor" pitchFamily="2" charset="0"/>
              <a:cs typeface="Tele-GroteskNor" pitchFamily="2" charset="0"/>
            </a:endParaRPr>
          </a:p>
          <a:p>
            <a:r>
              <a:rPr lang="ru-RU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Для проверки локаторов можно использовать команды:</a:t>
            </a:r>
            <a:endParaRPr lang="en-US" sz="2000" dirty="0">
              <a:latin typeface="Tele-GroteskNor" pitchFamily="2" charset="0"/>
              <a:ea typeface="Tele-GroteskNor" pitchFamily="2" charset="0"/>
              <a:cs typeface="Tele-GroteskNor" pitchFamily="2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document.getElementById</a:t>
            </a:r>
            <a:r>
              <a:rPr lang="en-US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(“”);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document.getElementsByClassName</a:t>
            </a:r>
            <a:r>
              <a:rPr lang="en-US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(“”);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document.getElementsByTagName</a:t>
            </a:r>
            <a:r>
              <a:rPr lang="en-US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(“”);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document.getElementsByName</a:t>
            </a:r>
            <a:r>
              <a:rPr lang="en-US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(“”);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$</a:t>
            </a:r>
            <a:r>
              <a:rPr lang="en-US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x</a:t>
            </a:r>
            <a:r>
              <a:rPr lang="ru-RU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(“”) – поиск элементов по </a:t>
            </a:r>
            <a:r>
              <a:rPr lang="en-US" sz="2000" dirty="0" err="1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xpath</a:t>
            </a:r>
            <a:r>
              <a:rPr lang="en-US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 </a:t>
            </a:r>
            <a:r>
              <a:rPr lang="ru-RU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локатору</a:t>
            </a:r>
            <a:endParaRPr lang="en-US" sz="2000" dirty="0">
              <a:latin typeface="Tele-GroteskNor" pitchFamily="2" charset="0"/>
              <a:ea typeface="Tele-GroteskNor" pitchFamily="2" charset="0"/>
              <a:cs typeface="Tele-GroteskNor" pitchFamily="2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$(“”) – поиск первого подходящего элемента по </a:t>
            </a:r>
            <a:r>
              <a:rPr lang="en-US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CSS</a:t>
            </a:r>
            <a:r>
              <a:rPr lang="ru-RU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 локатору</a:t>
            </a:r>
            <a:endParaRPr lang="en-US" sz="2000" dirty="0">
              <a:latin typeface="Tele-GroteskNor" pitchFamily="2" charset="0"/>
              <a:ea typeface="Tele-GroteskNor" pitchFamily="2" charset="0"/>
              <a:cs typeface="Tele-GroteskNor" pitchFamily="2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$$(“”) – поиск списка элементов по </a:t>
            </a:r>
            <a:r>
              <a:rPr lang="en-US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CSS</a:t>
            </a:r>
            <a:r>
              <a:rPr lang="ru-RU" sz="2000" dirty="0">
                <a:latin typeface="Tele-GroteskNor" pitchFamily="2" charset="0"/>
                <a:ea typeface="Tele-GroteskNor" pitchFamily="2" charset="0"/>
                <a:cs typeface="Tele-GroteskNor" pitchFamily="2" charset="0"/>
              </a:rPr>
              <a:t> локатору</a:t>
            </a:r>
            <a:endParaRPr lang="en-US" sz="2000" dirty="0">
              <a:latin typeface="Tele-GroteskNor" pitchFamily="2" charset="0"/>
              <a:ea typeface="Tele-GroteskNor" pitchFamily="2" charset="0"/>
              <a:cs typeface="Tele-GroteskNor" pitchFamily="2" charset="0"/>
            </a:endParaRPr>
          </a:p>
          <a:p>
            <a:endParaRPr lang="en-US" sz="2000" dirty="0">
              <a:latin typeface="Tele-GroteskNor" pitchFamily="2" charset="0"/>
              <a:ea typeface="Tele-GroteskNor" pitchFamily="2" charset="0"/>
              <a:cs typeface="Tele-GroteskNo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52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Неявное ожидание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>
                <a:latin typeface="+mn-lt"/>
              </a:rPr>
              <a:t>Неявное ожидание </a:t>
            </a:r>
            <a:r>
              <a:rPr lang="ru-RU" sz="2000" dirty="0">
                <a:latin typeface="+mn-lt"/>
              </a:rPr>
              <a:t>указывает WebDriver опрашивать DOM в течение конкретного периода времени при поиске элементов, в случае если они не появились сразу. </a:t>
            </a:r>
            <a:endParaRPr lang="en-US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По умолчанию это значение равно 0. </a:t>
            </a:r>
          </a:p>
          <a:p>
            <a:endParaRPr lang="ru-RU" sz="2000" dirty="0"/>
          </a:p>
          <a:p>
            <a:r>
              <a:rPr lang="en-US" sz="2000" dirty="0" err="1"/>
              <a:t>driver.manage</a:t>
            </a:r>
            <a:r>
              <a:rPr lang="en-US" sz="2000" dirty="0"/>
              <a:t>().timeouts().</a:t>
            </a:r>
            <a:r>
              <a:rPr lang="en-US" sz="2000" dirty="0" err="1"/>
              <a:t>implicitlyWait</a:t>
            </a:r>
            <a:r>
              <a:rPr lang="en-US" sz="2000" dirty="0"/>
              <a:t>(10, </a:t>
            </a:r>
            <a:r>
              <a:rPr lang="en-US" sz="2000" dirty="0" err="1"/>
              <a:t>TimeUnit.SECONDS</a:t>
            </a:r>
            <a:r>
              <a:rPr lang="en-US" sz="2000" dirty="0"/>
              <a:t>);</a:t>
            </a:r>
            <a:endParaRPr lang="ru-RU" sz="2000" dirty="0"/>
          </a:p>
          <a:p>
            <a:endParaRPr lang="ru-RU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findElement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ждёт, пока элемент появится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findElements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ждёт, пока </a:t>
            </a:r>
            <a:r>
              <a:rPr lang="ru-RU" sz="2000" b="1" dirty="0">
                <a:latin typeface="+mn-lt"/>
              </a:rPr>
              <a:t>хотя бы один</a:t>
            </a:r>
            <a:r>
              <a:rPr lang="ru-RU" sz="2000" dirty="0">
                <a:latin typeface="+mn-lt"/>
              </a:rPr>
              <a:t> элемент появится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</a:t>
            </a:r>
            <a:r>
              <a:rPr lang="en-US" dirty="0"/>
              <a:t>click </a:t>
            </a:r>
            <a:r>
              <a:rPr lang="ru-RU" dirty="0"/>
              <a:t>и </a:t>
            </a:r>
            <a:r>
              <a:rPr lang="en-US" dirty="0" err="1"/>
              <a:t>sendKeys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+mn-lt"/>
              </a:rPr>
              <a:t>click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можно кликнуть только на видимый элемент;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клик выполняется в центр элемента.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 err="1">
                <a:latin typeface="+mn-lt"/>
              </a:rPr>
              <a:t>sendKeys</a:t>
            </a:r>
            <a:endParaRPr lang="en-US" sz="2000" b="1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можно выполнить только для видимого элемента;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текст дописывается в конец существующего текста;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используется для </a:t>
            </a:r>
            <a:r>
              <a:rPr lang="en-US" sz="2000" dirty="0">
                <a:latin typeface="+mn-lt"/>
              </a:rPr>
              <a:t>upload-</a:t>
            </a:r>
            <a:r>
              <a:rPr lang="ru-RU" sz="2000" dirty="0">
                <a:latin typeface="+mn-lt"/>
              </a:rPr>
              <a:t>а файлов;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можно отправлять сочетания клавиш;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работают стрелки и т.п.</a:t>
            </a:r>
          </a:p>
          <a:p>
            <a:endParaRPr lang="ru-RU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0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Метод </a:t>
            </a:r>
            <a:r>
              <a:rPr lang="en-US" dirty="0"/>
              <a:t>CLEAR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+mn-lt"/>
              </a:rPr>
              <a:t>Для удаления значения из текстового поля используется метод </a:t>
            </a:r>
            <a:r>
              <a:rPr lang="en-US" sz="2000" b="1" dirty="0">
                <a:latin typeface="+mn-lt"/>
              </a:rPr>
              <a:t>clear().</a:t>
            </a:r>
            <a:endParaRPr lang="ru-RU" sz="2000" b="1" dirty="0">
              <a:latin typeface="+mn-lt"/>
            </a:endParaRPr>
          </a:p>
          <a:p>
            <a:r>
              <a:rPr lang="ru-RU" sz="2000" dirty="0">
                <a:latin typeface="+mn-lt"/>
              </a:rPr>
              <a:t>Часто используется перед методом </a:t>
            </a:r>
            <a:r>
              <a:rPr lang="en-US" sz="2000" dirty="0" err="1">
                <a:latin typeface="+mn-lt"/>
              </a:rPr>
              <a:t>sendKeys</a:t>
            </a:r>
            <a:r>
              <a:rPr lang="en-US" sz="2000" dirty="0">
                <a:latin typeface="+mn-lt"/>
              </a:rPr>
              <a:t>(), </a:t>
            </a:r>
            <a:r>
              <a:rPr lang="ru-RU" sz="2000" dirty="0">
                <a:latin typeface="+mn-lt"/>
              </a:rPr>
              <a:t>чтобы очистить текстовое поле перед вводом нового значение:</a:t>
            </a:r>
          </a:p>
          <a:p>
            <a:r>
              <a:rPr lang="en-US" sz="2000" b="1" dirty="0" err="1">
                <a:latin typeface="+mn-lt"/>
              </a:rPr>
              <a:t>webElement.clear</a:t>
            </a:r>
            <a:r>
              <a:rPr lang="en-US" sz="2000" b="1" dirty="0">
                <a:latin typeface="+mn-lt"/>
              </a:rPr>
              <a:t>();</a:t>
            </a:r>
          </a:p>
          <a:p>
            <a:r>
              <a:rPr lang="en-US" sz="2000" b="1" dirty="0" err="1">
                <a:latin typeface="+mn-lt"/>
              </a:rPr>
              <a:t>webElement.sendKeys</a:t>
            </a:r>
            <a:r>
              <a:rPr lang="en-US" sz="2000" b="1" dirty="0">
                <a:latin typeface="+mn-lt"/>
              </a:rPr>
              <a:t>(“</a:t>
            </a:r>
            <a:r>
              <a:rPr lang="en-US" sz="2000" b="1" dirty="0" err="1">
                <a:latin typeface="+mn-lt"/>
              </a:rPr>
              <a:t>newText</a:t>
            </a:r>
            <a:r>
              <a:rPr lang="en-US" sz="2000" b="1" dirty="0">
                <a:latin typeface="+mn-lt"/>
              </a:rPr>
              <a:t>”)’</a:t>
            </a:r>
            <a:br>
              <a:rPr lang="en-US" sz="2000" b="1" dirty="0">
                <a:latin typeface="+mn-lt"/>
              </a:rPr>
            </a:br>
            <a:endParaRPr lang="ru-RU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26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Метод </a:t>
            </a:r>
            <a:r>
              <a:rPr lang="en-US" dirty="0" err="1"/>
              <a:t>getText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latin typeface="+mn-lt"/>
              </a:rPr>
              <a:t>Для получения текста элемента используется метод </a:t>
            </a:r>
            <a:r>
              <a:rPr lang="en-US" sz="2000" b="1" dirty="0" err="1">
                <a:latin typeface="+mn-lt"/>
              </a:rPr>
              <a:t>getText</a:t>
            </a:r>
            <a:r>
              <a:rPr lang="en-US" sz="2000" b="1" dirty="0">
                <a:latin typeface="+mn-lt"/>
              </a:rPr>
              <a:t>()</a:t>
            </a:r>
            <a:r>
              <a:rPr lang="ru-RU" sz="2000" b="1" dirty="0">
                <a:latin typeface="+mn-lt"/>
              </a:rPr>
              <a:t>:</a:t>
            </a:r>
          </a:p>
          <a:p>
            <a:r>
              <a:rPr lang="ru-RU" sz="2000" dirty="0"/>
              <a:t>	</a:t>
            </a:r>
            <a:r>
              <a:rPr lang="en-US" sz="2000" dirty="0"/>
              <a:t>String text = </a:t>
            </a:r>
            <a:r>
              <a:rPr lang="en-US" sz="2000" dirty="0" err="1"/>
              <a:t>webElement.getText</a:t>
            </a:r>
            <a:r>
              <a:rPr lang="en-US" sz="2000" dirty="0"/>
              <a:t>();</a:t>
            </a:r>
            <a:endParaRPr lang="ru-RU" sz="2000" dirty="0"/>
          </a:p>
          <a:p>
            <a:endParaRPr lang="ru-RU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Особенности: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Возвращается только видимый текст (невидимые элементы имеют пустой текст)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Выполняется нормализация – удаление пробелов, т.е. текст вернется таким, как отображается в браузере, несмотря на верстку.</a:t>
            </a:r>
          </a:p>
          <a:p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Метод </a:t>
            </a:r>
            <a:r>
              <a:rPr lang="en-US" dirty="0" err="1"/>
              <a:t>getAttribute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+mn-lt"/>
              </a:rPr>
              <a:t>Для получения свойств элементов используется метод </a:t>
            </a:r>
            <a:r>
              <a:rPr lang="en-US" sz="2000" b="1" dirty="0" err="1">
                <a:latin typeface="+mn-lt"/>
              </a:rPr>
              <a:t>getAttribute</a:t>
            </a:r>
            <a:r>
              <a:rPr lang="en-US" sz="2000" b="1" dirty="0">
                <a:latin typeface="+mn-lt"/>
              </a:rPr>
              <a:t>()</a:t>
            </a:r>
            <a:r>
              <a:rPr lang="ru-RU" sz="2000" dirty="0">
                <a:latin typeface="+mn-lt"/>
              </a:rPr>
              <a:t>.</a:t>
            </a:r>
          </a:p>
          <a:p>
            <a:r>
              <a:rPr lang="ru-RU" sz="2000" dirty="0"/>
              <a:t>	</a:t>
            </a:r>
            <a:r>
              <a:rPr lang="en-US" sz="2000" dirty="0"/>
              <a:t>String attribute = </a:t>
            </a:r>
            <a:r>
              <a:rPr lang="en-US" sz="2000" dirty="0" err="1"/>
              <a:t>webElement.getAttribute</a:t>
            </a:r>
            <a:r>
              <a:rPr lang="en-US" sz="2000" dirty="0"/>
              <a:t>("</a:t>
            </a:r>
            <a:r>
              <a:rPr lang="en-US" sz="2000" dirty="0" err="1"/>
              <a:t>attr</a:t>
            </a:r>
            <a:r>
              <a:rPr lang="en-US" sz="2000" dirty="0"/>
              <a:t>");</a:t>
            </a:r>
            <a:endParaRPr lang="ru-RU" sz="2000" dirty="0"/>
          </a:p>
          <a:p>
            <a:endParaRPr lang="ru-RU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Примеры:</a:t>
            </a:r>
            <a:endParaRPr lang="en-US" sz="2000" dirty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input.getAttribute</a:t>
            </a:r>
            <a:r>
              <a:rPr lang="en-US" sz="2000" dirty="0">
                <a:latin typeface="+mn-lt"/>
              </a:rPr>
              <a:t>("value");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input.getAttribute</a:t>
            </a:r>
            <a:r>
              <a:rPr lang="en-US" sz="2000" dirty="0">
                <a:latin typeface="+mn-lt"/>
              </a:rPr>
              <a:t>("</a:t>
            </a:r>
            <a:r>
              <a:rPr lang="en-US" sz="2000" dirty="0" err="1">
                <a:latin typeface="+mn-lt"/>
              </a:rPr>
              <a:t>href</a:t>
            </a:r>
            <a:r>
              <a:rPr lang="en-US" sz="2000" dirty="0">
                <a:latin typeface="+mn-lt"/>
              </a:rPr>
              <a:t>");</a:t>
            </a:r>
            <a:br>
              <a:rPr lang="en-US" sz="2000" dirty="0">
                <a:latin typeface="+mn-lt"/>
              </a:rPr>
            </a:br>
            <a:r>
              <a:rPr lang="ru-RU" sz="2000" dirty="0">
                <a:latin typeface="+mn-lt"/>
              </a:rPr>
              <a:t>всегда возвращает абсолютные ссылки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button.getAttribute</a:t>
            </a:r>
            <a:r>
              <a:rPr lang="en-US" sz="2000" dirty="0">
                <a:latin typeface="+mn-lt"/>
              </a:rPr>
              <a:t>("disabled") </a:t>
            </a:r>
            <a:br>
              <a:rPr lang="en-US" sz="2000" dirty="0">
                <a:latin typeface="+mn-lt"/>
              </a:rPr>
            </a:br>
            <a:r>
              <a:rPr lang="ru-RU" sz="2000" dirty="0">
                <a:latin typeface="+mn-lt"/>
              </a:rPr>
              <a:t>либо </a:t>
            </a:r>
            <a:r>
              <a:rPr lang="en-US" sz="2000" dirty="0">
                <a:latin typeface="+mn-lt"/>
              </a:rPr>
              <a:t>null, </a:t>
            </a:r>
            <a:r>
              <a:rPr lang="ru-RU" sz="2000" dirty="0">
                <a:latin typeface="+mn-lt"/>
              </a:rPr>
              <a:t>либо </a:t>
            </a:r>
            <a:r>
              <a:rPr lang="en-US" sz="2000" dirty="0">
                <a:latin typeface="+mn-lt"/>
              </a:rPr>
              <a:t>true</a:t>
            </a:r>
            <a:br>
              <a:rPr lang="ru-RU" sz="2000" dirty="0">
                <a:latin typeface="+mn-lt"/>
              </a:rPr>
            </a:br>
            <a:r>
              <a:rPr lang="ru-RU" sz="2000" dirty="0">
                <a:latin typeface="+mn-lt"/>
              </a:rPr>
              <a:t>Аналогично для атрибутов </a:t>
            </a:r>
            <a:r>
              <a:rPr lang="en-US" sz="2000" dirty="0">
                <a:latin typeface="+mn-lt"/>
              </a:rPr>
              <a:t>selected, checked, </a:t>
            </a:r>
            <a:r>
              <a:rPr lang="en-US" sz="2000" dirty="0" err="1">
                <a:latin typeface="+mn-lt"/>
              </a:rPr>
              <a:t>readonly</a:t>
            </a:r>
            <a:r>
              <a:rPr lang="en-US" sz="2000" dirty="0">
                <a:latin typeface="+mn-lt"/>
              </a:rPr>
              <a:t>, …</a:t>
            </a:r>
            <a:endParaRPr lang="ru-RU" sz="2000" dirty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div.getAttribute</a:t>
            </a:r>
            <a:r>
              <a:rPr lang="en-US" sz="2000" dirty="0">
                <a:latin typeface="+mn-lt"/>
              </a:rPr>
              <a:t>("</a:t>
            </a:r>
            <a:r>
              <a:rPr lang="en-US" sz="2000" dirty="0" err="1">
                <a:latin typeface="+mn-lt"/>
              </a:rPr>
              <a:t>innerText</a:t>
            </a:r>
            <a:r>
              <a:rPr lang="en-US" sz="2000" dirty="0">
                <a:latin typeface="+mn-lt"/>
              </a:rPr>
              <a:t>");</a:t>
            </a:r>
            <a:br>
              <a:rPr lang="en-US" sz="2000" dirty="0">
                <a:latin typeface="+mn-lt"/>
              </a:rPr>
            </a:b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22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Agenda</a:t>
            </a:r>
            <a:endParaRPr lang="ru-RU" dirty="0">
              <a:cs typeface="Arial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TestNG</a:t>
            </a:r>
            <a:r>
              <a:rPr lang="en-US" sz="2400" dirty="0">
                <a:latin typeface="+mn-lt"/>
              </a:rPr>
              <a:t>: </a:t>
            </a:r>
            <a:r>
              <a:rPr lang="ru-RU" sz="2400" dirty="0">
                <a:latin typeface="+mn-lt"/>
              </a:rPr>
              <a:t>основные понятия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Поиск элементов на странице</a:t>
            </a:r>
          </a:p>
          <a:p>
            <a:pPr marL="548143" lvl="2" indent="-34290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Типы локаторов</a:t>
            </a:r>
          </a:p>
          <a:p>
            <a:pPr marL="548143" lvl="2" indent="-34290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Отладка локаторов</a:t>
            </a:r>
            <a:endParaRPr lang="en-US" sz="2400" dirty="0"/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Действия </a:t>
            </a:r>
            <a:r>
              <a:rPr lang="en-US" sz="2400" dirty="0">
                <a:latin typeface="+mn-lt"/>
              </a:rPr>
              <a:t>click, </a:t>
            </a:r>
            <a:r>
              <a:rPr lang="en-US" sz="2400" dirty="0" err="1">
                <a:latin typeface="+mn-lt"/>
              </a:rPr>
              <a:t>sendKeys</a:t>
            </a:r>
            <a:r>
              <a:rPr lang="en-US" sz="2400" dirty="0">
                <a:latin typeface="+mn-lt"/>
              </a:rPr>
              <a:t>, clear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Свойства элементов </a:t>
            </a:r>
            <a:r>
              <a:rPr lang="en-US" sz="2400" dirty="0" err="1">
                <a:latin typeface="+mn-lt"/>
              </a:rPr>
              <a:t>getText</a:t>
            </a:r>
            <a:r>
              <a:rPr lang="en-US" sz="2400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и </a:t>
            </a:r>
            <a:r>
              <a:rPr lang="en-US" sz="2400" dirty="0" err="1">
                <a:latin typeface="+mn-lt"/>
              </a:rPr>
              <a:t>getAttribute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25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latin typeface="+mn-lt"/>
              </a:rPr>
              <a:t>TestNG</a:t>
            </a:r>
            <a:r>
              <a:rPr lang="ru-RU" sz="2000" dirty="0">
                <a:latin typeface="+mn-lt"/>
              </a:rPr>
              <a:t> – фреймворк для написания автотестов на языке </a:t>
            </a:r>
            <a:r>
              <a:rPr lang="en-US" sz="2000" dirty="0">
                <a:latin typeface="+mn-lt"/>
              </a:rPr>
              <a:t>Java</a:t>
            </a:r>
            <a:r>
              <a:rPr lang="ru-RU" sz="2000" dirty="0">
                <a:latin typeface="+mn-lt"/>
              </a:rPr>
              <a:t>. </a:t>
            </a:r>
          </a:p>
          <a:p>
            <a:r>
              <a:rPr lang="ru-RU" sz="2000" i="1" dirty="0">
                <a:latin typeface="+mn-lt"/>
              </a:rPr>
              <a:t>“</a:t>
            </a:r>
            <a:r>
              <a:rPr lang="en-US" sz="2000" i="1" dirty="0">
                <a:latin typeface="+mn-lt"/>
              </a:rPr>
              <a:t>NG</a:t>
            </a:r>
            <a:r>
              <a:rPr lang="ru-RU" sz="2000" i="1" dirty="0">
                <a:latin typeface="+mn-lt"/>
              </a:rPr>
              <a:t>” означает “</a:t>
            </a:r>
            <a:r>
              <a:rPr lang="en-US" sz="2000" i="1" dirty="0">
                <a:latin typeface="+mn-lt"/>
              </a:rPr>
              <a:t>Next Generation</a:t>
            </a:r>
            <a:r>
              <a:rPr lang="ru-RU" sz="2000" i="1" dirty="0">
                <a:latin typeface="+mn-lt"/>
              </a:rPr>
              <a:t>”.</a:t>
            </a:r>
            <a:endParaRPr lang="en-US" sz="2000" i="1" dirty="0">
              <a:latin typeface="+mn-lt"/>
            </a:endParaRPr>
          </a:p>
          <a:p>
            <a:endParaRPr lang="en-US" sz="2000" i="1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latin typeface="+mn-lt"/>
              </a:rPr>
              <a:t>Для подключения к проекту:</a:t>
            </a:r>
            <a:endParaRPr lang="en-US" sz="20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&lt;dependencies&gt;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&lt;dependency&gt;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org.testng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&lt;version&gt;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текущаяверсия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&lt;/version&gt;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&lt;/dependency&gt;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&lt;/dependencies&gt;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1026" name="Picture 2" descr="Картинки по запросу test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71" y="1364608"/>
            <a:ext cx="1299819" cy="16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 err="1"/>
              <a:t>TestNG</a:t>
            </a:r>
            <a:r>
              <a:rPr lang="en-US" dirty="0"/>
              <a:t> XML </a:t>
            </a:r>
            <a:r>
              <a:rPr lang="ru-RU" dirty="0"/>
              <a:t>файла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2" t="24534" r="40912" b="27711"/>
          <a:stretch/>
        </p:blipFill>
        <p:spPr bwMode="auto">
          <a:xfrm>
            <a:off x="920553" y="908720"/>
            <a:ext cx="792480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14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TestNG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034088"/>
              </p:ext>
            </p:extLst>
          </p:nvPr>
        </p:nvGraphicFramePr>
        <p:xfrm>
          <a:off x="704528" y="1019175"/>
          <a:ext cx="8280920" cy="4191529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41">
                <a:tc>
                  <a:txBody>
                    <a:bodyPr/>
                    <a:lstStyle/>
                    <a:p>
                      <a:r>
                        <a:rPr lang="en-US" dirty="0"/>
                        <a:t>@Test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</a:t>
                      </a:r>
                      <a:r>
                        <a:rPr lang="ru-RU" baseline="0" dirty="0"/>
                        <a:t> тесты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872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@</a:t>
                      </a:r>
                      <a:r>
                        <a:rPr lang="ru-RU" sz="1800" kern="1200" dirty="0" err="1">
                          <a:effectLst/>
                        </a:rPr>
                        <a:t>BeforeSuite</a:t>
                      </a:r>
                      <a:r>
                        <a:rPr lang="ru-RU" sz="1800" kern="1200" dirty="0">
                          <a:effectLst/>
                        </a:rPr>
                        <a:t>, @</a:t>
                      </a:r>
                      <a:r>
                        <a:rPr lang="ru-RU" sz="1800" kern="1200" dirty="0" err="1">
                          <a:effectLst/>
                        </a:rPr>
                        <a:t>AfterSuite</a:t>
                      </a:r>
                      <a:r>
                        <a:rPr lang="ru-RU" sz="1800" kern="1200" dirty="0">
                          <a:effectLst/>
                        </a:rPr>
                        <a:t> 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Методы, которые исполняются единожды до/после исполнения всех тестов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872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@</a:t>
                      </a:r>
                      <a:r>
                        <a:rPr lang="ru-RU" sz="1800" kern="1200" dirty="0" err="1">
                          <a:effectLst/>
                        </a:rPr>
                        <a:t>BeforeTest</a:t>
                      </a:r>
                      <a:r>
                        <a:rPr lang="ru-RU" sz="1800" kern="1200" dirty="0">
                          <a:effectLst/>
                        </a:rPr>
                        <a:t>, @</a:t>
                      </a:r>
                      <a:r>
                        <a:rPr lang="ru-RU" sz="1800" kern="1200" dirty="0" err="1">
                          <a:effectLst/>
                        </a:rPr>
                        <a:t>AfterTest</a:t>
                      </a:r>
                      <a:r>
                        <a:rPr lang="ru-RU" sz="1800" kern="1200" dirty="0">
                          <a:effectLst/>
                        </a:rPr>
                        <a:t> 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Методы, которые исполняются единожды до/после исполнения теста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872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@</a:t>
                      </a:r>
                      <a:r>
                        <a:rPr lang="ru-RU" sz="1800" kern="1200" dirty="0" err="1">
                          <a:effectLst/>
                        </a:rPr>
                        <a:t>BeforeClass</a:t>
                      </a:r>
                      <a:r>
                        <a:rPr lang="ru-RU" sz="1800" kern="1200" dirty="0">
                          <a:effectLst/>
                        </a:rPr>
                        <a:t>, @</a:t>
                      </a:r>
                      <a:r>
                        <a:rPr lang="ru-RU" sz="1800" kern="1200" dirty="0" err="1">
                          <a:effectLst/>
                        </a:rPr>
                        <a:t>AfterClass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Методы, которые исполняются единожды до/после исполнения всех тестов в классе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872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@</a:t>
                      </a:r>
                      <a:r>
                        <a:rPr lang="ru-RU" sz="1800" kern="1200" dirty="0" err="1">
                          <a:effectLst/>
                        </a:rPr>
                        <a:t>BeforeMethod</a:t>
                      </a:r>
                      <a:r>
                        <a:rPr lang="ru-RU" sz="1800" kern="1200" dirty="0">
                          <a:effectLst/>
                        </a:rPr>
                        <a:t>, @</a:t>
                      </a:r>
                      <a:r>
                        <a:rPr lang="ru-RU" sz="1800" kern="1200" dirty="0" err="1">
                          <a:effectLst/>
                        </a:rPr>
                        <a:t>AfterMethod</a:t>
                      </a:r>
                      <a:r>
                        <a:rPr lang="ru-RU" sz="1800" kern="1200" dirty="0">
                          <a:effectLst/>
                        </a:rPr>
                        <a:t> 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Методы, которые исполняются каждый раз до/после исполнения тестового метода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872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@</a:t>
                      </a:r>
                      <a:r>
                        <a:rPr lang="ru-RU" sz="1800" kern="1200" dirty="0" err="1">
                          <a:effectLst/>
                        </a:rPr>
                        <a:t>BeforeGroups</a:t>
                      </a:r>
                      <a:r>
                        <a:rPr lang="ru-RU" sz="1800" kern="1200" dirty="0">
                          <a:effectLst/>
                        </a:rPr>
                        <a:t>, @</a:t>
                      </a:r>
                      <a:r>
                        <a:rPr lang="ru-RU" sz="1800" kern="1200" dirty="0" err="1">
                          <a:effectLst/>
                        </a:rPr>
                        <a:t>AfterGroups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Методы, которые исполняются до/после первого/последнего теста принадлежащего к заданным группам</a:t>
                      </a:r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92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аннотаций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enabled</a:t>
            </a:r>
            <a:r>
              <a:rPr lang="ru-RU" sz="1800" dirty="0">
                <a:latin typeface="+mn-lt"/>
              </a:rPr>
              <a:t> — можно временно отключить, установив значение в false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b="1" dirty="0" err="1">
                <a:latin typeface="+mn-lt"/>
              </a:rPr>
              <a:t>timeOut</a:t>
            </a:r>
            <a:r>
              <a:rPr lang="ru-RU" sz="1800" dirty="0">
                <a:latin typeface="+mn-lt"/>
              </a:rPr>
              <a:t> — время, после которого метод «свалится» и потянет за собой все зависимые от него тесты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description</a:t>
            </a:r>
            <a:r>
              <a:rPr lang="ru-RU" sz="1800" dirty="0">
                <a:latin typeface="+mn-lt"/>
              </a:rPr>
              <a:t> — название, используемое в отчете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n-lt"/>
              </a:rPr>
              <a:t>expectedExceptions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- </a:t>
            </a:r>
            <a:r>
              <a:rPr lang="ru-RU" sz="1800" dirty="0">
                <a:latin typeface="+mn-lt"/>
              </a:rPr>
              <a:t>можно указать класс(или массив классов) Exception'а и если тест не выкинет необходимую ошибку - тест будет помечен как failed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b="1" dirty="0" err="1">
                <a:latin typeface="+mn-lt"/>
              </a:rPr>
              <a:t>dependsOnMethods</a:t>
            </a:r>
            <a:r>
              <a:rPr lang="ru-RU" sz="1800" dirty="0">
                <a:latin typeface="+mn-lt"/>
              </a:rPr>
              <a:t> — методы, от которых зависит, сначала будут выполнены они, а затем данный метод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b="1" dirty="0" err="1">
                <a:latin typeface="+mn-lt"/>
              </a:rPr>
              <a:t>alwaysRun</a:t>
            </a:r>
            <a:r>
              <a:rPr lang="ru-RU" sz="1800" dirty="0">
                <a:latin typeface="+mn-lt"/>
              </a:rPr>
              <a:t> — если установить в </a:t>
            </a:r>
            <a:r>
              <a:rPr lang="ru-RU" sz="1800" dirty="0" err="1">
                <a:latin typeface="+mn-lt"/>
              </a:rPr>
              <a:t>true</a:t>
            </a:r>
            <a:r>
              <a:rPr lang="ru-RU" sz="1800" dirty="0">
                <a:latin typeface="+mn-lt"/>
              </a:rPr>
              <a:t>, будет вызываться всегда независимо от того, к каким группам принадлежит, не применим к @</a:t>
            </a:r>
            <a:r>
              <a:rPr lang="ru-RU" sz="1800" dirty="0" err="1">
                <a:latin typeface="+mn-lt"/>
              </a:rPr>
              <a:t>BeforeGroups</a:t>
            </a:r>
            <a:r>
              <a:rPr lang="ru-RU" sz="1800" dirty="0">
                <a:latin typeface="+mn-lt"/>
              </a:rPr>
              <a:t>, @</a:t>
            </a:r>
            <a:r>
              <a:rPr lang="ru-RU" sz="1800" dirty="0" err="1">
                <a:latin typeface="+mn-lt"/>
              </a:rPr>
              <a:t>AfterGroups</a:t>
            </a:r>
            <a:endParaRPr lang="ru-RU" sz="1800" dirty="0">
              <a:latin typeface="+mn-lt"/>
            </a:endParaRPr>
          </a:p>
          <a:p>
            <a:endParaRPr lang="ru-RU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63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 err="1">
                <a:latin typeface="+mn-lt"/>
              </a:rPr>
              <a:t>Assert</a:t>
            </a:r>
            <a:r>
              <a:rPr lang="ru-RU" sz="2000" dirty="0">
                <a:latin typeface="+mn-lt"/>
              </a:rPr>
              <a:t> - это специальная конструкция, позволяющая проверять предположения о значениях произвольных данных в произвольном месте программы. 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Assert.</a:t>
            </a:r>
            <a:r>
              <a:rPr lang="en-US" sz="2000" i="1" dirty="0" err="1"/>
              <a:t>assertEquals</a:t>
            </a:r>
            <a:r>
              <a:rPr lang="en-US" sz="2000" dirty="0"/>
              <a:t>(</a:t>
            </a:r>
            <a:r>
              <a:rPr lang="en-US" sz="2000" b="1" dirty="0" err="1"/>
              <a:t>driver</a:t>
            </a:r>
            <a:r>
              <a:rPr lang="en-US" sz="2000" dirty="0" err="1"/>
              <a:t>.getTitle</a:t>
            </a:r>
            <a:r>
              <a:rPr lang="en-US" sz="2000" dirty="0"/>
              <a:t>(), </a:t>
            </a:r>
            <a:r>
              <a:rPr lang="en-US" sz="2000" b="1" dirty="0"/>
              <a:t>"Intra"</a:t>
            </a:r>
            <a:r>
              <a:rPr lang="en-US" sz="2000" dirty="0"/>
              <a:t>, </a:t>
            </a:r>
            <a:r>
              <a:rPr lang="en-US" sz="2000" b="1" dirty="0"/>
              <a:t>"Intra page is not opened"</a:t>
            </a:r>
            <a:r>
              <a:rPr lang="en-US" sz="2000" dirty="0"/>
              <a:t>);</a:t>
            </a:r>
            <a:endParaRPr lang="ru-RU" sz="2000" dirty="0"/>
          </a:p>
          <a:p>
            <a:endParaRPr lang="en-US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Наиболее часто используемые виды </a:t>
            </a:r>
            <a:r>
              <a:rPr lang="en-US" sz="2000" dirty="0">
                <a:latin typeface="+mn-lt"/>
              </a:rPr>
              <a:t>Assert </a:t>
            </a:r>
            <a:r>
              <a:rPr lang="ru-RU" sz="2000" dirty="0">
                <a:latin typeface="+mn-lt"/>
              </a:rPr>
              <a:t>вставок: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 err="1">
                <a:latin typeface="+mn-lt"/>
              </a:rPr>
              <a:t>Assert.assertTrue</a:t>
            </a:r>
            <a:r>
              <a:rPr lang="ru-RU" sz="2000" dirty="0">
                <a:latin typeface="+mn-lt"/>
              </a:rPr>
              <a:t>()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 err="1">
                <a:latin typeface="+mn-lt"/>
              </a:rPr>
              <a:t>Assert.assertFalse</a:t>
            </a:r>
            <a:r>
              <a:rPr lang="ru-RU" sz="2000" dirty="0">
                <a:latin typeface="+mn-lt"/>
              </a:rPr>
              <a:t>() 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Assert.assertEquals</a:t>
            </a:r>
            <a:r>
              <a:rPr lang="en-US" sz="2000" dirty="0">
                <a:latin typeface="+mn-lt"/>
              </a:rPr>
              <a:t>()</a:t>
            </a:r>
            <a:endParaRPr lang="ru-RU" sz="2000" dirty="0">
              <a:latin typeface="+mn-lt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Assert.assertNotEquals</a:t>
            </a:r>
            <a:r>
              <a:rPr lang="en-US" sz="2000" dirty="0">
                <a:latin typeface="+mn-lt"/>
              </a:rPr>
              <a:t>()</a:t>
            </a:r>
            <a:endParaRPr lang="ru-RU" sz="2000" dirty="0">
              <a:latin typeface="+mn-lt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Assert.assertNull</a:t>
            </a:r>
            <a:r>
              <a:rPr lang="en-US" sz="2000" dirty="0">
                <a:latin typeface="+mn-lt"/>
              </a:rPr>
              <a:t>()</a:t>
            </a:r>
            <a:endParaRPr lang="ru-RU" sz="2000" dirty="0">
              <a:latin typeface="+mn-lt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Assert.assertNotNull</a:t>
            </a:r>
            <a:r>
              <a:rPr lang="en-US" sz="2000" dirty="0">
                <a:latin typeface="+mn-lt"/>
              </a:rPr>
              <a:t>()</a:t>
            </a:r>
            <a:endParaRPr lang="ru-RU" sz="2000" dirty="0">
              <a:latin typeface="+mn-lt"/>
            </a:endParaRPr>
          </a:p>
          <a:p>
            <a:pPr>
              <a:tabLst>
                <a:tab pos="2155825" algn="l"/>
              </a:tabLst>
            </a:pPr>
            <a:endParaRPr lang="ru-RU" sz="2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8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SoftAssert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latin typeface="+mn-lt"/>
              </a:rPr>
              <a:t>При использовании </a:t>
            </a:r>
            <a:r>
              <a:rPr lang="en-US" sz="2000" dirty="0" err="1">
                <a:latin typeface="+mn-lt"/>
              </a:rPr>
              <a:t>SoftAssert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в случае падения </a:t>
            </a:r>
            <a:r>
              <a:rPr lang="en-US" sz="2000" dirty="0">
                <a:latin typeface="+mn-lt"/>
              </a:rPr>
              <a:t>assertion</a:t>
            </a:r>
            <a:r>
              <a:rPr lang="ru-RU" sz="2000" dirty="0">
                <a:latin typeface="+mn-lt"/>
              </a:rPr>
              <a:t> тест не останавливается, и только в консоль записывается сообщение об ошибке. </a:t>
            </a:r>
          </a:p>
          <a:p>
            <a:r>
              <a:rPr lang="ru-RU" sz="2000" dirty="0">
                <a:latin typeface="+mn-lt"/>
              </a:rPr>
              <a:t>Метод </a:t>
            </a:r>
            <a:r>
              <a:rPr lang="en-US" sz="2000" b="1" dirty="0" err="1">
                <a:latin typeface="+mn-lt"/>
              </a:rPr>
              <a:t>assertAll</a:t>
            </a:r>
            <a:r>
              <a:rPr lang="ru-RU" sz="2000" b="1" dirty="0">
                <a:latin typeface="+mn-lt"/>
              </a:rPr>
              <a:t>()</a:t>
            </a:r>
            <a:r>
              <a:rPr lang="ru-RU" sz="2000" dirty="0">
                <a:latin typeface="+mn-lt"/>
              </a:rPr>
              <a:t> вызовет исключение, если хотя бы один из </a:t>
            </a:r>
            <a:r>
              <a:rPr lang="en-US" sz="2000" dirty="0">
                <a:latin typeface="+mn-lt"/>
              </a:rPr>
              <a:t>assertion </a:t>
            </a:r>
            <a:r>
              <a:rPr lang="ru-RU" sz="2000" dirty="0">
                <a:latin typeface="+mn-lt"/>
              </a:rPr>
              <a:t>упал. </a:t>
            </a:r>
          </a:p>
          <a:p>
            <a:endParaRPr lang="ru-RU" sz="2000" dirty="0"/>
          </a:p>
          <a:p>
            <a:r>
              <a:rPr lang="en-US" sz="2000" dirty="0" err="1"/>
              <a:t>SoftAssert</a:t>
            </a:r>
            <a:r>
              <a:rPr lang="en-US" sz="2000" dirty="0"/>
              <a:t> </a:t>
            </a:r>
            <a:r>
              <a:rPr lang="en-US" sz="2000" dirty="0" err="1"/>
              <a:t>softAssert</a:t>
            </a:r>
            <a:r>
              <a:rPr lang="en-US" sz="2000" dirty="0"/>
              <a:t> = </a:t>
            </a:r>
            <a:r>
              <a:rPr lang="en-US" sz="2000" b="1" dirty="0"/>
              <a:t>new </a:t>
            </a:r>
            <a:r>
              <a:rPr lang="en-US" sz="2000" dirty="0" err="1"/>
              <a:t>SoftAssert</a:t>
            </a:r>
            <a:r>
              <a:rPr lang="en-US" sz="2000" dirty="0"/>
              <a:t>();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softAssert.assertEquals</a:t>
            </a:r>
            <a:r>
              <a:rPr lang="en-US" sz="2000" dirty="0"/>
              <a:t>(</a:t>
            </a:r>
            <a:r>
              <a:rPr lang="en-US" sz="2000" b="1" dirty="0" err="1"/>
              <a:t>driver</a:t>
            </a:r>
            <a:r>
              <a:rPr lang="en-US" sz="2000" dirty="0" err="1"/>
              <a:t>.getTitle</a:t>
            </a:r>
            <a:r>
              <a:rPr lang="en-US" sz="2000" dirty="0"/>
              <a:t>(), </a:t>
            </a:r>
            <a:r>
              <a:rPr lang="en-US" sz="2000" b="1" dirty="0"/>
              <a:t>"Intra"</a:t>
            </a:r>
            <a:r>
              <a:rPr lang="en-US" sz="2000" dirty="0"/>
              <a:t>, </a:t>
            </a:r>
            <a:r>
              <a:rPr lang="en-US" sz="2000" b="1" dirty="0"/>
              <a:t>"Intra page is not opened"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 err="1"/>
              <a:t>softAssert.assertTrue</a:t>
            </a:r>
            <a:r>
              <a:rPr lang="en-US" sz="2000" dirty="0"/>
              <a:t>(</a:t>
            </a:r>
            <a:r>
              <a:rPr lang="en-US" sz="2000" dirty="0" err="1"/>
              <a:t>userName.isDisplayed</a:t>
            </a:r>
            <a:r>
              <a:rPr lang="en-US" sz="2000" dirty="0"/>
              <a:t>());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softAssert.assertAll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39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элементов на странице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kern="1200" dirty="0">
                <a:latin typeface="Tele-GroteskNor" pitchFamily="2" charset="0"/>
              </a:rPr>
              <a:t>WebElement findElement(By by)  — находит первый, удовлетворяющий условиям поиска, элемент на странице.  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		</a:t>
            </a:r>
            <a:r>
              <a:rPr lang="en-US" sz="2000" dirty="0" err="1"/>
              <a:t>WebElement</a:t>
            </a:r>
            <a:r>
              <a:rPr lang="en-US" sz="2000" dirty="0"/>
              <a:t> element = </a:t>
            </a:r>
            <a:r>
              <a:rPr lang="en-US" sz="2000" dirty="0" err="1"/>
              <a:t>driver.findElement</a:t>
            </a:r>
            <a:r>
              <a:rPr lang="en-US" sz="2000" dirty="0"/>
              <a:t>(</a:t>
            </a:r>
            <a:r>
              <a:rPr lang="en-US" sz="2000" dirty="0" err="1"/>
              <a:t>byLocator</a:t>
            </a:r>
            <a:r>
              <a:rPr lang="en-US" sz="2000" dirty="0"/>
              <a:t>);</a:t>
            </a:r>
            <a:endParaRPr lang="ru-RU" sz="2000" dirty="0"/>
          </a:p>
          <a:p>
            <a:pPr>
              <a:buNone/>
            </a:pPr>
            <a:br>
              <a:rPr lang="ru-RU" sz="2000" dirty="0"/>
            </a:b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kern="1200" dirty="0" err="1">
                <a:latin typeface="Tele-GroteskNor" pitchFamily="2" charset="0"/>
              </a:rPr>
              <a:t>List</a:t>
            </a:r>
            <a:r>
              <a:rPr lang="ru-RU" sz="2000" kern="1200" dirty="0">
                <a:latin typeface="Tele-GroteskNor" pitchFamily="2" charset="0"/>
              </a:rPr>
              <a:t> </a:t>
            </a:r>
            <a:r>
              <a:rPr lang="en-US" sz="2000" kern="1200" dirty="0">
                <a:latin typeface="Tele-GroteskNor" pitchFamily="2" charset="0"/>
              </a:rPr>
              <a:t>&lt;</a:t>
            </a:r>
            <a:r>
              <a:rPr lang="en-US" sz="2000" kern="1200" dirty="0" err="1">
                <a:latin typeface="Tele-GroteskNor" pitchFamily="2" charset="0"/>
              </a:rPr>
              <a:t>WebElement</a:t>
            </a:r>
            <a:r>
              <a:rPr lang="en-US" sz="2000" kern="1200" dirty="0">
                <a:latin typeface="Tele-GroteskNor" pitchFamily="2" charset="0"/>
              </a:rPr>
              <a:t>&gt; </a:t>
            </a:r>
            <a:r>
              <a:rPr lang="ru-RU" sz="2000" kern="1200" dirty="0" err="1">
                <a:latin typeface="Tele-GroteskNor" pitchFamily="2" charset="0"/>
              </a:rPr>
              <a:t>findElements</a:t>
            </a:r>
            <a:r>
              <a:rPr lang="ru-RU" sz="2000" kern="1200" dirty="0">
                <a:latin typeface="Tele-GroteskNor" pitchFamily="2" charset="0"/>
              </a:rPr>
              <a:t>(</a:t>
            </a:r>
            <a:r>
              <a:rPr lang="ru-RU" sz="2000" kern="1200" dirty="0" err="1">
                <a:latin typeface="Tele-GroteskNor" pitchFamily="2" charset="0"/>
              </a:rPr>
              <a:t>By</a:t>
            </a:r>
            <a:r>
              <a:rPr lang="ru-RU" sz="2000" kern="1200" dirty="0">
                <a:latin typeface="Tele-GroteskNor" pitchFamily="2" charset="0"/>
              </a:rPr>
              <a:t> </a:t>
            </a:r>
            <a:r>
              <a:rPr lang="ru-RU" sz="2000" kern="1200" dirty="0" err="1">
                <a:latin typeface="Tele-GroteskNor" pitchFamily="2" charset="0"/>
              </a:rPr>
              <a:t>by</a:t>
            </a:r>
            <a:r>
              <a:rPr lang="ru-RU" sz="2000" kern="1200" dirty="0">
                <a:latin typeface="Tele-GroteskNor" pitchFamily="2" charset="0"/>
              </a:rPr>
              <a:t>) — находит все элементы в текущем контексте, идентифицированные классом </a:t>
            </a:r>
            <a:r>
              <a:rPr lang="ru-RU" sz="2000" kern="1200" dirty="0" err="1">
                <a:latin typeface="Tele-GroteskNor" pitchFamily="2" charset="0"/>
              </a:rPr>
              <a:t>By</a:t>
            </a:r>
            <a:r>
              <a:rPr lang="ru-RU" sz="2000" kern="1200" dirty="0">
                <a:latin typeface="Tele-GroteskNor" pitchFamily="2" charset="0"/>
              </a:rPr>
              <a:t>. 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		</a:t>
            </a:r>
            <a:r>
              <a:rPr lang="en-US" sz="2000" dirty="0"/>
              <a:t>List&lt;</a:t>
            </a:r>
            <a:r>
              <a:rPr lang="en-US" sz="2000" dirty="0" err="1"/>
              <a:t>WebElement</a:t>
            </a:r>
            <a:r>
              <a:rPr lang="en-US" sz="2000" dirty="0"/>
              <a:t>&gt; elements =</a:t>
            </a:r>
            <a:r>
              <a:rPr lang="ru-RU" sz="2000" dirty="0"/>
              <a:t> </a:t>
            </a:r>
            <a:r>
              <a:rPr lang="en-US" sz="2000" dirty="0" err="1"/>
              <a:t>driver.findElements</a:t>
            </a:r>
            <a:r>
              <a:rPr lang="en-US" sz="2000" dirty="0"/>
              <a:t>(</a:t>
            </a:r>
            <a:r>
              <a:rPr lang="en-US" sz="2000" dirty="0" err="1"/>
              <a:t>byLocator</a:t>
            </a:r>
            <a:r>
              <a:rPr lang="en-US" sz="2000" dirty="0"/>
              <a:t>);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3760A2-4AA7-43C4-AD3F-6EC669C21E4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jY1jHCzEy0NsubUvGnM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kjFVkPdUCea44fKmEz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LB7UDZCkSwldG5.7i1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nI3I7e2UiVG3_HdrPkL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m_hCMpk.V4ND6ZZemN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fxaaOjAkmGdupnq2JSr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I.WAUaNkyc5pOMROcX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5/24/2013 11:06:46"/>
  <p:tag name="VCTMASTER" val="TELEKOM_Master_DE_RC6 Kopie"/>
  <p:tag name="VCT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elekom 16:9 2015 DE">
  <a:themeElements>
    <a:clrScheme name="Telekom Screenfarben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Vorschlag April 2015_Typo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lIns="72000" tIns="0" rIns="72000" bIns="36000" rtlCol="0" anchor="ctr"/>
      <a:lstStyle>
        <a:defPPr indent="3175" algn="ctr" defTabSz="457293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rgbClr val="E20074"/>
          </a:buClr>
          <a:buSzPct val="75000"/>
          <a:defRPr sz="1800" dirty="0" err="1" smtClean="0">
            <a:cs typeface="Arial" charset="0"/>
          </a:defRPr>
        </a:defPPr>
      </a:lst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9525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spAutoFit/>
      </a:bodyPr>
      <a:lstStyle>
        <a:defPPr defTabSz="457322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chemeClr val="tx1"/>
          </a:buClr>
          <a:buSzPct val="75000"/>
          <a:defRPr sz="1800" dirty="0" err="1" smtClean="0">
            <a:ea typeface="Swagger" pitchFamily="2" charset="0"/>
          </a:defRPr>
        </a:defPPr>
      </a:lstStyle>
    </a:txDef>
  </a:objectDefaults>
  <a:extraClrSchemeLst>
    <a:extraClrScheme>
      <a:clrScheme name="Telekom Screenfarben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_MASTER_16-9_DE_20150828.potx" id="{75524DF0-7BD8-498D-AF99-455065FE6D3C}" vid="{CEA88903-E27E-44F5-BBC8-0B466D88CEA7}"/>
    </a:ext>
  </a:extLst>
</a:theme>
</file>

<file path=ppt/theme/theme2.xml><?xml version="1.0" encoding="utf-8"?>
<a:theme xmlns:a="http://schemas.openxmlformats.org/drawingml/2006/main" name="2_Telekom 16:9 2015 DE">
  <a:themeElements>
    <a:clrScheme name="Telekom Screenfarben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Vorschlag April 2015_Typo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lIns="72000" tIns="0" rIns="72000" bIns="36000" rtlCol="0" anchor="ctr"/>
      <a:lstStyle>
        <a:defPPr indent="3175" algn="ctr" defTabSz="457293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rgbClr val="E20074"/>
          </a:buClr>
          <a:buSzPct val="75000"/>
          <a:defRPr sz="1800" dirty="0" err="1" smtClean="0">
            <a:cs typeface="Arial" charset="0"/>
          </a:defRPr>
        </a:defPPr>
      </a:lst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9525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spAutoFit/>
      </a:bodyPr>
      <a:lstStyle>
        <a:defPPr defTabSz="457322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chemeClr val="tx1"/>
          </a:buClr>
          <a:buSzPct val="75000"/>
          <a:defRPr sz="1800" dirty="0" err="1" smtClean="0">
            <a:ea typeface="Swagger" pitchFamily="2" charset="0"/>
          </a:defRPr>
        </a:defPPr>
      </a:lstStyle>
    </a:txDef>
  </a:objectDefaults>
  <a:extraClrSchemeLst>
    <a:extraClrScheme>
      <a:clrScheme name="Telekom Screenfarben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_MASTER_16-9_DE_20150828.potx" id="{75524DF0-7BD8-498D-AF99-455065FE6D3C}" vid="{CEA88903-E27E-44F5-BBC8-0B466D88CEA7}"/>
    </a:ext>
  </a:extLst>
</a:theme>
</file>

<file path=ppt/theme/theme3.xml><?xml version="1.0" encoding="utf-8"?>
<a:theme xmlns:a="http://schemas.openxmlformats.org/drawingml/2006/main" name="3_Telekom 16:9 2015 DE">
  <a:themeElements>
    <a:clrScheme name="Telekom Screenfarben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Vorschlag April 2015_Typo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lIns="72000" tIns="0" rIns="72000" bIns="36000" rtlCol="0" anchor="ctr"/>
      <a:lstStyle>
        <a:defPPr indent="3175" algn="ctr" defTabSz="457293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rgbClr val="E20074"/>
          </a:buClr>
          <a:buSzPct val="75000"/>
          <a:defRPr sz="1800" dirty="0" err="1" smtClean="0">
            <a:cs typeface="Arial" charset="0"/>
          </a:defRPr>
        </a:defPPr>
      </a:lst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9525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spAutoFit/>
      </a:bodyPr>
      <a:lstStyle>
        <a:defPPr defTabSz="457322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chemeClr val="tx1"/>
          </a:buClr>
          <a:buSzPct val="75000"/>
          <a:defRPr sz="1800" dirty="0" err="1" smtClean="0">
            <a:ea typeface="Swagger" pitchFamily="2" charset="0"/>
          </a:defRPr>
        </a:defPPr>
      </a:lstStyle>
    </a:txDef>
  </a:objectDefaults>
  <a:extraClrSchemeLst>
    <a:extraClrScheme>
      <a:clrScheme name="Telekom Screenfarben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_MASTER_16-9_DE_20150828.potx" id="{75524DF0-7BD8-498D-AF99-455065FE6D3C}" vid="{CEA88903-E27E-44F5-BBC8-0B466D88CEA7}"/>
    </a:ext>
  </a:extLst>
</a:theme>
</file>

<file path=ppt/theme/theme4.xml><?xml version="1.0" encoding="utf-8"?>
<a:theme xmlns:a="http://schemas.openxmlformats.org/drawingml/2006/main" name="4_Telekom 16:9 2015 DE">
  <a:themeElements>
    <a:clrScheme name="Telekom Screenfarben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Vorschlag April 2015_Typo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lIns="72000" tIns="0" rIns="72000" bIns="36000" rtlCol="0" anchor="ctr"/>
      <a:lstStyle>
        <a:defPPr indent="3175" algn="ctr" defTabSz="457293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rgbClr val="E20074"/>
          </a:buClr>
          <a:buSzPct val="75000"/>
          <a:defRPr sz="1800" dirty="0" err="1" smtClean="0">
            <a:cs typeface="Arial" charset="0"/>
          </a:defRPr>
        </a:defPPr>
      </a:lst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9525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spAutoFit/>
      </a:bodyPr>
      <a:lstStyle>
        <a:defPPr defTabSz="457322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chemeClr val="tx1"/>
          </a:buClr>
          <a:buSzPct val="75000"/>
          <a:defRPr sz="1800" dirty="0" err="1" smtClean="0">
            <a:ea typeface="Swagger" pitchFamily="2" charset="0"/>
          </a:defRPr>
        </a:defPPr>
      </a:lstStyle>
    </a:txDef>
  </a:objectDefaults>
  <a:extraClrSchemeLst>
    <a:extraClrScheme>
      <a:clrScheme name="Telekom Screenfarben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_MASTER_16-9_DE_20150828.potx" id="{75524DF0-7BD8-498D-AF99-455065FE6D3C}" vid="{CEA88903-E27E-44F5-BBC8-0B466D88CEA7}"/>
    </a:ext>
  </a:extLst>
</a:theme>
</file>

<file path=ppt/theme/theme5.xml><?xml version="1.0" encoding="utf-8"?>
<a:theme xmlns:a="http://schemas.openxmlformats.org/drawingml/2006/main" name="Telekom 4:3 2016 EN">
  <a:themeElements>
    <a:clrScheme name="Telekom Screenfarben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Vorschlag April 2015_Typo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wrap="square" lIns="108000" tIns="108000" rIns="108000" bIns="108000" rtlCol="0" anchor="ctr" anchorCtr="0">
        <a:noAutofit/>
      </a:bodyPr>
      <a:lstStyle>
        <a:defPPr algn="ctr" defTabSz="457293" fontAlgn="base">
          <a:lnSpc>
            <a:spcPct val="90000"/>
          </a:lnSpc>
          <a:buClr>
            <a:srgbClr val="E20074"/>
          </a:buClr>
          <a:buSzPct val="75000"/>
          <a:defRPr sz="1800" dirty="0" smtClean="0">
            <a:latin typeface="Tele-GroteskNor" pitchFamily="2" charset="0"/>
            <a:cs typeface="Arial Unicode MS" panose="020B0604020202020204" pitchFamily="34" charset="-128"/>
          </a:defRPr>
        </a:defPPr>
      </a:lst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  <a:ln w="19050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noAutofit/>
      </a:bodyPr>
      <a:lstStyle>
        <a:defPPr marL="0" indent="0">
          <a:buNone/>
          <a:defRPr sz="1800" dirty="0" err="1" smtClean="0"/>
        </a:defPPr>
      </a:lstStyle>
    </a:txDef>
  </a:objectDefaults>
  <a:extraClrSchemeLst>
    <a:extraClrScheme>
      <a:clrScheme name="Telekom Screenfarben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_MASTER_4-3_EN_20161208" id="{6AE65D47-3530-46A5-9BFB-54B71909919C}" vid="{62F7E7E6-CABF-43B1-A0FE-6D1DB99C6232}"/>
    </a:ext>
  </a:extLst>
</a:theme>
</file>

<file path=ppt/theme/theme6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992C99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T_MASTER_16-9_DE_20151005</Template>
  <TotalTime>0</TotalTime>
  <Words>658</Words>
  <Application>Microsoft Office PowerPoint</Application>
  <PresentationFormat>A4 Paper (210x297 mm)</PresentationFormat>
  <Paragraphs>162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TeleGrotesk Headline Ultra</vt:lpstr>
      <vt:lpstr>Tele-GroteskUlt</vt:lpstr>
      <vt:lpstr>Tele-GroteskFet</vt:lpstr>
      <vt:lpstr>Tele-GroteskNor</vt:lpstr>
      <vt:lpstr>Wingdings 2</vt:lpstr>
      <vt:lpstr>Arial</vt:lpstr>
      <vt:lpstr>TeleGrotesk Headline</vt:lpstr>
      <vt:lpstr>Arial Narrow</vt:lpstr>
      <vt:lpstr>Wingdings</vt:lpstr>
      <vt:lpstr>1_Telekom 16:9 2015 DE</vt:lpstr>
      <vt:lpstr>2_Telekom 16:9 2015 DE</vt:lpstr>
      <vt:lpstr>3_Telekom 16:9 2015 DE</vt:lpstr>
      <vt:lpstr>4_Telekom 16:9 2015 DE</vt:lpstr>
      <vt:lpstr>Telekom 4:3 2016 EN</vt:lpstr>
      <vt:lpstr>think-cell Folie</vt:lpstr>
      <vt:lpstr>think-cell Slide</vt:lpstr>
      <vt:lpstr>Лекция 2  TestNG Начало работы с Selenium WebDriver</vt:lpstr>
      <vt:lpstr>Agenda</vt:lpstr>
      <vt:lpstr>TestNG</vt:lpstr>
      <vt:lpstr>Структура TestNG XML файла</vt:lpstr>
      <vt:lpstr>Аннотации TestNG</vt:lpstr>
      <vt:lpstr>Параметры аннотаций</vt:lpstr>
      <vt:lpstr>Assert</vt:lpstr>
      <vt:lpstr>SoftAssert</vt:lpstr>
      <vt:lpstr>Поиск элементов на странице</vt:lpstr>
      <vt:lpstr>Если ничего не нашлось..</vt:lpstr>
      <vt:lpstr>СТРАТЕГИИ ПОИСКА локаторов</vt:lpstr>
      <vt:lpstr>Примеры использования</vt:lpstr>
      <vt:lpstr>Отладка локаторов</vt:lpstr>
      <vt:lpstr>Отладка локаторов</vt:lpstr>
      <vt:lpstr>Неявное ожидание</vt:lpstr>
      <vt:lpstr>Действия click и sendKeys</vt:lpstr>
      <vt:lpstr>Метод CLEAR</vt:lpstr>
      <vt:lpstr>Метод getText</vt:lpstr>
      <vt:lpstr>Метод getAttribute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Telekom Management Team Meeting 2015</dc:title>
  <dc:creator>Ishkov, Vladislav</dc:creator>
  <cp:lastModifiedBy>Ishkov, Vladislav</cp:lastModifiedBy>
  <cp:revision>912</cp:revision>
  <cp:lastPrinted>2017-10-07T12:38:34Z</cp:lastPrinted>
  <dcterms:created xsi:type="dcterms:W3CDTF">2015-10-29T11:25:04Z</dcterms:created>
  <dcterms:modified xsi:type="dcterms:W3CDTF">2020-08-20T15:37:59Z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25be555c-b5cc-4397-a7e0-99892cde5c7c</vt:lpwstr>
  </property>
  <property fmtid="{D5CDD505-2E9C-101B-9397-08002B2CF9AE}" pid="3" name="Offisync_UniqueId">
    <vt:lpwstr>334808</vt:lpwstr>
  </property>
  <property fmtid="{D5CDD505-2E9C-101B-9397-08002B2CF9AE}" pid="4" name="Offisync_ProviderInitializationData">
    <vt:lpwstr>https://yam.telekom.de</vt:lpwstr>
  </property>
  <property fmtid="{D5CDD505-2E9C-101B-9397-08002B2CF9AE}" pid="5" name="Jive_LatestUserAccountName">
    <vt:lpwstr>stanislav_chavelski</vt:lpwstr>
  </property>
  <property fmtid="{D5CDD505-2E9C-101B-9397-08002B2CF9AE}" pid="6" name="Offisync_UpdateToken">
    <vt:lpwstr>3</vt:lpwstr>
  </property>
  <property fmtid="{D5CDD505-2E9C-101B-9397-08002B2CF9AE}" pid="7" name="Offisync_ServerID">
    <vt:lpwstr>910d955c-6da6-4153-b0e4-c961b1662f7a</vt:lpwstr>
  </property>
</Properties>
</file>