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9DD54-60B3-48B9-B416-00AD6EC07E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B751C-7355-47B1-9587-40D57B7B52A9}">
      <dgm:prSet phldrT="[Text]"/>
      <dgm:spPr/>
      <dgm:t>
        <a:bodyPr/>
        <a:lstStyle/>
        <a:p>
          <a:r>
            <a:rPr lang="en-US" dirty="0" smtClean="0"/>
            <a:t>In 1992 approximately 0.18% of all payment activity was fraudulent, today, it is near 5%</a:t>
          </a:r>
          <a:endParaRPr lang="en-US" dirty="0"/>
        </a:p>
      </dgm:t>
    </dgm:pt>
    <dgm:pt modelId="{BB1472CD-A319-405E-8BBC-D53882311C6A}" type="parTrans" cxnId="{93B0EDEB-AD51-462F-A9D6-8F0DC2537AFE}">
      <dgm:prSet/>
      <dgm:spPr/>
      <dgm:t>
        <a:bodyPr/>
        <a:lstStyle/>
        <a:p>
          <a:endParaRPr lang="en-US"/>
        </a:p>
      </dgm:t>
    </dgm:pt>
    <dgm:pt modelId="{369ABCAC-7080-4D8E-AF13-576F0E3112E4}" type="sibTrans" cxnId="{93B0EDEB-AD51-462F-A9D6-8F0DC2537AFE}">
      <dgm:prSet/>
      <dgm:spPr/>
      <dgm:t>
        <a:bodyPr/>
        <a:lstStyle/>
        <a:p>
          <a:endParaRPr lang="en-US"/>
        </a:p>
      </dgm:t>
    </dgm:pt>
    <dgm:pt modelId="{16C34233-D7B9-4AD9-83E5-E99C4E14D22F}">
      <dgm:prSet phldrT="[Text]"/>
      <dgm:spPr/>
      <dgm:t>
        <a:bodyPr/>
        <a:lstStyle/>
        <a:p>
          <a:r>
            <a:rPr lang="en-US" dirty="0" smtClean="0"/>
            <a:t>As the digital age progressed, a greater percentage of an individual’s identity was moved online</a:t>
          </a:r>
          <a:endParaRPr lang="en-US" dirty="0"/>
        </a:p>
      </dgm:t>
    </dgm:pt>
    <dgm:pt modelId="{74B15656-BF63-4E35-87D0-C10BFF65641B}" type="parTrans" cxnId="{A967C9BF-C2CE-46AF-BD3C-E196E9EF239A}">
      <dgm:prSet/>
      <dgm:spPr/>
      <dgm:t>
        <a:bodyPr/>
        <a:lstStyle/>
        <a:p>
          <a:endParaRPr lang="en-US"/>
        </a:p>
      </dgm:t>
    </dgm:pt>
    <dgm:pt modelId="{2EC92CA2-37C6-4E47-8BB9-B4EA16AF49B2}" type="sibTrans" cxnId="{A967C9BF-C2CE-46AF-BD3C-E196E9EF239A}">
      <dgm:prSet/>
      <dgm:spPr/>
      <dgm:t>
        <a:bodyPr/>
        <a:lstStyle/>
        <a:p>
          <a:endParaRPr lang="en-US"/>
        </a:p>
      </dgm:t>
    </dgm:pt>
    <dgm:pt modelId="{E76ADDEF-2670-4C94-B197-6A1E2347A686}">
      <dgm:prSet phldrT="[Text]"/>
      <dgm:spPr/>
      <dgm:t>
        <a:bodyPr/>
        <a:lstStyle/>
        <a:p>
          <a:r>
            <a:rPr lang="en-US" dirty="0" smtClean="0"/>
            <a:t>Identify theft is continuing to rise across the globe</a:t>
          </a:r>
          <a:endParaRPr lang="en-US" dirty="0"/>
        </a:p>
      </dgm:t>
    </dgm:pt>
    <dgm:pt modelId="{26B9D140-728D-49A0-820B-BF5892E9D404}" type="parTrans" cxnId="{61550B37-2B8C-4956-944F-4918097C5736}">
      <dgm:prSet/>
      <dgm:spPr/>
      <dgm:t>
        <a:bodyPr/>
        <a:lstStyle/>
        <a:p>
          <a:endParaRPr lang="en-US"/>
        </a:p>
      </dgm:t>
    </dgm:pt>
    <dgm:pt modelId="{785E1298-28AB-498E-8D57-E6C909089425}" type="sibTrans" cxnId="{61550B37-2B8C-4956-944F-4918097C5736}">
      <dgm:prSet/>
      <dgm:spPr/>
      <dgm:t>
        <a:bodyPr/>
        <a:lstStyle/>
        <a:p>
          <a:endParaRPr lang="en-US"/>
        </a:p>
      </dgm:t>
    </dgm:pt>
    <dgm:pt modelId="{4F1C8E5E-8277-4F1A-98B7-51E8387A6CEB}">
      <dgm:prSet phldrT="[Text]"/>
      <dgm:spPr/>
      <dgm:t>
        <a:bodyPr/>
        <a:lstStyle/>
        <a:p>
          <a:r>
            <a:rPr lang="en-US" dirty="0" smtClean="0"/>
            <a:t>Data science has found commercial successes in fraud detection, saving the organization money and reputation </a:t>
          </a:r>
          <a:endParaRPr lang="en-US" dirty="0"/>
        </a:p>
      </dgm:t>
    </dgm:pt>
    <dgm:pt modelId="{0A4277F6-8D8A-4038-A49B-156F1FE0751C}" type="parTrans" cxnId="{E05B2420-2292-475E-A99A-3C6551BC4CB9}">
      <dgm:prSet/>
      <dgm:spPr/>
      <dgm:t>
        <a:bodyPr/>
        <a:lstStyle/>
        <a:p>
          <a:endParaRPr lang="en-US"/>
        </a:p>
      </dgm:t>
    </dgm:pt>
    <dgm:pt modelId="{67B3E989-6884-4AA1-B984-19D4D236B49B}" type="sibTrans" cxnId="{E05B2420-2292-475E-A99A-3C6551BC4CB9}">
      <dgm:prSet/>
      <dgm:spPr/>
      <dgm:t>
        <a:bodyPr/>
        <a:lstStyle/>
        <a:p>
          <a:endParaRPr lang="en-US"/>
        </a:p>
      </dgm:t>
    </dgm:pt>
    <dgm:pt modelId="{7E6FF25B-9F07-4407-A0F3-D1D10FD97EA5}" type="pres">
      <dgm:prSet presAssocID="{EFD9DD54-60B3-48B9-B416-00AD6EC07E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5B8F7D-A008-42E1-B97D-13F9A90CC003}" type="pres">
      <dgm:prSet presAssocID="{541B751C-7355-47B1-9587-40D57B7B52A9}" presName="parentLin" presStyleCnt="0"/>
      <dgm:spPr/>
    </dgm:pt>
    <dgm:pt modelId="{2AC456B2-94A7-4DCD-BFE6-A560A064D867}" type="pres">
      <dgm:prSet presAssocID="{541B751C-7355-47B1-9587-40D57B7B52A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D17B9F8-ADF2-4BED-84CF-82953A4CA5A7}" type="pres">
      <dgm:prSet presAssocID="{541B751C-7355-47B1-9587-40D57B7B52A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43BD4-4C88-4F99-AFE1-F6297B15839E}" type="pres">
      <dgm:prSet presAssocID="{541B751C-7355-47B1-9587-40D57B7B52A9}" presName="negativeSpace" presStyleCnt="0"/>
      <dgm:spPr/>
    </dgm:pt>
    <dgm:pt modelId="{EAD6FC6A-4439-42C4-8A60-C48F91C7EFBC}" type="pres">
      <dgm:prSet presAssocID="{541B751C-7355-47B1-9587-40D57B7B52A9}" presName="childText" presStyleLbl="conFgAcc1" presStyleIdx="0" presStyleCnt="4">
        <dgm:presLayoutVars>
          <dgm:bulletEnabled val="1"/>
        </dgm:presLayoutVars>
      </dgm:prSet>
      <dgm:spPr/>
    </dgm:pt>
    <dgm:pt modelId="{4DE42F3E-19EB-4D69-9FEA-EE9BFE73A510}" type="pres">
      <dgm:prSet presAssocID="{369ABCAC-7080-4D8E-AF13-576F0E3112E4}" presName="spaceBetweenRectangles" presStyleCnt="0"/>
      <dgm:spPr/>
    </dgm:pt>
    <dgm:pt modelId="{A2D9756E-1974-4B34-80AB-1BAE879586B0}" type="pres">
      <dgm:prSet presAssocID="{16C34233-D7B9-4AD9-83E5-E99C4E14D22F}" presName="parentLin" presStyleCnt="0"/>
      <dgm:spPr/>
    </dgm:pt>
    <dgm:pt modelId="{3F208E2A-7FE1-42E5-BBEA-F536FACB7A04}" type="pres">
      <dgm:prSet presAssocID="{16C34233-D7B9-4AD9-83E5-E99C4E14D22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A4C77F5-AEE7-45F7-9F50-1919058C7FE3}" type="pres">
      <dgm:prSet presAssocID="{16C34233-D7B9-4AD9-83E5-E99C4E14D22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9A49C-234B-4225-B6F3-D7770F990A51}" type="pres">
      <dgm:prSet presAssocID="{16C34233-D7B9-4AD9-83E5-E99C4E14D22F}" presName="negativeSpace" presStyleCnt="0"/>
      <dgm:spPr/>
    </dgm:pt>
    <dgm:pt modelId="{2860C769-FCB1-45C6-B10C-CD0A27D8064F}" type="pres">
      <dgm:prSet presAssocID="{16C34233-D7B9-4AD9-83E5-E99C4E14D22F}" presName="childText" presStyleLbl="conFgAcc1" presStyleIdx="1" presStyleCnt="4">
        <dgm:presLayoutVars>
          <dgm:bulletEnabled val="1"/>
        </dgm:presLayoutVars>
      </dgm:prSet>
      <dgm:spPr/>
    </dgm:pt>
    <dgm:pt modelId="{66729B40-E96B-4880-829B-D70C9C0FF106}" type="pres">
      <dgm:prSet presAssocID="{2EC92CA2-37C6-4E47-8BB9-B4EA16AF49B2}" presName="spaceBetweenRectangles" presStyleCnt="0"/>
      <dgm:spPr/>
    </dgm:pt>
    <dgm:pt modelId="{A8CB9579-AAD4-4E0A-BF61-947F6AE87B3B}" type="pres">
      <dgm:prSet presAssocID="{E76ADDEF-2670-4C94-B197-6A1E2347A686}" presName="parentLin" presStyleCnt="0"/>
      <dgm:spPr/>
    </dgm:pt>
    <dgm:pt modelId="{3C0969B0-55CE-4645-A191-B326A3DA9FD0}" type="pres">
      <dgm:prSet presAssocID="{E76ADDEF-2670-4C94-B197-6A1E2347A68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691D4F3-7EE6-4469-ACD1-19AE07D4A8BA}" type="pres">
      <dgm:prSet presAssocID="{E76ADDEF-2670-4C94-B197-6A1E2347A68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498D8-927F-4AD9-9C48-AB2F057CEBB8}" type="pres">
      <dgm:prSet presAssocID="{E76ADDEF-2670-4C94-B197-6A1E2347A686}" presName="negativeSpace" presStyleCnt="0"/>
      <dgm:spPr/>
    </dgm:pt>
    <dgm:pt modelId="{3441D77E-AA50-4E55-A71E-2CF2F9FE4967}" type="pres">
      <dgm:prSet presAssocID="{E76ADDEF-2670-4C94-B197-6A1E2347A686}" presName="childText" presStyleLbl="conFgAcc1" presStyleIdx="2" presStyleCnt="4">
        <dgm:presLayoutVars>
          <dgm:bulletEnabled val="1"/>
        </dgm:presLayoutVars>
      </dgm:prSet>
      <dgm:spPr/>
    </dgm:pt>
    <dgm:pt modelId="{AB79E1A2-F5E4-444A-A24B-DBE758CB6F80}" type="pres">
      <dgm:prSet presAssocID="{785E1298-28AB-498E-8D57-E6C909089425}" presName="spaceBetweenRectangles" presStyleCnt="0"/>
      <dgm:spPr/>
    </dgm:pt>
    <dgm:pt modelId="{89D01CBD-E63B-4F9F-9845-98087F739B55}" type="pres">
      <dgm:prSet presAssocID="{4F1C8E5E-8277-4F1A-98B7-51E8387A6CEB}" presName="parentLin" presStyleCnt="0"/>
      <dgm:spPr/>
    </dgm:pt>
    <dgm:pt modelId="{FB75E04B-F47A-4168-91D1-44030DF67DA7}" type="pres">
      <dgm:prSet presAssocID="{4F1C8E5E-8277-4F1A-98B7-51E8387A6CE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85BAA3A-9CD6-470D-A8D0-466D51F143D7}" type="pres">
      <dgm:prSet presAssocID="{4F1C8E5E-8277-4F1A-98B7-51E8387A6CE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AD99B-740B-4FB4-8252-65602686ACE0}" type="pres">
      <dgm:prSet presAssocID="{4F1C8E5E-8277-4F1A-98B7-51E8387A6CEB}" presName="negativeSpace" presStyleCnt="0"/>
      <dgm:spPr/>
    </dgm:pt>
    <dgm:pt modelId="{D73FDAFC-10A8-41FC-B8CF-182125436CCA}" type="pres">
      <dgm:prSet presAssocID="{4F1C8E5E-8277-4F1A-98B7-51E8387A6CE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248B81-8ACF-49BA-A772-E47A4EED1907}" type="presOf" srcId="{EFD9DD54-60B3-48B9-B416-00AD6EC07EB5}" destId="{7E6FF25B-9F07-4407-A0F3-D1D10FD97EA5}" srcOrd="0" destOrd="0" presId="urn:microsoft.com/office/officeart/2005/8/layout/list1"/>
    <dgm:cxn modelId="{488FD418-190F-4D59-A620-6C65C85B7563}" type="presOf" srcId="{4F1C8E5E-8277-4F1A-98B7-51E8387A6CEB}" destId="{FB75E04B-F47A-4168-91D1-44030DF67DA7}" srcOrd="0" destOrd="0" presId="urn:microsoft.com/office/officeart/2005/8/layout/list1"/>
    <dgm:cxn modelId="{93B0EDEB-AD51-462F-A9D6-8F0DC2537AFE}" srcId="{EFD9DD54-60B3-48B9-B416-00AD6EC07EB5}" destId="{541B751C-7355-47B1-9587-40D57B7B52A9}" srcOrd="0" destOrd="0" parTransId="{BB1472CD-A319-405E-8BBC-D53882311C6A}" sibTransId="{369ABCAC-7080-4D8E-AF13-576F0E3112E4}"/>
    <dgm:cxn modelId="{61550B37-2B8C-4956-944F-4918097C5736}" srcId="{EFD9DD54-60B3-48B9-B416-00AD6EC07EB5}" destId="{E76ADDEF-2670-4C94-B197-6A1E2347A686}" srcOrd="2" destOrd="0" parTransId="{26B9D140-728D-49A0-820B-BF5892E9D404}" sibTransId="{785E1298-28AB-498E-8D57-E6C909089425}"/>
    <dgm:cxn modelId="{0BE0CD41-F2F7-46AA-8650-798CBB3FA3AD}" type="presOf" srcId="{E76ADDEF-2670-4C94-B197-6A1E2347A686}" destId="{3C0969B0-55CE-4645-A191-B326A3DA9FD0}" srcOrd="0" destOrd="0" presId="urn:microsoft.com/office/officeart/2005/8/layout/list1"/>
    <dgm:cxn modelId="{71FE51CA-F6BF-479F-9F28-33569F68B6B4}" type="presOf" srcId="{16C34233-D7B9-4AD9-83E5-E99C4E14D22F}" destId="{3F208E2A-7FE1-42E5-BBEA-F536FACB7A04}" srcOrd="0" destOrd="0" presId="urn:microsoft.com/office/officeart/2005/8/layout/list1"/>
    <dgm:cxn modelId="{0C778BC6-95B0-48B6-BCE3-E757379829D9}" type="presOf" srcId="{E76ADDEF-2670-4C94-B197-6A1E2347A686}" destId="{3691D4F3-7EE6-4469-ACD1-19AE07D4A8BA}" srcOrd="1" destOrd="0" presId="urn:microsoft.com/office/officeart/2005/8/layout/list1"/>
    <dgm:cxn modelId="{A809EF4F-1ECC-4D36-B5A2-E61921F682C7}" type="presOf" srcId="{16C34233-D7B9-4AD9-83E5-E99C4E14D22F}" destId="{FA4C77F5-AEE7-45F7-9F50-1919058C7FE3}" srcOrd="1" destOrd="0" presId="urn:microsoft.com/office/officeart/2005/8/layout/list1"/>
    <dgm:cxn modelId="{FBE0E140-1950-4774-A385-EB325B3A519F}" type="presOf" srcId="{541B751C-7355-47B1-9587-40D57B7B52A9}" destId="{2D17B9F8-ADF2-4BED-84CF-82953A4CA5A7}" srcOrd="1" destOrd="0" presId="urn:microsoft.com/office/officeart/2005/8/layout/list1"/>
    <dgm:cxn modelId="{DC9C9555-A6AB-4F05-A8DB-75CF87EC9798}" type="presOf" srcId="{541B751C-7355-47B1-9587-40D57B7B52A9}" destId="{2AC456B2-94A7-4DCD-BFE6-A560A064D867}" srcOrd="0" destOrd="0" presId="urn:microsoft.com/office/officeart/2005/8/layout/list1"/>
    <dgm:cxn modelId="{EFDBCBC7-9AA8-47A3-BE4D-E43A44BF3A4E}" type="presOf" srcId="{4F1C8E5E-8277-4F1A-98B7-51E8387A6CEB}" destId="{185BAA3A-9CD6-470D-A8D0-466D51F143D7}" srcOrd="1" destOrd="0" presId="urn:microsoft.com/office/officeart/2005/8/layout/list1"/>
    <dgm:cxn modelId="{A967C9BF-C2CE-46AF-BD3C-E196E9EF239A}" srcId="{EFD9DD54-60B3-48B9-B416-00AD6EC07EB5}" destId="{16C34233-D7B9-4AD9-83E5-E99C4E14D22F}" srcOrd="1" destOrd="0" parTransId="{74B15656-BF63-4E35-87D0-C10BFF65641B}" sibTransId="{2EC92CA2-37C6-4E47-8BB9-B4EA16AF49B2}"/>
    <dgm:cxn modelId="{E05B2420-2292-475E-A99A-3C6551BC4CB9}" srcId="{EFD9DD54-60B3-48B9-B416-00AD6EC07EB5}" destId="{4F1C8E5E-8277-4F1A-98B7-51E8387A6CEB}" srcOrd="3" destOrd="0" parTransId="{0A4277F6-8D8A-4038-A49B-156F1FE0751C}" sibTransId="{67B3E989-6884-4AA1-B984-19D4D236B49B}"/>
    <dgm:cxn modelId="{A2D34BCF-546A-4DC2-A191-7A6351E92944}" type="presParOf" srcId="{7E6FF25B-9F07-4407-A0F3-D1D10FD97EA5}" destId="{285B8F7D-A008-42E1-B97D-13F9A90CC003}" srcOrd="0" destOrd="0" presId="urn:microsoft.com/office/officeart/2005/8/layout/list1"/>
    <dgm:cxn modelId="{5467EB96-FA65-4E9F-9C52-5DC99FBC2BC7}" type="presParOf" srcId="{285B8F7D-A008-42E1-B97D-13F9A90CC003}" destId="{2AC456B2-94A7-4DCD-BFE6-A560A064D867}" srcOrd="0" destOrd="0" presId="urn:microsoft.com/office/officeart/2005/8/layout/list1"/>
    <dgm:cxn modelId="{9743C9BD-C86E-49BF-8D1B-BE678A5B626C}" type="presParOf" srcId="{285B8F7D-A008-42E1-B97D-13F9A90CC003}" destId="{2D17B9F8-ADF2-4BED-84CF-82953A4CA5A7}" srcOrd="1" destOrd="0" presId="urn:microsoft.com/office/officeart/2005/8/layout/list1"/>
    <dgm:cxn modelId="{3898A8B0-00AA-499E-AE68-AD1A3EF8FA96}" type="presParOf" srcId="{7E6FF25B-9F07-4407-A0F3-D1D10FD97EA5}" destId="{BDF43BD4-4C88-4F99-AFE1-F6297B15839E}" srcOrd="1" destOrd="0" presId="urn:microsoft.com/office/officeart/2005/8/layout/list1"/>
    <dgm:cxn modelId="{C363D12B-03C4-49CB-885D-367829B2C6A0}" type="presParOf" srcId="{7E6FF25B-9F07-4407-A0F3-D1D10FD97EA5}" destId="{EAD6FC6A-4439-42C4-8A60-C48F91C7EFBC}" srcOrd="2" destOrd="0" presId="urn:microsoft.com/office/officeart/2005/8/layout/list1"/>
    <dgm:cxn modelId="{42E04D3B-698A-4CC4-8345-96F1B9CCEBBF}" type="presParOf" srcId="{7E6FF25B-9F07-4407-A0F3-D1D10FD97EA5}" destId="{4DE42F3E-19EB-4D69-9FEA-EE9BFE73A510}" srcOrd="3" destOrd="0" presId="urn:microsoft.com/office/officeart/2005/8/layout/list1"/>
    <dgm:cxn modelId="{62A75509-B13B-49A6-978C-67BFFAE4EBF7}" type="presParOf" srcId="{7E6FF25B-9F07-4407-A0F3-D1D10FD97EA5}" destId="{A2D9756E-1974-4B34-80AB-1BAE879586B0}" srcOrd="4" destOrd="0" presId="urn:microsoft.com/office/officeart/2005/8/layout/list1"/>
    <dgm:cxn modelId="{4303A47E-842E-4D4A-9092-99BAD5E922B5}" type="presParOf" srcId="{A2D9756E-1974-4B34-80AB-1BAE879586B0}" destId="{3F208E2A-7FE1-42E5-BBEA-F536FACB7A04}" srcOrd="0" destOrd="0" presId="urn:microsoft.com/office/officeart/2005/8/layout/list1"/>
    <dgm:cxn modelId="{F77C6384-899C-462A-B0DE-402A0B2689C6}" type="presParOf" srcId="{A2D9756E-1974-4B34-80AB-1BAE879586B0}" destId="{FA4C77F5-AEE7-45F7-9F50-1919058C7FE3}" srcOrd="1" destOrd="0" presId="urn:microsoft.com/office/officeart/2005/8/layout/list1"/>
    <dgm:cxn modelId="{E55FB848-9FF3-4CA1-A87F-DB33E874D39F}" type="presParOf" srcId="{7E6FF25B-9F07-4407-A0F3-D1D10FD97EA5}" destId="{0E99A49C-234B-4225-B6F3-D7770F990A51}" srcOrd="5" destOrd="0" presId="urn:microsoft.com/office/officeart/2005/8/layout/list1"/>
    <dgm:cxn modelId="{33FEFC8C-F3D2-4269-BECD-E1AB1F3969CB}" type="presParOf" srcId="{7E6FF25B-9F07-4407-A0F3-D1D10FD97EA5}" destId="{2860C769-FCB1-45C6-B10C-CD0A27D8064F}" srcOrd="6" destOrd="0" presId="urn:microsoft.com/office/officeart/2005/8/layout/list1"/>
    <dgm:cxn modelId="{DF1F319E-A95C-452E-9C0A-7A8D4F7051FD}" type="presParOf" srcId="{7E6FF25B-9F07-4407-A0F3-D1D10FD97EA5}" destId="{66729B40-E96B-4880-829B-D70C9C0FF106}" srcOrd="7" destOrd="0" presId="urn:microsoft.com/office/officeart/2005/8/layout/list1"/>
    <dgm:cxn modelId="{FA8093ED-7977-4567-82A4-8F950A72B4FD}" type="presParOf" srcId="{7E6FF25B-9F07-4407-A0F3-D1D10FD97EA5}" destId="{A8CB9579-AAD4-4E0A-BF61-947F6AE87B3B}" srcOrd="8" destOrd="0" presId="urn:microsoft.com/office/officeart/2005/8/layout/list1"/>
    <dgm:cxn modelId="{7BA89850-B6B9-4D9F-AECF-76030EFCF455}" type="presParOf" srcId="{A8CB9579-AAD4-4E0A-BF61-947F6AE87B3B}" destId="{3C0969B0-55CE-4645-A191-B326A3DA9FD0}" srcOrd="0" destOrd="0" presId="urn:microsoft.com/office/officeart/2005/8/layout/list1"/>
    <dgm:cxn modelId="{19ABDB82-F9AC-48E0-A9FB-0718DBFC13D6}" type="presParOf" srcId="{A8CB9579-AAD4-4E0A-BF61-947F6AE87B3B}" destId="{3691D4F3-7EE6-4469-ACD1-19AE07D4A8BA}" srcOrd="1" destOrd="0" presId="urn:microsoft.com/office/officeart/2005/8/layout/list1"/>
    <dgm:cxn modelId="{521A4250-E7CE-4DD0-B7A1-8F5DCF7FC040}" type="presParOf" srcId="{7E6FF25B-9F07-4407-A0F3-D1D10FD97EA5}" destId="{D08498D8-927F-4AD9-9C48-AB2F057CEBB8}" srcOrd="9" destOrd="0" presId="urn:microsoft.com/office/officeart/2005/8/layout/list1"/>
    <dgm:cxn modelId="{54933048-8C08-4FF3-8BBB-458CEF3A5585}" type="presParOf" srcId="{7E6FF25B-9F07-4407-A0F3-D1D10FD97EA5}" destId="{3441D77E-AA50-4E55-A71E-2CF2F9FE4967}" srcOrd="10" destOrd="0" presId="urn:microsoft.com/office/officeart/2005/8/layout/list1"/>
    <dgm:cxn modelId="{F411A29A-F47B-4050-8DEA-4BA0CBE61252}" type="presParOf" srcId="{7E6FF25B-9F07-4407-A0F3-D1D10FD97EA5}" destId="{AB79E1A2-F5E4-444A-A24B-DBE758CB6F80}" srcOrd="11" destOrd="0" presId="urn:microsoft.com/office/officeart/2005/8/layout/list1"/>
    <dgm:cxn modelId="{15C8CF15-EC61-4245-B38F-EE5526682413}" type="presParOf" srcId="{7E6FF25B-9F07-4407-A0F3-D1D10FD97EA5}" destId="{89D01CBD-E63B-4F9F-9845-98087F739B55}" srcOrd="12" destOrd="0" presId="urn:microsoft.com/office/officeart/2005/8/layout/list1"/>
    <dgm:cxn modelId="{EDBAC05A-D327-4BC5-A15C-828AD7CC87E2}" type="presParOf" srcId="{89D01CBD-E63B-4F9F-9845-98087F739B55}" destId="{FB75E04B-F47A-4168-91D1-44030DF67DA7}" srcOrd="0" destOrd="0" presId="urn:microsoft.com/office/officeart/2005/8/layout/list1"/>
    <dgm:cxn modelId="{0D2E69CE-85D7-48BE-8B23-E83735C10323}" type="presParOf" srcId="{89D01CBD-E63B-4F9F-9845-98087F739B55}" destId="{185BAA3A-9CD6-470D-A8D0-466D51F143D7}" srcOrd="1" destOrd="0" presId="urn:microsoft.com/office/officeart/2005/8/layout/list1"/>
    <dgm:cxn modelId="{2F81FA6F-D0BB-437D-94D1-872E6F06A2F4}" type="presParOf" srcId="{7E6FF25B-9F07-4407-A0F3-D1D10FD97EA5}" destId="{103AD99B-740B-4FB4-8252-65602686ACE0}" srcOrd="13" destOrd="0" presId="urn:microsoft.com/office/officeart/2005/8/layout/list1"/>
    <dgm:cxn modelId="{412922D0-2011-4894-93FA-90090EED82B7}" type="presParOf" srcId="{7E6FF25B-9F07-4407-A0F3-D1D10FD97EA5}" destId="{D73FDAFC-10A8-41FC-B8CF-182125436CCA}" srcOrd="14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F1549B-59DA-4AC2-9F9F-24F9C34C812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Financial Fraud Analysis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sz="2200" dirty="0" smtClean="0">
                <a:latin typeface="Calibri" pitchFamily="34" charset="0"/>
                <a:cs typeface="Calibri" pitchFamily="34" charset="0"/>
              </a:rPr>
              <a:t>Executive Summary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Anthony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LaRosa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 descr="Image result for financial fra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"/>
            <a:ext cx="5334000" cy="3186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Final Results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Below are the results from the (3) Models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The Random Forest and Logistic Regression were equal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The KERAS Neural Network resulted in the best performance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The Machine Learning was able to meet the objective in the problem statement and accurately detect fraud more than 50% of the time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81400"/>
            <a:ext cx="495507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Issues and Challenges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Feature Reduction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Categorical data needed to be converted to numeric data 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Converting the data frame using dummies resulted in over 16,000 columns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Utilized REGEXP to reduce features in two lines of code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2743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Hardware Constraints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Unable to run over 100,000 rows of the 600,000 row sample set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2743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Increased challenge of performance metrics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Accuracy is not the best indicator in largely imbalanced classes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Next Steps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Feature Engineering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Review with technical lead (Professor Werner) current feature engineering and consider potential changes or improvements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2743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Feature Selection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Discuss and review the optimal selection of features that were compiled to build the model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2743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Model Tuning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Discuss with technical lead if additional tuning can occur or use of other modeling techniques to decrease the false positive rate from the matrix table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Citation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215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Financial fraud. (2017, August 15). Retrieved February 15, 2021, from https://www.fbi.gov/news/stories/florida-estate-planner-sentenced-in-financial-fraud-case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Horan, T. (2014). Evolution of Fraud Analytics – An Inside Story. Retrieved January 18, 2021, from https://www.kdnuggets.com/2014/03/evolution-fraud-analytics-inside-story.html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Background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2400" y="12192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Problem Statement and Scope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47500" lnSpcReduction="20000"/>
          </a:bodyPr>
          <a:lstStyle/>
          <a:p>
            <a:endParaRPr lang="en-US" sz="4300" dirty="0" smtClean="0"/>
          </a:p>
          <a:p>
            <a:r>
              <a:rPr lang="en-US" sz="4300" dirty="0" smtClean="0"/>
              <a:t>This project will:</a:t>
            </a:r>
          </a:p>
          <a:p>
            <a:pPr lvl="2"/>
            <a:r>
              <a:rPr lang="en-US" sz="3700" dirty="0" smtClean="0"/>
              <a:t>Examine the (24) million transactions from the bank</a:t>
            </a:r>
          </a:p>
          <a:p>
            <a:pPr lvl="2"/>
            <a:r>
              <a:rPr lang="en-US" sz="3700" dirty="0" smtClean="0"/>
              <a:t>Create a fraud detection program</a:t>
            </a:r>
          </a:p>
          <a:p>
            <a:pPr lvl="2"/>
            <a:r>
              <a:rPr lang="en-US" sz="3700" dirty="0" smtClean="0"/>
              <a:t>Differentiate between various financial feature types occurring at the bank</a:t>
            </a:r>
          </a:p>
          <a:p>
            <a:pPr lvl="1"/>
            <a:endParaRPr lang="en-US" sz="4000" dirty="0" smtClean="0"/>
          </a:p>
          <a:p>
            <a:r>
              <a:rPr lang="en-US" sz="4300" dirty="0" smtClean="0"/>
              <a:t>The bank tellers are currently able to detect fraud 50% of the time </a:t>
            </a:r>
            <a:r>
              <a:rPr lang="en-US" sz="4000" dirty="0" smtClean="0"/>
              <a:t>with the objective of this project to engage the customer</a:t>
            </a:r>
          </a:p>
          <a:p>
            <a:pPr lvl="2"/>
            <a:r>
              <a:rPr lang="en-US" sz="3700" dirty="0" smtClean="0"/>
              <a:t>Utilize data science principles</a:t>
            </a:r>
          </a:p>
          <a:p>
            <a:pPr lvl="2"/>
            <a:r>
              <a:rPr lang="en-US" sz="3700" dirty="0" smtClean="0"/>
              <a:t>Create fraud detect software that exceeds the 50% success rate of the tellers</a:t>
            </a:r>
          </a:p>
          <a:p>
            <a:pPr lvl="2"/>
            <a:endParaRPr lang="en-US" sz="3700" dirty="0" smtClean="0"/>
          </a:p>
          <a:p>
            <a:r>
              <a:rPr lang="en-US" sz="4200" dirty="0" smtClean="0"/>
              <a:t>The types of financial transactions in scope are as follows:</a:t>
            </a:r>
          </a:p>
          <a:p>
            <a:pPr lvl="2"/>
            <a:r>
              <a:rPr lang="en-US" sz="3800" dirty="0" smtClean="0">
                <a:solidFill>
                  <a:schemeClr val="tx1"/>
                </a:solidFill>
              </a:rPr>
              <a:t>CASH-IN</a:t>
            </a:r>
          </a:p>
          <a:p>
            <a:pPr lvl="2"/>
            <a:r>
              <a:rPr lang="en-US" sz="3800" dirty="0" smtClean="0">
                <a:solidFill>
                  <a:schemeClr val="tx1"/>
                </a:solidFill>
              </a:rPr>
              <a:t>CASH-OUT</a:t>
            </a:r>
          </a:p>
          <a:p>
            <a:pPr lvl="2"/>
            <a:r>
              <a:rPr lang="en-US" sz="3800" dirty="0" smtClean="0">
                <a:solidFill>
                  <a:schemeClr val="tx1"/>
                </a:solidFill>
              </a:rPr>
              <a:t>DEBIT</a:t>
            </a:r>
          </a:p>
          <a:p>
            <a:pPr lvl="2"/>
            <a:r>
              <a:rPr lang="en-US" sz="3800" dirty="0" smtClean="0">
                <a:solidFill>
                  <a:schemeClr val="tx1"/>
                </a:solidFill>
              </a:rPr>
              <a:t>PAYMENT</a:t>
            </a:r>
          </a:p>
          <a:p>
            <a:pPr lvl="2"/>
            <a:r>
              <a:rPr lang="en-US" sz="3800" dirty="0" smtClean="0">
                <a:solidFill>
                  <a:schemeClr val="tx1"/>
                </a:solidFill>
              </a:rPr>
              <a:t>TRANSFER</a:t>
            </a:r>
          </a:p>
          <a:p>
            <a:pPr lvl="2">
              <a:buNone/>
            </a:pPr>
            <a:endParaRPr lang="en-US" sz="3700" dirty="0" smtClean="0"/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Technical Approach: EDA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A count of the financial transaction type demonstrates the spread of the sample set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77200" cy="43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Technical Approach: EDA Cont.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Creating </a:t>
            </a:r>
            <a:r>
              <a:rPr lang="en-US" sz="2000" dirty="0" err="1" smtClean="0"/>
              <a:t>boxplots</a:t>
            </a:r>
            <a:r>
              <a:rPr lang="en-US" sz="2000" dirty="0" smtClean="0"/>
              <a:t> of the features assists in identifying outliers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0"/>
            <a:ext cx="889768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Technical Approach: Model Building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Performed a Pearson Correlation and MIC Analysis for Feature Building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09999"/>
            <a:ext cx="4648200" cy="236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76400"/>
            <a:ext cx="885858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76800" y="3774079"/>
            <a:ext cx="48006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Utilized the following features: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/>
              <a:t>amount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err="1" smtClean="0"/>
              <a:t>oldbalanceOrg</a:t>
            </a:r>
            <a:endParaRPr lang="en-US" sz="16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err="1" smtClean="0"/>
              <a:t>newbalanceOrig</a:t>
            </a:r>
            <a:endParaRPr lang="en-US" sz="16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err="1" smtClean="0"/>
              <a:t>oldbalanceDest</a:t>
            </a:r>
            <a:endParaRPr lang="en-US" sz="16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err="1" smtClean="0"/>
              <a:t>newbalanceDest</a:t>
            </a:r>
            <a:endParaRPr lang="en-US" sz="16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err="1" smtClean="0"/>
              <a:t>type_DEBIT</a:t>
            </a:r>
            <a:endParaRPr lang="en-US" sz="16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err="1" smtClean="0"/>
              <a:t>type_PAYMENT</a:t>
            </a:r>
            <a:endParaRPr lang="en-US" sz="16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err="1" smtClean="0"/>
              <a:t>type_TRANSFER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Technical Approach: Model Assessment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Below is the matrix for our logistic regression model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No false negatives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64 false positives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991350" cy="387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Technical Approach: Model Assessment Cont.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Below is the results from the Random Forest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Utilized 1000 estimators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Achieved 97% Accuracy and Summarized the Performance Metrics below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657600"/>
            <a:ext cx="4495800" cy="25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90800"/>
            <a:ext cx="4495800" cy="103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Technical Approach: Model Assessment Cont.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Below is the results from the KERAS Neural Network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Best performing model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Achieved 99% Accuracy</a:t>
            </a:r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2000" dirty="0" smtClean="0"/>
          </a:p>
          <a:p>
            <a:pPr marL="731520" lvl="1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0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95600"/>
            <a:ext cx="83206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1555</TotalTime>
  <Words>517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Financial Fraud Analysis Executive Summary</vt:lpstr>
      <vt:lpstr>Background</vt:lpstr>
      <vt:lpstr>Problem Statement and Scope</vt:lpstr>
      <vt:lpstr>Technical Approach: EDA</vt:lpstr>
      <vt:lpstr>Technical Approach: EDA Cont.</vt:lpstr>
      <vt:lpstr>Technical Approach: Model Building</vt:lpstr>
      <vt:lpstr>Technical Approach: Model Assessment</vt:lpstr>
      <vt:lpstr>Technical Approach: Model Assessment Cont.</vt:lpstr>
      <vt:lpstr>Technical Approach: Model Assessment Cont.</vt:lpstr>
      <vt:lpstr>Final Results</vt:lpstr>
      <vt:lpstr>Issues and Challenges</vt:lpstr>
      <vt:lpstr>Next Steps</vt:lpstr>
      <vt:lpstr>Citation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Summary</dc:title>
  <dc:creator>Anthony</dc:creator>
  <cp:lastModifiedBy>Anthony</cp:lastModifiedBy>
  <cp:revision>37</cp:revision>
  <dcterms:created xsi:type="dcterms:W3CDTF">2021-01-24T18:19:36Z</dcterms:created>
  <dcterms:modified xsi:type="dcterms:W3CDTF">2021-03-06T15:31:43Z</dcterms:modified>
</cp:coreProperties>
</file>