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8F56BBA-5A86-471A-9CB5-8FF50B7BD50C}" type="datetimeFigureOut">
              <a:rPr lang="en-US" smtClean="0"/>
              <a:t>8/5/2020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101A320-ABF4-488A-B748-845923EF5F2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F56BBA-5A86-471A-9CB5-8FF50B7BD50C}" type="datetimeFigureOut">
              <a:rPr lang="en-US" smtClean="0"/>
              <a:t>8/5/2020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101A320-ABF4-488A-B748-845923EF5F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F56BBA-5A86-471A-9CB5-8FF50B7BD50C}" type="datetimeFigureOut">
              <a:rPr lang="en-US" smtClean="0"/>
              <a:t>8/5/2020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101A320-ABF4-488A-B748-845923EF5F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8F56BBA-5A86-471A-9CB5-8FF50B7BD50C}" type="datetimeFigureOut">
              <a:rPr lang="en-US" smtClean="0"/>
              <a:t>8/5/2020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101A320-ABF4-488A-B748-845923EF5F21}"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8F56BBA-5A86-471A-9CB5-8FF50B7BD50C}" type="datetimeFigureOut">
              <a:rPr lang="en-US" smtClean="0"/>
              <a:t>8/5/2020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101A320-ABF4-488A-B748-845923EF5F2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8F56BBA-5A86-471A-9CB5-8FF50B7BD50C}" type="datetimeFigureOut">
              <a:rPr lang="en-US" smtClean="0"/>
              <a:t>8/5/2020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101A320-ABF4-488A-B748-845923EF5F21}"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8F56BBA-5A86-471A-9CB5-8FF50B7BD50C}" type="datetimeFigureOut">
              <a:rPr lang="en-US" smtClean="0"/>
              <a:t>8/5/2020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101A320-ABF4-488A-B748-845923EF5F2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8F56BBA-5A86-471A-9CB5-8FF50B7BD50C}" type="datetimeFigureOut">
              <a:rPr lang="en-US" smtClean="0"/>
              <a:t>8/5/2020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101A320-ABF4-488A-B748-845923EF5F21}"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8F56BBA-5A86-471A-9CB5-8FF50B7BD50C}" type="datetimeFigureOut">
              <a:rPr lang="en-US" smtClean="0"/>
              <a:t>8/5/2020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101A320-ABF4-488A-B748-845923EF5F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8F56BBA-5A86-471A-9CB5-8FF50B7BD50C}" type="datetimeFigureOut">
              <a:rPr lang="en-US" smtClean="0"/>
              <a:t>8/5/2020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101A320-ABF4-488A-B748-845923EF5F2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8F56BBA-5A86-471A-9CB5-8FF50B7BD50C}" type="datetimeFigureOut">
              <a:rPr lang="en-US" smtClean="0"/>
              <a:t>8/5/2020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101A320-ABF4-488A-B748-845923EF5F2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8F56BBA-5A86-471A-9CB5-8FF50B7BD50C}" type="datetimeFigureOut">
              <a:rPr lang="en-US" smtClean="0"/>
              <a:t>8/5/2020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101A320-ABF4-488A-B748-845923EF5F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1600200"/>
            <a:ext cx="4572000" cy="2000251"/>
          </a:xfrm>
        </p:spPr>
        <p:txBody>
          <a:bodyPr>
            <a:normAutofit/>
          </a:bodyPr>
          <a:lstStyle/>
          <a:p>
            <a:pPr algn="ctr"/>
            <a:r>
              <a:rPr lang="en-US" dirty="0" smtClean="0"/>
              <a:t>DSC530-T301 </a:t>
            </a:r>
            <a:br>
              <a:rPr lang="en-US" dirty="0" smtClean="0"/>
            </a:br>
            <a:r>
              <a:rPr lang="en-US" dirty="0" smtClean="0"/>
              <a:t>Final Project </a:t>
            </a:r>
            <a:endParaRPr lang="en-US" dirty="0"/>
          </a:p>
        </p:txBody>
      </p:sp>
      <p:sp>
        <p:nvSpPr>
          <p:cNvPr id="3" name="Subtitle 2"/>
          <p:cNvSpPr>
            <a:spLocks noGrp="1"/>
          </p:cNvSpPr>
          <p:nvPr>
            <p:ph type="subTitle" idx="1"/>
          </p:nvPr>
        </p:nvSpPr>
        <p:spPr>
          <a:xfrm>
            <a:off x="5791200" y="4191000"/>
            <a:ext cx="3200400" cy="762000"/>
          </a:xfrm>
        </p:spPr>
        <p:txBody>
          <a:bodyPr>
            <a:normAutofit fontScale="55000" lnSpcReduction="20000"/>
          </a:bodyPr>
          <a:lstStyle/>
          <a:p>
            <a:r>
              <a:rPr lang="en-US" dirty="0" smtClean="0"/>
              <a:t>Anthony </a:t>
            </a:r>
            <a:r>
              <a:rPr lang="en-US" dirty="0" err="1" smtClean="0"/>
              <a:t>LaRosa</a:t>
            </a:r>
            <a:endParaRPr lang="en-US" dirty="0" smtClean="0"/>
          </a:p>
          <a:p>
            <a:r>
              <a:rPr lang="en-US" dirty="0" smtClean="0"/>
              <a:t>08/04/20</a:t>
            </a:r>
          </a:p>
          <a:p>
            <a:r>
              <a:rPr lang="en-US" dirty="0" smtClean="0"/>
              <a:t>Professor Metzger</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419600"/>
          </a:xfrm>
        </p:spPr>
        <p:txBody>
          <a:bodyPr>
            <a:normAutofit lnSpcReduction="10000"/>
          </a:bodyPr>
          <a:lstStyle/>
          <a:p>
            <a:pPr>
              <a:buNone/>
            </a:pPr>
            <a:r>
              <a:rPr lang="en-US" b="1" dirty="0" smtClean="0">
                <a:latin typeface="Calibri" pitchFamily="34" charset="0"/>
                <a:cs typeface="Calibri" pitchFamily="34" charset="0"/>
              </a:rPr>
              <a:t>The two variable types that this can be performed on the Hours variable and the Tired variable</a:t>
            </a:r>
          </a:p>
          <a:p>
            <a:r>
              <a:rPr lang="en-US" dirty="0" smtClean="0">
                <a:latin typeface="Calibri" pitchFamily="34" charset="0"/>
                <a:cs typeface="Calibri" pitchFamily="34" charset="0"/>
              </a:rPr>
              <a:t>Mean </a:t>
            </a:r>
            <a:r>
              <a:rPr lang="en-US" dirty="0" smtClean="0">
                <a:latin typeface="Calibri" pitchFamily="34" charset="0"/>
                <a:cs typeface="Calibri" pitchFamily="34" charset="0"/>
              </a:rPr>
              <a:t>of Hours Slept </a:t>
            </a:r>
            <a:r>
              <a:rPr lang="en-US" dirty="0" smtClean="0">
                <a:latin typeface="Calibri" pitchFamily="34" charset="0"/>
                <a:cs typeface="Calibri" pitchFamily="34" charset="0"/>
              </a:rPr>
              <a:t>= 6.375</a:t>
            </a:r>
            <a:endParaRPr lang="en-US" dirty="0" smtClean="0">
              <a:latin typeface="Calibri" pitchFamily="34" charset="0"/>
              <a:cs typeface="Calibri" pitchFamily="34" charset="0"/>
            </a:endParaRPr>
          </a:p>
          <a:p>
            <a:r>
              <a:rPr lang="en-US" dirty="0" smtClean="0">
                <a:latin typeface="Calibri" pitchFamily="34" charset="0"/>
                <a:cs typeface="Calibri" pitchFamily="34" charset="0"/>
              </a:rPr>
              <a:t>Median of Hours </a:t>
            </a:r>
            <a:r>
              <a:rPr lang="en-US" dirty="0" smtClean="0">
                <a:latin typeface="Calibri" pitchFamily="34" charset="0"/>
                <a:cs typeface="Calibri" pitchFamily="34" charset="0"/>
              </a:rPr>
              <a:t>Slept = </a:t>
            </a:r>
            <a:r>
              <a:rPr lang="en-US" dirty="0" smtClean="0">
                <a:latin typeface="Calibri" pitchFamily="34" charset="0"/>
                <a:cs typeface="Calibri" pitchFamily="34" charset="0"/>
              </a:rPr>
              <a:t>6.5</a:t>
            </a:r>
          </a:p>
          <a:p>
            <a:r>
              <a:rPr lang="en-US" dirty="0" smtClean="0">
                <a:latin typeface="Calibri" pitchFamily="34" charset="0"/>
                <a:cs typeface="Calibri" pitchFamily="34" charset="0"/>
              </a:rPr>
              <a:t>Mode of Hours Slept </a:t>
            </a:r>
            <a:r>
              <a:rPr lang="en-US" dirty="0" smtClean="0">
                <a:latin typeface="Calibri" pitchFamily="34" charset="0"/>
                <a:cs typeface="Calibri" pitchFamily="34" charset="0"/>
              </a:rPr>
              <a:t>= 7</a:t>
            </a:r>
            <a:endParaRPr lang="en-US" dirty="0" smtClean="0">
              <a:latin typeface="Calibri" pitchFamily="34" charset="0"/>
              <a:cs typeface="Calibri" pitchFamily="34" charset="0"/>
            </a:endParaRPr>
          </a:p>
          <a:p>
            <a:r>
              <a:rPr lang="en-US" dirty="0" smtClean="0">
                <a:latin typeface="Calibri" pitchFamily="34" charset="0"/>
                <a:cs typeface="Calibri" pitchFamily="34" charset="0"/>
              </a:rPr>
              <a:t>The Spread of Hours Slept </a:t>
            </a:r>
            <a:r>
              <a:rPr lang="en-US" dirty="0" smtClean="0">
                <a:latin typeface="Calibri" pitchFamily="34" charset="0"/>
                <a:cs typeface="Calibri" pitchFamily="34" charset="0"/>
              </a:rPr>
              <a:t>= 2.66</a:t>
            </a:r>
            <a:endParaRPr lang="en-US" dirty="0" smtClean="0">
              <a:latin typeface="Calibri" pitchFamily="34" charset="0"/>
              <a:cs typeface="Calibri" pitchFamily="34" charset="0"/>
            </a:endParaRPr>
          </a:p>
          <a:p>
            <a:r>
              <a:rPr lang="en-US" dirty="0" smtClean="0">
                <a:latin typeface="Calibri" pitchFamily="34" charset="0"/>
                <a:cs typeface="Calibri" pitchFamily="34" charset="0"/>
              </a:rPr>
              <a:t>Mean </a:t>
            </a:r>
            <a:r>
              <a:rPr lang="en-US" dirty="0" smtClean="0">
                <a:latin typeface="Calibri" pitchFamily="34" charset="0"/>
                <a:cs typeface="Calibri" pitchFamily="34" charset="0"/>
              </a:rPr>
              <a:t>of Tired </a:t>
            </a:r>
            <a:r>
              <a:rPr lang="en-US" dirty="0" smtClean="0">
                <a:latin typeface="Calibri" pitchFamily="34" charset="0"/>
                <a:cs typeface="Calibri" pitchFamily="34" charset="0"/>
              </a:rPr>
              <a:t>Scale = </a:t>
            </a:r>
            <a:r>
              <a:rPr lang="en-US" dirty="0" smtClean="0">
                <a:latin typeface="Calibri" pitchFamily="34" charset="0"/>
                <a:cs typeface="Calibri" pitchFamily="34" charset="0"/>
              </a:rPr>
              <a:t>3.0</a:t>
            </a:r>
          </a:p>
          <a:p>
            <a:r>
              <a:rPr lang="en-US" dirty="0" smtClean="0">
                <a:latin typeface="Calibri" pitchFamily="34" charset="0"/>
                <a:cs typeface="Calibri" pitchFamily="34" charset="0"/>
              </a:rPr>
              <a:t>Median of Tired Scale </a:t>
            </a:r>
            <a:r>
              <a:rPr lang="en-US" dirty="0" smtClean="0">
                <a:latin typeface="Calibri" pitchFamily="34" charset="0"/>
                <a:cs typeface="Calibri" pitchFamily="34" charset="0"/>
              </a:rPr>
              <a:t>= 3.0</a:t>
            </a:r>
            <a:endParaRPr lang="en-US" dirty="0" smtClean="0">
              <a:latin typeface="Calibri" pitchFamily="34" charset="0"/>
              <a:cs typeface="Calibri" pitchFamily="34" charset="0"/>
            </a:endParaRPr>
          </a:p>
          <a:p>
            <a:r>
              <a:rPr lang="en-US" dirty="0" smtClean="0">
                <a:latin typeface="Calibri" pitchFamily="34" charset="0"/>
                <a:cs typeface="Calibri" pitchFamily="34" charset="0"/>
              </a:rPr>
              <a:t>Mode of Tired Scale </a:t>
            </a:r>
            <a:r>
              <a:rPr lang="en-US" dirty="0" smtClean="0">
                <a:latin typeface="Calibri" pitchFamily="34" charset="0"/>
                <a:cs typeface="Calibri" pitchFamily="34" charset="0"/>
              </a:rPr>
              <a:t>= 3</a:t>
            </a:r>
            <a:endParaRPr lang="en-US" dirty="0" smtClean="0">
              <a:latin typeface="Calibri" pitchFamily="34" charset="0"/>
              <a:cs typeface="Calibri" pitchFamily="34" charset="0"/>
            </a:endParaRPr>
          </a:p>
          <a:p>
            <a:r>
              <a:rPr lang="en-US" dirty="0" smtClean="0">
                <a:latin typeface="Calibri" pitchFamily="34" charset="0"/>
                <a:cs typeface="Calibri" pitchFamily="34" charset="0"/>
              </a:rPr>
              <a:t>The Spread of Tired Scale is </a:t>
            </a:r>
            <a:r>
              <a:rPr lang="en-US" dirty="0" smtClean="0">
                <a:latin typeface="Calibri" pitchFamily="34" charset="0"/>
                <a:cs typeface="Calibri" pitchFamily="34" charset="0"/>
              </a:rPr>
              <a:t>1.58</a:t>
            </a:r>
            <a:endParaRPr lang="en-US" dirty="0">
              <a:latin typeface="Calibri" pitchFamily="34" charset="0"/>
              <a:cs typeface="Calibri" pitchFamily="34" charset="0"/>
            </a:endParaRPr>
          </a:p>
        </p:txBody>
      </p:sp>
      <p:sp>
        <p:nvSpPr>
          <p:cNvPr id="3" name="Title 2"/>
          <p:cNvSpPr>
            <a:spLocks noGrp="1"/>
          </p:cNvSpPr>
          <p:nvPr>
            <p:ph type="title"/>
          </p:nvPr>
        </p:nvSpPr>
        <p:spPr/>
        <p:txBody>
          <a:bodyPr>
            <a:noAutofit/>
          </a:bodyPr>
          <a:lstStyle/>
          <a:p>
            <a:r>
              <a:rPr lang="en-US" sz="2800" b="0" dirty="0" smtClean="0"/>
              <a:t>Include the other descriptive characteristics about the variables: Mean, Mode, Spread, and Tails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Analyze Data with PMF	</a:t>
            </a:r>
            <a:endParaRPr lang="en-US" dirty="0"/>
          </a:p>
        </p:txBody>
      </p:sp>
      <p:pic>
        <p:nvPicPr>
          <p:cNvPr id="7170" name="Picture 2"/>
          <p:cNvPicPr>
            <a:picLocks noChangeAspect="1" noChangeArrowheads="1"/>
          </p:cNvPicPr>
          <p:nvPr/>
        </p:nvPicPr>
        <p:blipFill>
          <a:blip r:embed="rId2"/>
          <a:srcRect/>
          <a:stretch>
            <a:fillRect/>
          </a:stretch>
        </p:blipFill>
        <p:spPr bwMode="auto">
          <a:xfrm>
            <a:off x="0" y="1600200"/>
            <a:ext cx="4580381" cy="33528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4419600" y="1524000"/>
            <a:ext cx="4193472" cy="3200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Create 1 CDF with </a:t>
            </a:r>
            <a:r>
              <a:rPr lang="en-US" b="0" dirty="0" smtClean="0"/>
              <a:t>One </a:t>
            </a:r>
            <a:r>
              <a:rPr lang="en-US" b="0" dirty="0" smtClean="0"/>
              <a:t>of </a:t>
            </a:r>
            <a:r>
              <a:rPr lang="en-US" b="0" dirty="0" smtClean="0"/>
              <a:t>Your Variables</a:t>
            </a:r>
            <a:endParaRPr lang="en-US" dirty="0"/>
          </a:p>
        </p:txBody>
      </p:sp>
      <p:pic>
        <p:nvPicPr>
          <p:cNvPr id="8194" name="Picture 2"/>
          <p:cNvPicPr>
            <a:picLocks noChangeAspect="1" noChangeArrowheads="1"/>
          </p:cNvPicPr>
          <p:nvPr/>
        </p:nvPicPr>
        <p:blipFill>
          <a:blip r:embed="rId2"/>
          <a:srcRect/>
          <a:stretch>
            <a:fillRect/>
          </a:stretch>
        </p:blipFill>
        <p:spPr bwMode="auto">
          <a:xfrm>
            <a:off x="1447800" y="1371600"/>
            <a:ext cx="5962650" cy="449118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Plot 1 </a:t>
            </a:r>
            <a:r>
              <a:rPr lang="en-US" b="0" dirty="0" smtClean="0"/>
              <a:t>Analytical Distribution </a:t>
            </a:r>
            <a:r>
              <a:rPr lang="en-US" b="0" dirty="0" smtClean="0"/>
              <a:t>and </a:t>
            </a:r>
            <a:r>
              <a:rPr lang="en-US" b="0" dirty="0" smtClean="0"/>
              <a:t>Provide </a:t>
            </a:r>
            <a:r>
              <a:rPr lang="en-US" b="0" dirty="0" smtClean="0"/>
              <a:t>your </a:t>
            </a:r>
            <a:r>
              <a:rPr lang="en-US" b="0" dirty="0" smtClean="0"/>
              <a:t>Analysis</a:t>
            </a:r>
            <a:r>
              <a:rPr lang="en-US" b="0" dirty="0" smtClean="0"/>
              <a:t> </a:t>
            </a:r>
            <a:endParaRPr lang="en-US" dirty="0"/>
          </a:p>
        </p:txBody>
      </p:sp>
      <p:pic>
        <p:nvPicPr>
          <p:cNvPr id="9218" name="Picture 2"/>
          <p:cNvPicPr>
            <a:picLocks noChangeAspect="1" noChangeArrowheads="1"/>
          </p:cNvPicPr>
          <p:nvPr/>
        </p:nvPicPr>
        <p:blipFill>
          <a:blip r:embed="rId2"/>
          <a:srcRect/>
          <a:stretch>
            <a:fillRect/>
          </a:stretch>
        </p:blipFill>
        <p:spPr bwMode="auto">
          <a:xfrm>
            <a:off x="2895600" y="1828800"/>
            <a:ext cx="6121400" cy="4502150"/>
          </a:xfrm>
          <a:prstGeom prst="rect">
            <a:avLst/>
          </a:prstGeom>
          <a:noFill/>
          <a:ln w="9525">
            <a:noFill/>
            <a:miter lim="800000"/>
            <a:headEnd/>
            <a:tailEnd/>
          </a:ln>
          <a:effectLst/>
        </p:spPr>
      </p:pic>
      <p:sp>
        <p:nvSpPr>
          <p:cNvPr id="5" name="TextBox 4"/>
          <p:cNvSpPr txBox="1"/>
          <p:nvPr/>
        </p:nvSpPr>
        <p:spPr>
          <a:xfrm>
            <a:off x="838200" y="2286000"/>
            <a:ext cx="1676400" cy="923330"/>
          </a:xfrm>
          <a:prstGeom prst="rect">
            <a:avLst/>
          </a:prstGeom>
          <a:noFill/>
        </p:spPr>
        <p:txBody>
          <a:bodyPr wrap="square" rtlCol="0">
            <a:spAutoFit/>
          </a:bodyPr>
          <a:lstStyle/>
          <a:p>
            <a:r>
              <a:rPr lang="en-US" dirty="0" smtClean="0"/>
              <a:t>Mean 6.67 </a:t>
            </a:r>
          </a:p>
          <a:p>
            <a:r>
              <a:rPr lang="en-US" dirty="0" err="1" smtClean="0"/>
              <a:t>Var</a:t>
            </a:r>
            <a:r>
              <a:rPr lang="en-US" dirty="0" smtClean="0"/>
              <a:t> 1.70</a:t>
            </a:r>
          </a:p>
          <a:p>
            <a:r>
              <a:rPr lang="en-US" dirty="0" smtClean="0"/>
              <a:t>Sigma 1.30</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Create </a:t>
            </a:r>
            <a:r>
              <a:rPr lang="en-US" b="0" dirty="0" smtClean="0"/>
              <a:t>Two Scatter Plots Comparing Two Variables</a:t>
            </a:r>
            <a:r>
              <a:rPr lang="en-US" b="0" dirty="0" smtClean="0"/>
              <a:t> </a:t>
            </a:r>
            <a:endParaRPr lang="en-US" dirty="0"/>
          </a:p>
        </p:txBody>
      </p:sp>
      <p:pic>
        <p:nvPicPr>
          <p:cNvPr id="10242" name="Picture 2"/>
          <p:cNvPicPr>
            <a:picLocks noChangeAspect="1" noChangeArrowheads="1"/>
          </p:cNvPicPr>
          <p:nvPr/>
        </p:nvPicPr>
        <p:blipFill>
          <a:blip r:embed="rId2"/>
          <a:srcRect/>
          <a:stretch>
            <a:fillRect/>
          </a:stretch>
        </p:blipFill>
        <p:spPr bwMode="auto">
          <a:xfrm>
            <a:off x="1524000" y="1371600"/>
            <a:ext cx="6248400" cy="456126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b="0" dirty="0" smtClean="0"/>
              <a:t>Covariance, </a:t>
            </a:r>
            <a:r>
              <a:rPr lang="en-US" sz="2400" b="0" dirty="0" smtClean="0"/>
              <a:t>Pearson’s correlation, and Non-Linear Relationships should also be considered during your analysis</a:t>
            </a:r>
            <a:endParaRPr lang="en-US" sz="2400" dirty="0"/>
          </a:p>
        </p:txBody>
      </p:sp>
      <p:pic>
        <p:nvPicPr>
          <p:cNvPr id="11266" name="Picture 2"/>
          <p:cNvPicPr>
            <a:picLocks noChangeAspect="1" noChangeArrowheads="1"/>
          </p:cNvPicPr>
          <p:nvPr/>
        </p:nvPicPr>
        <p:blipFill>
          <a:blip r:embed="rId2"/>
          <a:srcRect/>
          <a:stretch>
            <a:fillRect/>
          </a:stretch>
        </p:blipFill>
        <p:spPr bwMode="auto">
          <a:xfrm>
            <a:off x="3810000" y="1752600"/>
            <a:ext cx="4672012" cy="4263778"/>
          </a:xfrm>
          <a:prstGeom prst="rect">
            <a:avLst/>
          </a:prstGeom>
          <a:noFill/>
          <a:ln w="9525">
            <a:noFill/>
            <a:miter lim="800000"/>
            <a:headEnd/>
            <a:tailEnd/>
          </a:ln>
          <a:effectLst/>
        </p:spPr>
      </p:pic>
      <p:sp>
        <p:nvSpPr>
          <p:cNvPr id="5" name="TextBox 4"/>
          <p:cNvSpPr txBox="1"/>
          <p:nvPr/>
        </p:nvSpPr>
        <p:spPr>
          <a:xfrm>
            <a:off x="304800" y="2590800"/>
            <a:ext cx="3200400" cy="1477328"/>
          </a:xfrm>
          <a:prstGeom prst="rect">
            <a:avLst/>
          </a:prstGeom>
          <a:noFill/>
        </p:spPr>
        <p:txBody>
          <a:bodyPr wrap="square" rtlCol="0">
            <a:spAutoFit/>
          </a:bodyPr>
          <a:lstStyle/>
          <a:p>
            <a:r>
              <a:rPr lang="en-US" dirty="0" smtClean="0">
                <a:latin typeface="Calibri" pitchFamily="34" charset="0"/>
                <a:cs typeface="Calibri" pitchFamily="34" charset="0"/>
              </a:rPr>
              <a:t>I can see the causation from this calculations that there is an inverse relationship, which means, the more hours that you sleep the less tired you are.</a:t>
            </a:r>
            <a:endParaRPr lang="en-US" dirty="0">
              <a:latin typeface="Calibri" pitchFamily="34" charset="0"/>
              <a:cs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alibri" pitchFamily="34" charset="0"/>
                <a:cs typeface="Calibri" pitchFamily="34" charset="0"/>
              </a:rPr>
              <a:t>In my hypothesis testing below I found that from reviewing my p-value, actual p-value, and max statistical value, that I am supporting the null hypothesis and not my hypothesis. This is backed by my previous slide on the correlation tests.</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0.053 – P-Value</a:t>
            </a:r>
            <a:endParaRPr lang="en-US" dirty="0" smtClean="0">
              <a:latin typeface="Calibri" pitchFamily="34" charset="0"/>
              <a:cs typeface="Calibri" pitchFamily="34" charset="0"/>
            </a:endParaRPr>
          </a:p>
          <a:p>
            <a:r>
              <a:rPr lang="en-US" dirty="0" smtClean="0">
                <a:latin typeface="Calibri" pitchFamily="34" charset="0"/>
                <a:cs typeface="Calibri" pitchFamily="34" charset="0"/>
              </a:rPr>
              <a:t>0.19191266936641266 – Actual P-Value</a:t>
            </a:r>
            <a:endParaRPr lang="en-US" dirty="0" smtClean="0">
              <a:latin typeface="Calibri" pitchFamily="34" charset="0"/>
              <a:cs typeface="Calibri" pitchFamily="34" charset="0"/>
            </a:endParaRPr>
          </a:p>
          <a:p>
            <a:r>
              <a:rPr lang="en-US" dirty="0" smtClean="0">
                <a:latin typeface="Calibri" pitchFamily="34" charset="0"/>
                <a:cs typeface="Calibri" pitchFamily="34" charset="0"/>
              </a:rPr>
              <a:t>0.3225507983555616 – Max Statistical</a:t>
            </a:r>
            <a:endParaRPr lang="en-US" dirty="0">
              <a:latin typeface="Calibri" pitchFamily="34" charset="0"/>
              <a:cs typeface="Calibri" pitchFamily="34" charset="0"/>
            </a:endParaRPr>
          </a:p>
        </p:txBody>
      </p:sp>
      <p:sp>
        <p:nvSpPr>
          <p:cNvPr id="3" name="Title 2"/>
          <p:cNvSpPr>
            <a:spLocks noGrp="1"/>
          </p:cNvSpPr>
          <p:nvPr>
            <p:ph type="title"/>
          </p:nvPr>
        </p:nvSpPr>
        <p:spPr/>
        <p:txBody>
          <a:bodyPr>
            <a:normAutofit fontScale="90000"/>
          </a:bodyPr>
          <a:lstStyle/>
          <a:p>
            <a:r>
              <a:rPr lang="en-US" b="0" dirty="0" smtClean="0"/>
              <a:t>Conduct a test on your </a:t>
            </a:r>
            <a:r>
              <a:rPr lang="en-US" b="0" dirty="0" smtClean="0"/>
              <a:t>Hypothesis</a:t>
            </a:r>
            <a:r>
              <a:rPr lang="en-US" b="0"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109471"/>
          </a:xfrm>
        </p:spPr>
        <p:txBody>
          <a:bodyPr>
            <a:normAutofit fontScale="70000" lnSpcReduction="20000"/>
          </a:bodyPr>
          <a:lstStyle/>
          <a:p>
            <a:r>
              <a:rPr lang="en-US" dirty="0" smtClean="0">
                <a:latin typeface="Calibri" pitchFamily="34" charset="0"/>
                <a:cs typeface="Calibri" pitchFamily="34" charset="0"/>
              </a:rPr>
              <a:t>I was happy when I performed this regression analysis as the final step, because it tied together and provided further supporting evidence tying together all of the statistical analysis on the previous slides to this point. </a:t>
            </a:r>
          </a:p>
          <a:p>
            <a:r>
              <a:rPr lang="en-US" dirty="0" smtClean="0">
                <a:latin typeface="Calibri" pitchFamily="34" charset="0"/>
                <a:cs typeface="Calibri" pitchFamily="34" charset="0"/>
              </a:rPr>
              <a:t>The more sleep you get, the less tired you are from this dataset.</a:t>
            </a:r>
            <a:endParaRPr lang="en-US" dirty="0">
              <a:latin typeface="Calibri" pitchFamily="34" charset="0"/>
              <a:cs typeface="Calibri" pitchFamily="34" charset="0"/>
            </a:endParaRPr>
          </a:p>
        </p:txBody>
      </p:sp>
      <p:sp>
        <p:nvSpPr>
          <p:cNvPr id="3" name="Title 2"/>
          <p:cNvSpPr>
            <a:spLocks noGrp="1"/>
          </p:cNvSpPr>
          <p:nvPr>
            <p:ph type="title"/>
          </p:nvPr>
        </p:nvSpPr>
        <p:spPr/>
        <p:txBody>
          <a:bodyPr>
            <a:normAutofit fontScale="90000"/>
          </a:bodyPr>
          <a:lstStyle/>
          <a:p>
            <a:r>
              <a:rPr lang="en-US" b="0" dirty="0" smtClean="0"/>
              <a:t>Final Step: Conduct </a:t>
            </a:r>
            <a:r>
              <a:rPr lang="en-US" b="0" dirty="0" smtClean="0"/>
              <a:t>a </a:t>
            </a:r>
            <a:r>
              <a:rPr lang="en-US" b="0" dirty="0" smtClean="0"/>
              <a:t>Regression Analysis</a:t>
            </a:r>
            <a:endParaRPr lang="en-US" dirty="0"/>
          </a:p>
        </p:txBody>
      </p:sp>
      <p:pic>
        <p:nvPicPr>
          <p:cNvPr id="12290" name="Picture 2"/>
          <p:cNvPicPr>
            <a:picLocks noChangeAspect="1" noChangeArrowheads="1"/>
          </p:cNvPicPr>
          <p:nvPr/>
        </p:nvPicPr>
        <p:blipFill>
          <a:blip r:embed="rId2"/>
          <a:srcRect/>
          <a:stretch>
            <a:fillRect/>
          </a:stretch>
        </p:blipFill>
        <p:spPr bwMode="auto">
          <a:xfrm>
            <a:off x="2133600" y="2514600"/>
            <a:ext cx="4976813" cy="365113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alibri" pitchFamily="34" charset="0"/>
                <a:cs typeface="Calibri" pitchFamily="34" charset="0"/>
              </a:rPr>
              <a:t>Statistical Question:</a:t>
            </a:r>
          </a:p>
          <a:p>
            <a:pPr lvl="1"/>
            <a:r>
              <a:rPr lang="en-US" dirty="0" smtClean="0">
                <a:latin typeface="Calibri" pitchFamily="34" charset="0"/>
                <a:cs typeface="Calibri" pitchFamily="34" charset="0"/>
              </a:rPr>
              <a:t>Does sleeping longer than 8 hours make you more tired?</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Hypothesis:</a:t>
            </a:r>
          </a:p>
          <a:p>
            <a:pPr lvl="1"/>
            <a:r>
              <a:rPr lang="en-US" dirty="0" smtClean="0">
                <a:latin typeface="Calibri" pitchFamily="34" charset="0"/>
                <a:cs typeface="Calibri" pitchFamily="34" charset="0"/>
              </a:rPr>
              <a:t>Sleeping more than 8 hours results in greater next day tiredness </a:t>
            </a:r>
            <a:endParaRPr lang="en-US" dirty="0">
              <a:latin typeface="Calibri" pitchFamily="34" charset="0"/>
              <a:cs typeface="Calibri" pitchFamily="34" charset="0"/>
            </a:endParaRPr>
          </a:p>
        </p:txBody>
      </p:sp>
      <p:sp>
        <p:nvSpPr>
          <p:cNvPr id="3" name="Title 2"/>
          <p:cNvSpPr>
            <a:spLocks noGrp="1"/>
          </p:cNvSpPr>
          <p:nvPr>
            <p:ph type="title"/>
          </p:nvPr>
        </p:nvSpPr>
        <p:spPr/>
        <p:txBody>
          <a:bodyPr/>
          <a:lstStyle/>
          <a:p>
            <a:r>
              <a:rPr lang="en-US" b="0" dirty="0" smtClean="0"/>
              <a:t>S</a:t>
            </a:r>
            <a:r>
              <a:rPr lang="en-US" b="0" dirty="0" smtClean="0"/>
              <a:t>tatistical Question/Hypothesis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fontAlgn="base"/>
            <a:r>
              <a:rPr lang="en-US" dirty="0" smtClean="0">
                <a:latin typeface="Calibri" pitchFamily="34" charset="0"/>
                <a:cs typeface="Calibri" pitchFamily="34" charset="0"/>
              </a:rPr>
              <a:t>Enough(object) </a:t>
            </a:r>
            <a:r>
              <a:rPr lang="en-US" dirty="0" smtClean="0">
                <a:latin typeface="Calibri" pitchFamily="34" charset="0"/>
                <a:cs typeface="Calibri" pitchFamily="34" charset="0"/>
              </a:rPr>
              <a:t>= Do you think that you get enough sleep</a:t>
            </a:r>
            <a:r>
              <a:rPr lang="en-US" dirty="0" smtClean="0">
                <a:latin typeface="Calibri" pitchFamily="34" charset="0"/>
                <a:cs typeface="Calibri" pitchFamily="34" charset="0"/>
              </a:rPr>
              <a:t>?</a:t>
            </a:r>
          </a:p>
          <a:p>
            <a:pPr fontAlgn="base"/>
            <a:endParaRPr lang="en-US" dirty="0" smtClean="0">
              <a:latin typeface="Calibri" pitchFamily="34" charset="0"/>
              <a:cs typeface="Calibri" pitchFamily="34" charset="0"/>
            </a:endParaRPr>
          </a:p>
          <a:p>
            <a:pPr fontAlgn="base"/>
            <a:r>
              <a:rPr lang="en-US" dirty="0" smtClean="0">
                <a:latin typeface="Calibri" pitchFamily="34" charset="0"/>
                <a:cs typeface="Calibri" pitchFamily="34" charset="0"/>
              </a:rPr>
              <a:t>Hours(float) </a:t>
            </a:r>
            <a:r>
              <a:rPr lang="en-US" dirty="0" smtClean="0">
                <a:latin typeface="Calibri" pitchFamily="34" charset="0"/>
                <a:cs typeface="Calibri" pitchFamily="34" charset="0"/>
              </a:rPr>
              <a:t>= On average, how many hours of sleep do you get on a weeknight</a:t>
            </a:r>
            <a:r>
              <a:rPr lang="en-US" dirty="0" smtClean="0">
                <a:latin typeface="Calibri" pitchFamily="34" charset="0"/>
                <a:cs typeface="Calibri" pitchFamily="34" charset="0"/>
              </a:rPr>
              <a:t>?</a:t>
            </a:r>
          </a:p>
          <a:p>
            <a:pPr fontAlgn="base"/>
            <a:endParaRPr lang="en-US" dirty="0" smtClean="0">
              <a:latin typeface="Calibri" pitchFamily="34" charset="0"/>
              <a:cs typeface="Calibri" pitchFamily="34" charset="0"/>
            </a:endParaRPr>
          </a:p>
          <a:p>
            <a:pPr fontAlgn="base"/>
            <a:r>
              <a:rPr lang="en-US" dirty="0" err="1" smtClean="0">
                <a:latin typeface="Calibri" pitchFamily="34" charset="0"/>
                <a:cs typeface="Calibri" pitchFamily="34" charset="0"/>
              </a:rPr>
              <a:t>PhoneReach</a:t>
            </a:r>
            <a:r>
              <a:rPr lang="en-US" dirty="0" smtClean="0">
                <a:latin typeface="Calibri" pitchFamily="34" charset="0"/>
                <a:cs typeface="Calibri" pitchFamily="34" charset="0"/>
              </a:rPr>
              <a:t>(object) </a:t>
            </a:r>
            <a:r>
              <a:rPr lang="en-US" dirty="0" smtClean="0">
                <a:latin typeface="Calibri" pitchFamily="34" charset="0"/>
                <a:cs typeface="Calibri" pitchFamily="34" charset="0"/>
              </a:rPr>
              <a:t>= Do you sleep with your phone within arms reach</a:t>
            </a:r>
            <a:r>
              <a:rPr lang="en-US" dirty="0" smtClean="0">
                <a:latin typeface="Calibri" pitchFamily="34" charset="0"/>
                <a:cs typeface="Calibri" pitchFamily="34" charset="0"/>
              </a:rPr>
              <a:t>?</a:t>
            </a:r>
          </a:p>
          <a:p>
            <a:pPr fontAlgn="base"/>
            <a:endParaRPr lang="en-US" dirty="0" smtClean="0">
              <a:latin typeface="Calibri" pitchFamily="34" charset="0"/>
              <a:cs typeface="Calibri" pitchFamily="34" charset="0"/>
            </a:endParaRPr>
          </a:p>
          <a:p>
            <a:pPr fontAlgn="base"/>
            <a:r>
              <a:rPr lang="en-US" dirty="0" err="1" smtClean="0">
                <a:latin typeface="Calibri" pitchFamily="34" charset="0"/>
                <a:cs typeface="Calibri" pitchFamily="34" charset="0"/>
              </a:rPr>
              <a:t>PhoneTime</a:t>
            </a:r>
            <a:r>
              <a:rPr lang="en-US" dirty="0" smtClean="0">
                <a:latin typeface="Calibri" pitchFamily="34" charset="0"/>
                <a:cs typeface="Calibri" pitchFamily="34" charset="0"/>
              </a:rPr>
              <a:t>(object) </a:t>
            </a:r>
            <a:r>
              <a:rPr lang="en-US" dirty="0" smtClean="0">
                <a:latin typeface="Calibri" pitchFamily="34" charset="0"/>
                <a:cs typeface="Calibri" pitchFamily="34" charset="0"/>
              </a:rPr>
              <a:t>= Do you use your phone within 30 minutes of falling asleep</a:t>
            </a:r>
            <a:r>
              <a:rPr lang="en-US" dirty="0" smtClean="0">
                <a:latin typeface="Calibri" pitchFamily="34" charset="0"/>
                <a:cs typeface="Calibri" pitchFamily="34" charset="0"/>
              </a:rPr>
              <a:t>?</a:t>
            </a:r>
          </a:p>
          <a:p>
            <a:pPr fontAlgn="base"/>
            <a:endParaRPr lang="en-US" dirty="0" smtClean="0">
              <a:latin typeface="Calibri" pitchFamily="34" charset="0"/>
              <a:cs typeface="Calibri" pitchFamily="34" charset="0"/>
            </a:endParaRPr>
          </a:p>
          <a:p>
            <a:pPr fontAlgn="base"/>
            <a:r>
              <a:rPr lang="en-US" dirty="0" smtClean="0">
                <a:latin typeface="Calibri" pitchFamily="34" charset="0"/>
                <a:cs typeface="Calibri" pitchFamily="34" charset="0"/>
              </a:rPr>
              <a:t>Tired(</a:t>
            </a:r>
            <a:r>
              <a:rPr lang="en-US" dirty="0" err="1" smtClean="0">
                <a:latin typeface="Calibri" pitchFamily="34" charset="0"/>
                <a:cs typeface="Calibri" pitchFamily="34" charset="0"/>
              </a:rPr>
              <a:t>Int</a:t>
            </a:r>
            <a:r>
              <a:rPr lang="en-US" dirty="0" smtClean="0">
                <a:latin typeface="Calibri" pitchFamily="34" charset="0"/>
                <a:cs typeface="Calibri" pitchFamily="34" charset="0"/>
              </a:rPr>
              <a:t>) </a:t>
            </a:r>
            <a:r>
              <a:rPr lang="en-US" dirty="0" smtClean="0">
                <a:latin typeface="Calibri" pitchFamily="34" charset="0"/>
                <a:cs typeface="Calibri" pitchFamily="34" charset="0"/>
              </a:rPr>
              <a:t>= On a scale from 1 to 5, how tired are you throughout the day? (1 being not tired, 5 being very tired</a:t>
            </a:r>
            <a:r>
              <a:rPr lang="en-US" dirty="0" smtClean="0">
                <a:latin typeface="Calibri" pitchFamily="34" charset="0"/>
                <a:cs typeface="Calibri" pitchFamily="34" charset="0"/>
              </a:rPr>
              <a:t>)</a:t>
            </a:r>
          </a:p>
          <a:p>
            <a:pPr fontAlgn="base"/>
            <a:endParaRPr lang="en-US" dirty="0" smtClean="0">
              <a:latin typeface="Calibri" pitchFamily="34" charset="0"/>
              <a:cs typeface="Calibri" pitchFamily="34" charset="0"/>
            </a:endParaRPr>
          </a:p>
          <a:p>
            <a:pPr fontAlgn="base"/>
            <a:r>
              <a:rPr lang="en-US" dirty="0" smtClean="0">
                <a:latin typeface="Calibri" pitchFamily="34" charset="0"/>
                <a:cs typeface="Calibri" pitchFamily="34" charset="0"/>
              </a:rPr>
              <a:t>Breakfast(object) </a:t>
            </a:r>
            <a:r>
              <a:rPr lang="en-US" dirty="0" smtClean="0">
                <a:latin typeface="Calibri" pitchFamily="34" charset="0"/>
                <a:cs typeface="Calibri" pitchFamily="34" charset="0"/>
              </a:rPr>
              <a:t>= Do you typically eat breakfast?</a:t>
            </a:r>
          </a:p>
          <a:p>
            <a:endParaRPr lang="en-US" dirty="0"/>
          </a:p>
        </p:txBody>
      </p:sp>
      <p:sp>
        <p:nvSpPr>
          <p:cNvPr id="3" name="Title 2"/>
          <p:cNvSpPr>
            <a:spLocks noGrp="1"/>
          </p:cNvSpPr>
          <p:nvPr>
            <p:ph type="title"/>
          </p:nvPr>
        </p:nvSpPr>
        <p:spPr/>
        <p:txBody>
          <a:bodyPr>
            <a:normAutofit fontScale="90000"/>
          </a:bodyPr>
          <a:lstStyle/>
          <a:p>
            <a:r>
              <a:rPr lang="en-US" b="0" dirty="0" smtClean="0"/>
              <a:t>Outline of Minimum5 variables and Description of Variables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Include a histogram of each of the 5 variables</a:t>
            </a:r>
            <a:endParaRPr lang="en-US" dirty="0"/>
          </a:p>
        </p:txBody>
      </p:sp>
      <p:pic>
        <p:nvPicPr>
          <p:cNvPr id="1026" name="Picture 2"/>
          <p:cNvPicPr>
            <a:picLocks noChangeAspect="1" noChangeArrowheads="1"/>
          </p:cNvPicPr>
          <p:nvPr/>
        </p:nvPicPr>
        <p:blipFill>
          <a:blip r:embed="rId2"/>
          <a:srcRect/>
          <a:stretch>
            <a:fillRect/>
          </a:stretch>
        </p:blipFill>
        <p:spPr bwMode="auto">
          <a:xfrm>
            <a:off x="1524000" y="1447800"/>
            <a:ext cx="5916124" cy="46005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Include a histogram of each of the 5 variables</a:t>
            </a:r>
            <a:endParaRPr lang="en-US" dirty="0"/>
          </a:p>
        </p:txBody>
      </p:sp>
      <p:pic>
        <p:nvPicPr>
          <p:cNvPr id="2050" name="Picture 2"/>
          <p:cNvPicPr>
            <a:picLocks noChangeAspect="1" noChangeArrowheads="1"/>
          </p:cNvPicPr>
          <p:nvPr/>
        </p:nvPicPr>
        <p:blipFill>
          <a:blip r:embed="rId2"/>
          <a:srcRect/>
          <a:stretch>
            <a:fillRect/>
          </a:stretch>
        </p:blipFill>
        <p:spPr bwMode="auto">
          <a:xfrm>
            <a:off x="1600200" y="1524000"/>
            <a:ext cx="5867400" cy="440687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Include a histogram of each of the 5 variables</a:t>
            </a:r>
            <a:endParaRPr lang="en-US" dirty="0"/>
          </a:p>
        </p:txBody>
      </p:sp>
      <p:pic>
        <p:nvPicPr>
          <p:cNvPr id="3074" name="Picture 2"/>
          <p:cNvPicPr>
            <a:picLocks noChangeAspect="1" noChangeArrowheads="1"/>
          </p:cNvPicPr>
          <p:nvPr/>
        </p:nvPicPr>
        <p:blipFill>
          <a:blip r:embed="rId2"/>
          <a:srcRect/>
          <a:stretch>
            <a:fillRect/>
          </a:stretch>
        </p:blipFill>
        <p:spPr bwMode="auto">
          <a:xfrm>
            <a:off x="1600200" y="1447800"/>
            <a:ext cx="6096000" cy="455371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Include a histogram of each of the 5 variables</a:t>
            </a:r>
            <a:endParaRPr lang="en-US" dirty="0"/>
          </a:p>
        </p:txBody>
      </p:sp>
      <p:pic>
        <p:nvPicPr>
          <p:cNvPr id="4098" name="Picture 2"/>
          <p:cNvPicPr>
            <a:picLocks noChangeAspect="1" noChangeArrowheads="1"/>
          </p:cNvPicPr>
          <p:nvPr/>
        </p:nvPicPr>
        <p:blipFill>
          <a:blip r:embed="rId2"/>
          <a:srcRect/>
          <a:stretch>
            <a:fillRect/>
          </a:stretch>
        </p:blipFill>
        <p:spPr bwMode="auto">
          <a:xfrm>
            <a:off x="1752600" y="1447800"/>
            <a:ext cx="6114275" cy="4648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Include a histogram of each of the 5 variables</a:t>
            </a:r>
            <a:endParaRPr lang="en-US" dirty="0"/>
          </a:p>
        </p:txBody>
      </p:sp>
      <p:pic>
        <p:nvPicPr>
          <p:cNvPr id="5122" name="Picture 2"/>
          <p:cNvPicPr>
            <a:picLocks noChangeAspect="1" noChangeArrowheads="1"/>
          </p:cNvPicPr>
          <p:nvPr/>
        </p:nvPicPr>
        <p:blipFill>
          <a:blip r:embed="rId2"/>
          <a:srcRect/>
          <a:stretch>
            <a:fillRect/>
          </a:stretch>
        </p:blipFill>
        <p:spPr bwMode="auto">
          <a:xfrm>
            <a:off x="1676400" y="1524000"/>
            <a:ext cx="6181724" cy="451540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t>Include a histogram of each of the 5 variables</a:t>
            </a:r>
            <a:endParaRPr lang="en-US" dirty="0"/>
          </a:p>
        </p:txBody>
      </p:sp>
      <p:pic>
        <p:nvPicPr>
          <p:cNvPr id="6146" name="Picture 2"/>
          <p:cNvPicPr>
            <a:picLocks noChangeAspect="1" noChangeArrowheads="1"/>
          </p:cNvPicPr>
          <p:nvPr/>
        </p:nvPicPr>
        <p:blipFill>
          <a:blip r:embed="rId2"/>
          <a:srcRect/>
          <a:stretch>
            <a:fillRect/>
          </a:stretch>
        </p:blipFill>
        <p:spPr bwMode="auto">
          <a:xfrm>
            <a:off x="1600200" y="1524000"/>
            <a:ext cx="5900738" cy="4417528"/>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123</TotalTime>
  <Words>478</Words>
  <Application>Microsoft Office PowerPoint</Application>
  <PresentationFormat>On-screen Show (4:3)</PresentationFormat>
  <Paragraphs>56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DSC530-T301  Final Project </vt:lpstr>
      <vt:lpstr>Statistical Question/Hypothesis</vt:lpstr>
      <vt:lpstr>Outline of Minimum5 variables and Description of Variables</vt:lpstr>
      <vt:lpstr>Include a histogram of each of the 5 variables</vt:lpstr>
      <vt:lpstr>Include a histogram of each of the 5 variables</vt:lpstr>
      <vt:lpstr>Include a histogram of each of the 5 variables</vt:lpstr>
      <vt:lpstr>Include a histogram of each of the 5 variables</vt:lpstr>
      <vt:lpstr>Include a histogram of each of the 5 variables</vt:lpstr>
      <vt:lpstr>Include a histogram of each of the 5 variables</vt:lpstr>
      <vt:lpstr>Include the other descriptive characteristics about the variables: Mean, Mode, Spread, and Tails</vt:lpstr>
      <vt:lpstr>Analyze Data with PMF </vt:lpstr>
      <vt:lpstr>Create 1 CDF with One of Your Variables</vt:lpstr>
      <vt:lpstr>Plot 1 Analytical Distribution and Provide your Analysis </vt:lpstr>
      <vt:lpstr>Create Two Scatter Plots Comparing Two Variables </vt:lpstr>
      <vt:lpstr>Covariance, Pearson’s correlation, and Non-Linear Relationships should also be considered during your analysis</vt:lpstr>
      <vt:lpstr>Conduct a test on your Hypothesis </vt:lpstr>
      <vt:lpstr>Final Step: Conduct a Regression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DSC530-T301  Final Project </dc:title>
  <dc:creator>Anthony</dc:creator>
  <cp:lastModifiedBy>Anthony</cp:lastModifiedBy>
  <cp:revision>21</cp:revision>
  <dcterms:created xsi:type="dcterms:W3CDTF">2020-08-06T01:09:07Z</dcterms:created>
  <dcterms:modified xsi:type="dcterms:W3CDTF">2020-08-06T03:12:54Z</dcterms:modified>
</cp:coreProperties>
</file>