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73" r:id="rId3"/>
    <p:sldId id="274" r:id="rId4"/>
    <p:sldId id="257" r:id="rId5"/>
    <p:sldId id="275" r:id="rId6"/>
    <p:sldId id="259" r:id="rId7"/>
    <p:sldId id="276" r:id="rId8"/>
    <p:sldId id="282" r:id="rId9"/>
    <p:sldId id="260" r:id="rId10"/>
    <p:sldId id="268" r:id="rId11"/>
    <p:sldId id="278" r:id="rId12"/>
    <p:sldId id="283" r:id="rId13"/>
    <p:sldId id="300" r:id="rId14"/>
    <p:sldId id="264" r:id="rId15"/>
    <p:sldId id="281" r:id="rId16"/>
    <p:sldId id="286" r:id="rId17"/>
    <p:sldId id="297" r:id="rId18"/>
    <p:sldId id="289" r:id="rId19"/>
    <p:sldId id="290" r:id="rId20"/>
    <p:sldId id="291" r:id="rId21"/>
    <p:sldId id="294" r:id="rId22"/>
    <p:sldId id="292" r:id="rId23"/>
    <p:sldId id="298" r:id="rId24"/>
    <p:sldId id="288" r:id="rId25"/>
    <p:sldId id="266" r:id="rId26"/>
    <p:sldId id="270" r:id="rId27"/>
    <p:sldId id="272" r:id="rId28"/>
    <p:sldId id="271" r:id="rId29"/>
    <p:sldId id="299" r:id="rId30"/>
    <p:sldId id="287" r:id="rId31"/>
    <p:sldId id="302" r:id="rId32"/>
    <p:sldId id="296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BAE96-1875-47E7-A131-3B4670F647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BF1A0BDA-4063-4463-994F-3B921B571B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Definerte overordnet problemstilling</a:t>
          </a:r>
          <a:endParaRPr lang="en-US" dirty="0"/>
        </a:p>
      </dgm:t>
    </dgm:pt>
    <dgm:pt modelId="{30F31B1F-E246-497E-8485-204C193B8606}" type="parTrans" cxnId="{9637D3AA-380C-4979-B0DB-720FE0CE7EF1}">
      <dgm:prSet/>
      <dgm:spPr/>
      <dgm:t>
        <a:bodyPr/>
        <a:lstStyle/>
        <a:p>
          <a:endParaRPr lang="en-US"/>
        </a:p>
      </dgm:t>
    </dgm:pt>
    <dgm:pt modelId="{6D20325F-A93A-427A-A777-DDFAC8A93BED}" type="sibTrans" cxnId="{9637D3AA-380C-4979-B0DB-720FE0CE7EF1}">
      <dgm:prSet/>
      <dgm:spPr/>
      <dgm:t>
        <a:bodyPr/>
        <a:lstStyle/>
        <a:p>
          <a:endParaRPr lang="en-US"/>
        </a:p>
      </dgm:t>
    </dgm:pt>
    <dgm:pt modelId="{2A01A1E3-2AC8-40D9-8AB1-ECEEB64393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Hva er nært og relevant?</a:t>
          </a:r>
          <a:endParaRPr lang="en-US" dirty="0"/>
        </a:p>
      </dgm:t>
    </dgm:pt>
    <dgm:pt modelId="{BF30B150-4E8E-4894-A7DF-88EB6A88B52B}" type="parTrans" cxnId="{16FFA756-5070-493D-9AD8-199F42A0B0A0}">
      <dgm:prSet/>
      <dgm:spPr/>
      <dgm:t>
        <a:bodyPr/>
        <a:lstStyle/>
        <a:p>
          <a:endParaRPr lang="en-US"/>
        </a:p>
      </dgm:t>
    </dgm:pt>
    <dgm:pt modelId="{0B0030C9-60A3-4D92-B8B3-3C1070CD84ED}" type="sibTrans" cxnId="{16FFA756-5070-493D-9AD8-199F42A0B0A0}">
      <dgm:prSet/>
      <dgm:spPr/>
      <dgm:t>
        <a:bodyPr/>
        <a:lstStyle/>
        <a:p>
          <a:endParaRPr lang="en-US"/>
        </a:p>
      </dgm:t>
    </dgm:pt>
    <dgm:pt modelId="{04CA5FE6-D7BC-4BF8-8272-8D17234883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Ssb sin api konsoll</a:t>
          </a:r>
          <a:endParaRPr lang="en-US" dirty="0"/>
        </a:p>
      </dgm:t>
    </dgm:pt>
    <dgm:pt modelId="{6032C808-7420-4D4D-B39B-210E16E9797F}" type="parTrans" cxnId="{F806C05F-805D-490D-9097-1161122F1C0E}">
      <dgm:prSet/>
      <dgm:spPr/>
      <dgm:t>
        <a:bodyPr/>
        <a:lstStyle/>
        <a:p>
          <a:endParaRPr lang="en-US"/>
        </a:p>
      </dgm:t>
    </dgm:pt>
    <dgm:pt modelId="{F26B367E-BD41-42FE-B77C-128BC7B8D360}" type="sibTrans" cxnId="{F806C05F-805D-490D-9097-1161122F1C0E}">
      <dgm:prSet/>
      <dgm:spPr/>
      <dgm:t>
        <a:bodyPr/>
        <a:lstStyle/>
        <a:p>
          <a:endParaRPr lang="en-US"/>
        </a:p>
      </dgm:t>
    </dgm:pt>
    <dgm:pt modelId="{9D9A7E5F-58E3-4FF0-9AD1-57A1A13C68B1}" type="pres">
      <dgm:prSet presAssocID="{097BAE96-1875-47E7-A131-3B4670F64725}" presName="root" presStyleCnt="0">
        <dgm:presLayoutVars>
          <dgm:dir/>
          <dgm:resizeHandles val="exact"/>
        </dgm:presLayoutVars>
      </dgm:prSet>
      <dgm:spPr/>
    </dgm:pt>
    <dgm:pt modelId="{7C48B319-6DAB-457B-82C5-E2901772403C}" type="pres">
      <dgm:prSet presAssocID="{BF1A0BDA-4063-4463-994F-3B921B571B4D}" presName="compNode" presStyleCnt="0"/>
      <dgm:spPr/>
    </dgm:pt>
    <dgm:pt modelId="{4E88CFE9-447D-4E26-952A-A64EDE29CFE6}" type="pres">
      <dgm:prSet presAssocID="{BF1A0BDA-4063-4463-994F-3B921B571B4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0EF5E5-9316-4BD3-A83B-630A7AFC4121}" type="pres">
      <dgm:prSet presAssocID="{BF1A0BDA-4063-4463-994F-3B921B571B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5CA0D-737B-46F7-9F12-0F1BB64A149D}" type="pres">
      <dgm:prSet presAssocID="{BF1A0BDA-4063-4463-994F-3B921B571B4D}" presName="spaceRect" presStyleCnt="0"/>
      <dgm:spPr/>
    </dgm:pt>
    <dgm:pt modelId="{F26760F8-254D-445C-BE0A-4354E8B73CCB}" type="pres">
      <dgm:prSet presAssocID="{BF1A0BDA-4063-4463-994F-3B921B571B4D}" presName="textRect" presStyleLbl="revTx" presStyleIdx="0" presStyleCnt="3">
        <dgm:presLayoutVars>
          <dgm:chMax val="1"/>
          <dgm:chPref val="1"/>
        </dgm:presLayoutVars>
      </dgm:prSet>
      <dgm:spPr/>
    </dgm:pt>
    <dgm:pt modelId="{CB886793-F325-418B-92E8-77D03C0DCB1E}" type="pres">
      <dgm:prSet presAssocID="{6D20325F-A93A-427A-A777-DDFAC8A93BED}" presName="sibTrans" presStyleCnt="0"/>
      <dgm:spPr/>
    </dgm:pt>
    <dgm:pt modelId="{41BCA2A1-B6A6-4B8E-9C0C-CCF31E2958F2}" type="pres">
      <dgm:prSet presAssocID="{2A01A1E3-2AC8-40D9-8AB1-ECEEB64393FB}" presName="compNode" presStyleCnt="0"/>
      <dgm:spPr/>
    </dgm:pt>
    <dgm:pt modelId="{8191F165-A085-4E6B-8A95-CBBAF6EA5617}" type="pres">
      <dgm:prSet presAssocID="{2A01A1E3-2AC8-40D9-8AB1-ECEEB64393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E129E7A-A87B-4EF1-BAF2-BC80829309DB}" type="pres">
      <dgm:prSet presAssocID="{2A01A1E3-2AC8-40D9-8AB1-ECEEB6439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DA1FD80-95E2-4F68-BE5A-CBAD227EA3ED}" type="pres">
      <dgm:prSet presAssocID="{2A01A1E3-2AC8-40D9-8AB1-ECEEB64393FB}" presName="spaceRect" presStyleCnt="0"/>
      <dgm:spPr/>
    </dgm:pt>
    <dgm:pt modelId="{2DA30519-9309-421F-80FA-22AB265AE7A5}" type="pres">
      <dgm:prSet presAssocID="{2A01A1E3-2AC8-40D9-8AB1-ECEEB64393FB}" presName="textRect" presStyleLbl="revTx" presStyleIdx="1" presStyleCnt="3">
        <dgm:presLayoutVars>
          <dgm:chMax val="1"/>
          <dgm:chPref val="1"/>
        </dgm:presLayoutVars>
      </dgm:prSet>
      <dgm:spPr/>
    </dgm:pt>
    <dgm:pt modelId="{DB31A78C-EFB0-4CB2-9E59-6BDC2835DD0E}" type="pres">
      <dgm:prSet presAssocID="{0B0030C9-60A3-4D92-B8B3-3C1070CD84ED}" presName="sibTrans" presStyleCnt="0"/>
      <dgm:spPr/>
    </dgm:pt>
    <dgm:pt modelId="{8BA1730B-A426-4ABD-8DA1-B0ACCA38C626}" type="pres">
      <dgm:prSet presAssocID="{04CA5FE6-D7BC-4BF8-8272-8D1723488351}" presName="compNode" presStyleCnt="0"/>
      <dgm:spPr/>
    </dgm:pt>
    <dgm:pt modelId="{72767794-A76E-4195-95A0-1557EC659482}" type="pres">
      <dgm:prSet presAssocID="{04CA5FE6-D7BC-4BF8-8272-8D172348835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1EFF28-F1AC-41C2-BC67-024066E3F41C}" type="pres">
      <dgm:prSet presAssocID="{04CA5FE6-D7BC-4BF8-8272-8D17234883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A7235E7-A636-4057-ACD8-8DBE78FD5C17}" type="pres">
      <dgm:prSet presAssocID="{04CA5FE6-D7BC-4BF8-8272-8D1723488351}" presName="spaceRect" presStyleCnt="0"/>
      <dgm:spPr/>
    </dgm:pt>
    <dgm:pt modelId="{7C0E47BE-4D34-4A6B-86BC-1E340D80F23C}" type="pres">
      <dgm:prSet presAssocID="{04CA5FE6-D7BC-4BF8-8272-8D17234883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D5B10-1CB4-441C-B16E-1E66F54EAF94}" type="presOf" srcId="{2A01A1E3-2AC8-40D9-8AB1-ECEEB64393FB}" destId="{2DA30519-9309-421F-80FA-22AB265AE7A5}" srcOrd="0" destOrd="0" presId="urn:microsoft.com/office/officeart/2018/5/layout/IconLeafLabelList"/>
    <dgm:cxn modelId="{F806C05F-805D-490D-9097-1161122F1C0E}" srcId="{097BAE96-1875-47E7-A131-3B4670F64725}" destId="{04CA5FE6-D7BC-4BF8-8272-8D1723488351}" srcOrd="2" destOrd="0" parTransId="{6032C808-7420-4D4D-B39B-210E16E9797F}" sibTransId="{F26B367E-BD41-42FE-B77C-128BC7B8D360}"/>
    <dgm:cxn modelId="{4132C046-00C3-4A99-9152-BE51CBC83D66}" type="presOf" srcId="{04CA5FE6-D7BC-4BF8-8272-8D1723488351}" destId="{7C0E47BE-4D34-4A6B-86BC-1E340D80F23C}" srcOrd="0" destOrd="0" presId="urn:microsoft.com/office/officeart/2018/5/layout/IconLeafLabelList"/>
    <dgm:cxn modelId="{16FFA756-5070-493D-9AD8-199F42A0B0A0}" srcId="{097BAE96-1875-47E7-A131-3B4670F64725}" destId="{2A01A1E3-2AC8-40D9-8AB1-ECEEB64393FB}" srcOrd="1" destOrd="0" parTransId="{BF30B150-4E8E-4894-A7DF-88EB6A88B52B}" sibTransId="{0B0030C9-60A3-4D92-B8B3-3C1070CD84ED}"/>
    <dgm:cxn modelId="{9637D3AA-380C-4979-B0DB-720FE0CE7EF1}" srcId="{097BAE96-1875-47E7-A131-3B4670F64725}" destId="{BF1A0BDA-4063-4463-994F-3B921B571B4D}" srcOrd="0" destOrd="0" parTransId="{30F31B1F-E246-497E-8485-204C193B8606}" sibTransId="{6D20325F-A93A-427A-A777-DDFAC8A93BED}"/>
    <dgm:cxn modelId="{D7BFF5CE-89E4-4082-ABD0-90EA24A4C8A3}" type="presOf" srcId="{BF1A0BDA-4063-4463-994F-3B921B571B4D}" destId="{F26760F8-254D-445C-BE0A-4354E8B73CCB}" srcOrd="0" destOrd="0" presId="urn:microsoft.com/office/officeart/2018/5/layout/IconLeafLabelList"/>
    <dgm:cxn modelId="{898974F6-7626-406B-B0DD-D0F2D9CFA2F0}" type="presOf" srcId="{097BAE96-1875-47E7-A131-3B4670F64725}" destId="{9D9A7E5F-58E3-4FF0-9AD1-57A1A13C68B1}" srcOrd="0" destOrd="0" presId="urn:microsoft.com/office/officeart/2018/5/layout/IconLeafLabelList"/>
    <dgm:cxn modelId="{A0DCAC93-CA1C-4D4D-A687-13CB397E2F9D}" type="presParOf" srcId="{9D9A7E5F-58E3-4FF0-9AD1-57A1A13C68B1}" destId="{7C48B319-6DAB-457B-82C5-E2901772403C}" srcOrd="0" destOrd="0" presId="urn:microsoft.com/office/officeart/2018/5/layout/IconLeafLabelList"/>
    <dgm:cxn modelId="{49C34A25-CFE4-4809-A86F-BC672E85E5EA}" type="presParOf" srcId="{7C48B319-6DAB-457B-82C5-E2901772403C}" destId="{4E88CFE9-447D-4E26-952A-A64EDE29CFE6}" srcOrd="0" destOrd="0" presId="urn:microsoft.com/office/officeart/2018/5/layout/IconLeafLabelList"/>
    <dgm:cxn modelId="{181B9858-C247-4BA6-8954-53BC057075CA}" type="presParOf" srcId="{7C48B319-6DAB-457B-82C5-E2901772403C}" destId="{F70EF5E5-9316-4BD3-A83B-630A7AFC4121}" srcOrd="1" destOrd="0" presId="urn:microsoft.com/office/officeart/2018/5/layout/IconLeafLabelList"/>
    <dgm:cxn modelId="{733C4032-F905-4099-9094-C18BDD29C65C}" type="presParOf" srcId="{7C48B319-6DAB-457B-82C5-E2901772403C}" destId="{5BA5CA0D-737B-46F7-9F12-0F1BB64A149D}" srcOrd="2" destOrd="0" presId="urn:microsoft.com/office/officeart/2018/5/layout/IconLeafLabelList"/>
    <dgm:cxn modelId="{845BFFC5-1164-4C2B-AB92-3B52D440AF14}" type="presParOf" srcId="{7C48B319-6DAB-457B-82C5-E2901772403C}" destId="{F26760F8-254D-445C-BE0A-4354E8B73CCB}" srcOrd="3" destOrd="0" presId="urn:microsoft.com/office/officeart/2018/5/layout/IconLeafLabelList"/>
    <dgm:cxn modelId="{1E239F59-EF8C-49DF-BA50-0EA4DF027477}" type="presParOf" srcId="{9D9A7E5F-58E3-4FF0-9AD1-57A1A13C68B1}" destId="{CB886793-F325-418B-92E8-77D03C0DCB1E}" srcOrd="1" destOrd="0" presId="urn:microsoft.com/office/officeart/2018/5/layout/IconLeafLabelList"/>
    <dgm:cxn modelId="{D522D49F-C8A8-43FF-8C06-36D6E55B21AC}" type="presParOf" srcId="{9D9A7E5F-58E3-4FF0-9AD1-57A1A13C68B1}" destId="{41BCA2A1-B6A6-4B8E-9C0C-CCF31E2958F2}" srcOrd="2" destOrd="0" presId="urn:microsoft.com/office/officeart/2018/5/layout/IconLeafLabelList"/>
    <dgm:cxn modelId="{DE6E3850-6FBD-45CE-9DCF-EAA8994F41A4}" type="presParOf" srcId="{41BCA2A1-B6A6-4B8E-9C0C-CCF31E2958F2}" destId="{8191F165-A085-4E6B-8A95-CBBAF6EA5617}" srcOrd="0" destOrd="0" presId="urn:microsoft.com/office/officeart/2018/5/layout/IconLeafLabelList"/>
    <dgm:cxn modelId="{5058EBA9-E204-4F62-AD1B-A8035127483E}" type="presParOf" srcId="{41BCA2A1-B6A6-4B8E-9C0C-CCF31E2958F2}" destId="{AE129E7A-A87B-4EF1-BAF2-BC80829309DB}" srcOrd="1" destOrd="0" presId="urn:microsoft.com/office/officeart/2018/5/layout/IconLeafLabelList"/>
    <dgm:cxn modelId="{4E201FB0-95D1-4405-BE36-669106FB0950}" type="presParOf" srcId="{41BCA2A1-B6A6-4B8E-9C0C-CCF31E2958F2}" destId="{1DA1FD80-95E2-4F68-BE5A-CBAD227EA3ED}" srcOrd="2" destOrd="0" presId="urn:microsoft.com/office/officeart/2018/5/layout/IconLeafLabelList"/>
    <dgm:cxn modelId="{87A76182-4231-47CE-84E8-DB4C19B48990}" type="presParOf" srcId="{41BCA2A1-B6A6-4B8E-9C0C-CCF31E2958F2}" destId="{2DA30519-9309-421F-80FA-22AB265AE7A5}" srcOrd="3" destOrd="0" presId="urn:microsoft.com/office/officeart/2018/5/layout/IconLeafLabelList"/>
    <dgm:cxn modelId="{839805F8-0908-4487-94CB-04AF076EFA62}" type="presParOf" srcId="{9D9A7E5F-58E3-4FF0-9AD1-57A1A13C68B1}" destId="{DB31A78C-EFB0-4CB2-9E59-6BDC2835DD0E}" srcOrd="3" destOrd="0" presId="urn:microsoft.com/office/officeart/2018/5/layout/IconLeafLabelList"/>
    <dgm:cxn modelId="{70CA6FD7-51E9-4BCC-B80C-32D767698ED8}" type="presParOf" srcId="{9D9A7E5F-58E3-4FF0-9AD1-57A1A13C68B1}" destId="{8BA1730B-A426-4ABD-8DA1-B0ACCA38C626}" srcOrd="4" destOrd="0" presId="urn:microsoft.com/office/officeart/2018/5/layout/IconLeafLabelList"/>
    <dgm:cxn modelId="{B02BABB9-D99F-4DDE-AAFB-9772287D802E}" type="presParOf" srcId="{8BA1730B-A426-4ABD-8DA1-B0ACCA38C626}" destId="{72767794-A76E-4195-95A0-1557EC659482}" srcOrd="0" destOrd="0" presId="urn:microsoft.com/office/officeart/2018/5/layout/IconLeafLabelList"/>
    <dgm:cxn modelId="{88F1B239-E5CA-4BF1-A7C7-7D3398F714CD}" type="presParOf" srcId="{8BA1730B-A426-4ABD-8DA1-B0ACCA38C626}" destId="{2C1EFF28-F1AC-41C2-BC67-024066E3F41C}" srcOrd="1" destOrd="0" presId="urn:microsoft.com/office/officeart/2018/5/layout/IconLeafLabelList"/>
    <dgm:cxn modelId="{AEB219CD-75E0-49D4-A684-35D0C18FAC61}" type="presParOf" srcId="{8BA1730B-A426-4ABD-8DA1-B0ACCA38C626}" destId="{1A7235E7-A636-4057-ACD8-8DBE78FD5C17}" srcOrd="2" destOrd="0" presId="urn:microsoft.com/office/officeart/2018/5/layout/IconLeafLabelList"/>
    <dgm:cxn modelId="{4245C41D-DB48-42BC-B702-0BCFB232D0E9}" type="presParOf" srcId="{8BA1730B-A426-4ABD-8DA1-B0ACCA38C626}" destId="{7C0E47BE-4D34-4A6B-86BC-1E340D80F2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C8251-3703-434C-AE30-1C07C73BBD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0171C1-CA78-4BF0-B712-1A11E7DD5F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verktøy vi brukte fra dag én</a:t>
          </a:r>
          <a:endParaRPr lang="en-US" dirty="0"/>
        </a:p>
      </dgm:t>
    </dgm:pt>
    <dgm:pt modelId="{0C1B5998-B7F2-4D44-B575-08C912053964}" type="parTrans" cxnId="{AAFFE77F-D0BA-4B7E-A737-C79D8BB39B23}">
      <dgm:prSet/>
      <dgm:spPr/>
      <dgm:t>
        <a:bodyPr/>
        <a:lstStyle/>
        <a:p>
          <a:endParaRPr lang="en-US"/>
        </a:p>
      </dgm:t>
    </dgm:pt>
    <dgm:pt modelId="{8842E46E-23A4-450E-896B-77612E255D9C}" type="sibTrans" cxnId="{AAFFE77F-D0BA-4B7E-A737-C79D8BB39B23}">
      <dgm:prSet/>
      <dgm:spPr/>
      <dgm:t>
        <a:bodyPr/>
        <a:lstStyle/>
        <a:p>
          <a:endParaRPr lang="en-US"/>
        </a:p>
      </dgm:t>
    </dgm:pt>
    <dgm:pt modelId="{2AD195F4-046E-4C55-B846-B42284222C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 dirty="0"/>
            <a:t>SSB sin API lar oss lage egne CSV filer</a:t>
          </a:r>
          <a:endParaRPr lang="en-US" dirty="0"/>
        </a:p>
      </dgm:t>
    </dgm:pt>
    <dgm:pt modelId="{20E310C5-1AE8-485D-9A73-C4DE4757A7AA}" type="parTrans" cxnId="{8B7003EE-C4B1-4EC2-A4F6-DEEA1E540E41}">
      <dgm:prSet/>
      <dgm:spPr/>
      <dgm:t>
        <a:bodyPr/>
        <a:lstStyle/>
        <a:p>
          <a:endParaRPr lang="en-US"/>
        </a:p>
      </dgm:t>
    </dgm:pt>
    <dgm:pt modelId="{D377CEE3-B6F9-4023-ABC4-B71370EC7516}" type="sibTrans" cxnId="{8B7003EE-C4B1-4EC2-A4F6-DEEA1E540E41}">
      <dgm:prSet/>
      <dgm:spPr/>
      <dgm:t>
        <a:bodyPr/>
        <a:lstStyle/>
        <a:p>
          <a:endParaRPr lang="en-US"/>
        </a:p>
      </dgm:t>
    </dgm:pt>
    <dgm:pt modelId="{74D8C0CE-7BD5-4122-9FF2-2C8E3A0C9598}" type="pres">
      <dgm:prSet presAssocID="{E0AC8251-3703-434C-AE30-1C07C73BBD88}" presName="root" presStyleCnt="0">
        <dgm:presLayoutVars>
          <dgm:dir/>
          <dgm:resizeHandles val="exact"/>
        </dgm:presLayoutVars>
      </dgm:prSet>
      <dgm:spPr/>
    </dgm:pt>
    <dgm:pt modelId="{7616DB64-FFD5-4DD4-AE76-CA35C10DB931}" type="pres">
      <dgm:prSet presAssocID="{7D0171C1-CA78-4BF0-B712-1A11E7DD5F09}" presName="compNode" presStyleCnt="0"/>
      <dgm:spPr/>
    </dgm:pt>
    <dgm:pt modelId="{BE12EBF6-E752-45BF-A04D-F9F1951F6317}" type="pres">
      <dgm:prSet presAssocID="{7D0171C1-CA78-4BF0-B712-1A11E7DD5F0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60A6A2C-BBD9-413F-858F-3887F9FEFD7E}" type="pres">
      <dgm:prSet presAssocID="{7D0171C1-CA78-4BF0-B712-1A11E7DD5F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8F7328F-1C8D-4104-9529-55CF5BC35B6B}" type="pres">
      <dgm:prSet presAssocID="{7D0171C1-CA78-4BF0-B712-1A11E7DD5F09}" presName="spaceRect" presStyleCnt="0"/>
      <dgm:spPr/>
    </dgm:pt>
    <dgm:pt modelId="{B1E8C823-719E-4AC2-A2E1-7695CBD9E68B}" type="pres">
      <dgm:prSet presAssocID="{7D0171C1-CA78-4BF0-B712-1A11E7DD5F09}" presName="textRect" presStyleLbl="revTx" presStyleIdx="0" presStyleCnt="2">
        <dgm:presLayoutVars>
          <dgm:chMax val="1"/>
          <dgm:chPref val="1"/>
        </dgm:presLayoutVars>
      </dgm:prSet>
      <dgm:spPr/>
    </dgm:pt>
    <dgm:pt modelId="{B514B683-E04E-4EB7-AD29-76AF4CF29786}" type="pres">
      <dgm:prSet presAssocID="{8842E46E-23A4-450E-896B-77612E255D9C}" presName="sibTrans" presStyleCnt="0"/>
      <dgm:spPr/>
    </dgm:pt>
    <dgm:pt modelId="{8E7D2E0A-BE51-4830-AA7F-DF1B059E7C76}" type="pres">
      <dgm:prSet presAssocID="{2AD195F4-046E-4C55-B846-B42284222CB5}" presName="compNode" presStyleCnt="0"/>
      <dgm:spPr/>
    </dgm:pt>
    <dgm:pt modelId="{157B9F71-B82C-4B57-B65B-1D45DA98EDB1}" type="pres">
      <dgm:prSet presAssocID="{2AD195F4-046E-4C55-B846-B42284222CB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D04C4D6-382E-4580-ABF1-430CEC365B2B}" type="pres">
      <dgm:prSet presAssocID="{2AD195F4-046E-4C55-B846-B42284222C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8E5BF5-70B8-40E1-B8BE-068122494C4F}" type="pres">
      <dgm:prSet presAssocID="{2AD195F4-046E-4C55-B846-B42284222CB5}" presName="spaceRect" presStyleCnt="0"/>
      <dgm:spPr/>
    </dgm:pt>
    <dgm:pt modelId="{6719C6DF-A3BF-4731-BB55-05BD80C26AD4}" type="pres">
      <dgm:prSet presAssocID="{2AD195F4-046E-4C55-B846-B42284222C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FFE77F-D0BA-4B7E-A737-C79D8BB39B23}" srcId="{E0AC8251-3703-434C-AE30-1C07C73BBD88}" destId="{7D0171C1-CA78-4BF0-B712-1A11E7DD5F09}" srcOrd="0" destOrd="0" parTransId="{0C1B5998-B7F2-4D44-B575-08C912053964}" sibTransId="{8842E46E-23A4-450E-896B-77612E255D9C}"/>
    <dgm:cxn modelId="{3ED38BB4-F369-4A47-A545-9E9A74DD27BD}" type="presOf" srcId="{7D0171C1-CA78-4BF0-B712-1A11E7DD5F09}" destId="{B1E8C823-719E-4AC2-A2E1-7695CBD9E68B}" srcOrd="0" destOrd="0" presId="urn:microsoft.com/office/officeart/2018/5/layout/IconLeafLabelList"/>
    <dgm:cxn modelId="{817F99DC-CF66-4A5F-B358-D99AB8AA0821}" type="presOf" srcId="{2AD195F4-046E-4C55-B846-B42284222CB5}" destId="{6719C6DF-A3BF-4731-BB55-05BD80C26AD4}" srcOrd="0" destOrd="0" presId="urn:microsoft.com/office/officeart/2018/5/layout/IconLeafLabelList"/>
    <dgm:cxn modelId="{ACB186EC-E2A0-413E-9FDA-DC979B9AB9BB}" type="presOf" srcId="{E0AC8251-3703-434C-AE30-1C07C73BBD88}" destId="{74D8C0CE-7BD5-4122-9FF2-2C8E3A0C9598}" srcOrd="0" destOrd="0" presId="urn:microsoft.com/office/officeart/2018/5/layout/IconLeafLabelList"/>
    <dgm:cxn modelId="{8B7003EE-C4B1-4EC2-A4F6-DEEA1E540E41}" srcId="{E0AC8251-3703-434C-AE30-1C07C73BBD88}" destId="{2AD195F4-046E-4C55-B846-B42284222CB5}" srcOrd="1" destOrd="0" parTransId="{20E310C5-1AE8-485D-9A73-C4DE4757A7AA}" sibTransId="{D377CEE3-B6F9-4023-ABC4-B71370EC7516}"/>
    <dgm:cxn modelId="{3CC70ED0-0FA0-4E21-8773-69E0813EEA21}" type="presParOf" srcId="{74D8C0CE-7BD5-4122-9FF2-2C8E3A0C9598}" destId="{7616DB64-FFD5-4DD4-AE76-CA35C10DB931}" srcOrd="0" destOrd="0" presId="urn:microsoft.com/office/officeart/2018/5/layout/IconLeafLabelList"/>
    <dgm:cxn modelId="{4F0A51EB-7192-4D8F-9C9B-D6934500227B}" type="presParOf" srcId="{7616DB64-FFD5-4DD4-AE76-CA35C10DB931}" destId="{BE12EBF6-E752-45BF-A04D-F9F1951F6317}" srcOrd="0" destOrd="0" presId="urn:microsoft.com/office/officeart/2018/5/layout/IconLeafLabelList"/>
    <dgm:cxn modelId="{318B86E0-8C05-4B89-AF4A-092373720364}" type="presParOf" srcId="{7616DB64-FFD5-4DD4-AE76-CA35C10DB931}" destId="{360A6A2C-BBD9-413F-858F-3887F9FEFD7E}" srcOrd="1" destOrd="0" presId="urn:microsoft.com/office/officeart/2018/5/layout/IconLeafLabelList"/>
    <dgm:cxn modelId="{C4C5CDD4-B422-4D87-96FD-3B39D9655011}" type="presParOf" srcId="{7616DB64-FFD5-4DD4-AE76-CA35C10DB931}" destId="{58F7328F-1C8D-4104-9529-55CF5BC35B6B}" srcOrd="2" destOrd="0" presId="urn:microsoft.com/office/officeart/2018/5/layout/IconLeafLabelList"/>
    <dgm:cxn modelId="{D2652CD2-011A-450A-BFCB-0D7BAC6194E0}" type="presParOf" srcId="{7616DB64-FFD5-4DD4-AE76-CA35C10DB931}" destId="{B1E8C823-719E-4AC2-A2E1-7695CBD9E68B}" srcOrd="3" destOrd="0" presId="urn:microsoft.com/office/officeart/2018/5/layout/IconLeafLabelList"/>
    <dgm:cxn modelId="{BC80F48A-6538-41D8-A460-D01B0368A1F9}" type="presParOf" srcId="{74D8C0CE-7BD5-4122-9FF2-2C8E3A0C9598}" destId="{B514B683-E04E-4EB7-AD29-76AF4CF29786}" srcOrd="1" destOrd="0" presId="urn:microsoft.com/office/officeart/2018/5/layout/IconLeafLabelList"/>
    <dgm:cxn modelId="{1161CDD5-77DD-44F8-AB98-1AFD0C35D781}" type="presParOf" srcId="{74D8C0CE-7BD5-4122-9FF2-2C8E3A0C9598}" destId="{8E7D2E0A-BE51-4830-AA7F-DF1B059E7C76}" srcOrd="2" destOrd="0" presId="urn:microsoft.com/office/officeart/2018/5/layout/IconLeafLabelList"/>
    <dgm:cxn modelId="{B457EEB9-2CE1-46E0-9C66-0653CC9FB22A}" type="presParOf" srcId="{8E7D2E0A-BE51-4830-AA7F-DF1B059E7C76}" destId="{157B9F71-B82C-4B57-B65B-1D45DA98EDB1}" srcOrd="0" destOrd="0" presId="urn:microsoft.com/office/officeart/2018/5/layout/IconLeafLabelList"/>
    <dgm:cxn modelId="{574BF5FC-FA0D-41D6-B4AA-3339B659378F}" type="presParOf" srcId="{8E7D2E0A-BE51-4830-AA7F-DF1B059E7C76}" destId="{CD04C4D6-382E-4580-ABF1-430CEC365B2B}" srcOrd="1" destOrd="0" presId="urn:microsoft.com/office/officeart/2018/5/layout/IconLeafLabelList"/>
    <dgm:cxn modelId="{AC76502F-5842-4F41-924B-3476A79CD375}" type="presParOf" srcId="{8E7D2E0A-BE51-4830-AA7F-DF1B059E7C76}" destId="{8A8E5BF5-70B8-40E1-B8BE-068122494C4F}" srcOrd="2" destOrd="0" presId="urn:microsoft.com/office/officeart/2018/5/layout/IconLeafLabelList"/>
    <dgm:cxn modelId="{DC414C86-43F7-482F-8C0E-6A15E0490DBF}" type="presParOf" srcId="{8E7D2E0A-BE51-4830-AA7F-DF1B059E7C76}" destId="{6719C6DF-A3BF-4731-BB55-05BD80C26AD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235D5-CE6C-4399-B850-E14E3F8E8E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BE5FF1-27E2-4E64-B19C-03F023561496}">
      <dgm:prSet/>
      <dgm:spPr/>
      <dgm:t>
        <a:bodyPr/>
        <a:lstStyle/>
        <a:p>
          <a:pPr>
            <a:defRPr cap="all"/>
          </a:pPr>
          <a:r>
            <a:rPr lang="nb-NO"/>
            <a:t>Mer data!</a:t>
          </a:r>
          <a:endParaRPr lang="en-US"/>
        </a:p>
      </dgm:t>
    </dgm:pt>
    <dgm:pt modelId="{D2FE8FA2-D007-476B-977D-6B0943A9792C}" type="parTrans" cxnId="{480DDE53-C40D-4E9E-905B-68728FA2B1B6}">
      <dgm:prSet/>
      <dgm:spPr/>
      <dgm:t>
        <a:bodyPr/>
        <a:lstStyle/>
        <a:p>
          <a:endParaRPr lang="en-US"/>
        </a:p>
      </dgm:t>
    </dgm:pt>
    <dgm:pt modelId="{B4DBABB3-835E-4C2F-B7E8-6A0FCB512788}" type="sibTrans" cxnId="{480DDE53-C40D-4E9E-905B-68728FA2B1B6}">
      <dgm:prSet/>
      <dgm:spPr/>
      <dgm:t>
        <a:bodyPr/>
        <a:lstStyle/>
        <a:p>
          <a:endParaRPr lang="en-US"/>
        </a:p>
      </dgm:t>
    </dgm:pt>
    <dgm:pt modelId="{C4562EA7-5CBA-46FF-9A9E-506483ADFA87}">
      <dgm:prSet/>
      <dgm:spPr/>
      <dgm:t>
        <a:bodyPr/>
        <a:lstStyle/>
        <a:p>
          <a:pPr>
            <a:defRPr cap="all"/>
          </a:pPr>
          <a:r>
            <a:rPr lang="nb-NO" dirty="0"/>
            <a:t>Bedre prediksjoner!</a:t>
          </a:r>
          <a:endParaRPr lang="en-US" dirty="0"/>
        </a:p>
      </dgm:t>
    </dgm:pt>
    <dgm:pt modelId="{A0B56FD0-24DC-4D06-A718-7C362672B0DE}" type="parTrans" cxnId="{336CABA6-0764-4178-ABC7-F64E0B7A6464}">
      <dgm:prSet/>
      <dgm:spPr/>
      <dgm:t>
        <a:bodyPr/>
        <a:lstStyle/>
        <a:p>
          <a:endParaRPr lang="en-US"/>
        </a:p>
      </dgm:t>
    </dgm:pt>
    <dgm:pt modelId="{1EB7AE24-76FB-4036-98C3-444151E23B47}" type="sibTrans" cxnId="{336CABA6-0764-4178-ABC7-F64E0B7A6464}">
      <dgm:prSet/>
      <dgm:spPr/>
      <dgm:t>
        <a:bodyPr/>
        <a:lstStyle/>
        <a:p>
          <a:endParaRPr lang="en-US"/>
        </a:p>
      </dgm:t>
    </dgm:pt>
    <dgm:pt modelId="{1659C6C5-8ED4-411F-AB42-2115F74B335C}">
      <dgm:prSet/>
      <dgm:spPr/>
      <dgm:t>
        <a:bodyPr/>
        <a:lstStyle/>
        <a:p>
          <a:pPr>
            <a:defRPr cap="all"/>
          </a:pPr>
          <a:r>
            <a:rPr lang="nb-NO"/>
            <a:t>Deep learning!</a:t>
          </a:r>
          <a:endParaRPr lang="en-US"/>
        </a:p>
      </dgm:t>
    </dgm:pt>
    <dgm:pt modelId="{9458CF42-0382-4EA6-AC9D-047B2ECE6E7B}" type="parTrans" cxnId="{355C9E3B-7550-45BE-A018-C10416FC5962}">
      <dgm:prSet/>
      <dgm:spPr/>
      <dgm:t>
        <a:bodyPr/>
        <a:lstStyle/>
        <a:p>
          <a:endParaRPr lang="en-US"/>
        </a:p>
      </dgm:t>
    </dgm:pt>
    <dgm:pt modelId="{3FD46E70-1680-48A8-941A-AFBADE829860}" type="sibTrans" cxnId="{355C9E3B-7550-45BE-A018-C10416FC5962}">
      <dgm:prSet/>
      <dgm:spPr/>
      <dgm:t>
        <a:bodyPr/>
        <a:lstStyle/>
        <a:p>
          <a:endParaRPr lang="en-US"/>
        </a:p>
      </dgm:t>
    </dgm:pt>
    <dgm:pt modelId="{1C14E507-F064-4ACD-82B9-16EC926DDD53}" type="pres">
      <dgm:prSet presAssocID="{38E235D5-CE6C-4399-B850-E14E3F8E8E9B}" presName="root" presStyleCnt="0">
        <dgm:presLayoutVars>
          <dgm:dir/>
          <dgm:resizeHandles val="exact"/>
        </dgm:presLayoutVars>
      </dgm:prSet>
      <dgm:spPr/>
    </dgm:pt>
    <dgm:pt modelId="{1D7BDE41-B535-4627-B1B2-C1314910A222}" type="pres">
      <dgm:prSet presAssocID="{41BE5FF1-27E2-4E64-B19C-03F023561496}" presName="compNode" presStyleCnt="0"/>
      <dgm:spPr/>
    </dgm:pt>
    <dgm:pt modelId="{6F61367D-6AB2-4B61-829E-86C58AA04222}" type="pres">
      <dgm:prSet presAssocID="{41BE5FF1-27E2-4E64-B19C-03F023561496}" presName="iconBgRect" presStyleLbl="bgShp" presStyleIdx="0" presStyleCnt="3"/>
      <dgm:spPr/>
    </dgm:pt>
    <dgm:pt modelId="{039F5867-35E5-4049-B495-817325F17C20}" type="pres">
      <dgm:prSet presAssocID="{41BE5FF1-27E2-4E64-B19C-03F0235614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3222ADE-C9E2-4063-A22A-9E3C7F79EF26}" type="pres">
      <dgm:prSet presAssocID="{41BE5FF1-27E2-4E64-B19C-03F023561496}" presName="spaceRect" presStyleCnt="0"/>
      <dgm:spPr/>
    </dgm:pt>
    <dgm:pt modelId="{20F41D50-51E6-4C6F-B289-FFED574F5D4E}" type="pres">
      <dgm:prSet presAssocID="{41BE5FF1-27E2-4E64-B19C-03F023561496}" presName="textRect" presStyleLbl="revTx" presStyleIdx="0" presStyleCnt="3">
        <dgm:presLayoutVars>
          <dgm:chMax val="1"/>
          <dgm:chPref val="1"/>
        </dgm:presLayoutVars>
      </dgm:prSet>
      <dgm:spPr/>
    </dgm:pt>
    <dgm:pt modelId="{F795AC52-42F3-4E7C-A088-4C4EAFD86999}" type="pres">
      <dgm:prSet presAssocID="{B4DBABB3-835E-4C2F-B7E8-6A0FCB512788}" presName="sibTrans" presStyleCnt="0"/>
      <dgm:spPr/>
    </dgm:pt>
    <dgm:pt modelId="{CA1E4A18-EDC2-4332-9C65-DF99FEB31561}" type="pres">
      <dgm:prSet presAssocID="{C4562EA7-5CBA-46FF-9A9E-506483ADFA87}" presName="compNode" presStyleCnt="0"/>
      <dgm:spPr/>
    </dgm:pt>
    <dgm:pt modelId="{61958DB0-2F95-49F1-8AF0-EDE0612BCA98}" type="pres">
      <dgm:prSet presAssocID="{C4562EA7-5CBA-46FF-9A9E-506483ADFA87}" presName="iconBgRect" presStyleLbl="bgShp" presStyleIdx="1" presStyleCnt="3"/>
      <dgm:spPr/>
    </dgm:pt>
    <dgm:pt modelId="{374FE205-0FAF-4DBF-8BA3-5FB93A02B510}" type="pres">
      <dgm:prSet presAssocID="{C4562EA7-5CBA-46FF-9A9E-506483ADFA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AC2498B-CE72-4102-8594-955366207E01}" type="pres">
      <dgm:prSet presAssocID="{C4562EA7-5CBA-46FF-9A9E-506483ADFA87}" presName="spaceRect" presStyleCnt="0"/>
      <dgm:spPr/>
    </dgm:pt>
    <dgm:pt modelId="{F06272A9-F06C-4FAA-AFB1-2679549ED8F0}" type="pres">
      <dgm:prSet presAssocID="{C4562EA7-5CBA-46FF-9A9E-506483ADFA87}" presName="textRect" presStyleLbl="revTx" presStyleIdx="1" presStyleCnt="3">
        <dgm:presLayoutVars>
          <dgm:chMax val="1"/>
          <dgm:chPref val="1"/>
        </dgm:presLayoutVars>
      </dgm:prSet>
      <dgm:spPr/>
    </dgm:pt>
    <dgm:pt modelId="{49B7FEF5-B470-4188-910E-EAD20114172B}" type="pres">
      <dgm:prSet presAssocID="{1EB7AE24-76FB-4036-98C3-444151E23B47}" presName="sibTrans" presStyleCnt="0"/>
      <dgm:spPr/>
    </dgm:pt>
    <dgm:pt modelId="{DC672A96-C51C-4E67-BC19-1D62523E1CF4}" type="pres">
      <dgm:prSet presAssocID="{1659C6C5-8ED4-411F-AB42-2115F74B335C}" presName="compNode" presStyleCnt="0"/>
      <dgm:spPr/>
    </dgm:pt>
    <dgm:pt modelId="{CFEB10B6-8BD5-4C45-BF27-D87C1FAC531C}" type="pres">
      <dgm:prSet presAssocID="{1659C6C5-8ED4-411F-AB42-2115F74B335C}" presName="iconBgRect" presStyleLbl="bgShp" presStyleIdx="2" presStyleCnt="3"/>
      <dgm:spPr/>
    </dgm:pt>
    <dgm:pt modelId="{4D8B8463-CD87-4C14-AFED-2E75C081446E}" type="pres">
      <dgm:prSet presAssocID="{1659C6C5-8ED4-411F-AB42-2115F74B33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Pencil"/>
        </a:ext>
      </dgm:extLst>
    </dgm:pt>
    <dgm:pt modelId="{7CE13228-DAA2-4507-AAA5-D95FDD40D130}" type="pres">
      <dgm:prSet presAssocID="{1659C6C5-8ED4-411F-AB42-2115F74B335C}" presName="spaceRect" presStyleCnt="0"/>
      <dgm:spPr/>
    </dgm:pt>
    <dgm:pt modelId="{969F7DE2-7453-4F4B-AE79-443F7963CDB3}" type="pres">
      <dgm:prSet presAssocID="{1659C6C5-8ED4-411F-AB42-2115F74B33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5C9E3B-7550-45BE-A018-C10416FC5962}" srcId="{38E235D5-CE6C-4399-B850-E14E3F8E8E9B}" destId="{1659C6C5-8ED4-411F-AB42-2115F74B335C}" srcOrd="2" destOrd="0" parTransId="{9458CF42-0382-4EA6-AC9D-047B2ECE6E7B}" sibTransId="{3FD46E70-1680-48A8-941A-AFBADE829860}"/>
    <dgm:cxn modelId="{480DDE53-C40D-4E9E-905B-68728FA2B1B6}" srcId="{38E235D5-CE6C-4399-B850-E14E3F8E8E9B}" destId="{41BE5FF1-27E2-4E64-B19C-03F023561496}" srcOrd="0" destOrd="0" parTransId="{D2FE8FA2-D007-476B-977D-6B0943A9792C}" sibTransId="{B4DBABB3-835E-4C2F-B7E8-6A0FCB512788}"/>
    <dgm:cxn modelId="{397EBE8C-38E0-459C-9E3C-E4C71B767522}" type="presOf" srcId="{38E235D5-CE6C-4399-B850-E14E3F8E8E9B}" destId="{1C14E507-F064-4ACD-82B9-16EC926DDD53}" srcOrd="0" destOrd="0" presId="urn:microsoft.com/office/officeart/2018/5/layout/IconCircleLabelList"/>
    <dgm:cxn modelId="{A5215299-A584-4B1F-BBE3-A43F52F2E6F1}" type="presOf" srcId="{1659C6C5-8ED4-411F-AB42-2115F74B335C}" destId="{969F7DE2-7453-4F4B-AE79-443F7963CDB3}" srcOrd="0" destOrd="0" presId="urn:microsoft.com/office/officeart/2018/5/layout/IconCircleLabelList"/>
    <dgm:cxn modelId="{336CABA6-0764-4178-ABC7-F64E0B7A6464}" srcId="{38E235D5-CE6C-4399-B850-E14E3F8E8E9B}" destId="{C4562EA7-5CBA-46FF-9A9E-506483ADFA87}" srcOrd="1" destOrd="0" parTransId="{A0B56FD0-24DC-4D06-A718-7C362672B0DE}" sibTransId="{1EB7AE24-76FB-4036-98C3-444151E23B47}"/>
    <dgm:cxn modelId="{C3C6ABE0-9C50-4387-9531-9F8A0FE87A61}" type="presOf" srcId="{41BE5FF1-27E2-4E64-B19C-03F023561496}" destId="{20F41D50-51E6-4C6F-B289-FFED574F5D4E}" srcOrd="0" destOrd="0" presId="urn:microsoft.com/office/officeart/2018/5/layout/IconCircleLabelList"/>
    <dgm:cxn modelId="{74B37BF9-287F-4CF8-8D02-04E2B6E3670A}" type="presOf" srcId="{C4562EA7-5CBA-46FF-9A9E-506483ADFA87}" destId="{F06272A9-F06C-4FAA-AFB1-2679549ED8F0}" srcOrd="0" destOrd="0" presId="urn:microsoft.com/office/officeart/2018/5/layout/IconCircleLabelList"/>
    <dgm:cxn modelId="{4F33F18D-714F-44A4-B630-AF9E2D13B9B1}" type="presParOf" srcId="{1C14E507-F064-4ACD-82B9-16EC926DDD53}" destId="{1D7BDE41-B535-4627-B1B2-C1314910A222}" srcOrd="0" destOrd="0" presId="urn:microsoft.com/office/officeart/2018/5/layout/IconCircleLabelList"/>
    <dgm:cxn modelId="{90296E74-3F28-411E-B6EF-DF821FDF7F97}" type="presParOf" srcId="{1D7BDE41-B535-4627-B1B2-C1314910A222}" destId="{6F61367D-6AB2-4B61-829E-86C58AA04222}" srcOrd="0" destOrd="0" presId="urn:microsoft.com/office/officeart/2018/5/layout/IconCircleLabelList"/>
    <dgm:cxn modelId="{84368C40-2614-43AB-BA83-EECCAB88C4E1}" type="presParOf" srcId="{1D7BDE41-B535-4627-B1B2-C1314910A222}" destId="{039F5867-35E5-4049-B495-817325F17C20}" srcOrd="1" destOrd="0" presId="urn:microsoft.com/office/officeart/2018/5/layout/IconCircleLabelList"/>
    <dgm:cxn modelId="{295A475E-B3FA-4F95-A2F9-EF7C3AA1D42C}" type="presParOf" srcId="{1D7BDE41-B535-4627-B1B2-C1314910A222}" destId="{B3222ADE-C9E2-4063-A22A-9E3C7F79EF26}" srcOrd="2" destOrd="0" presId="urn:microsoft.com/office/officeart/2018/5/layout/IconCircleLabelList"/>
    <dgm:cxn modelId="{22328748-3E70-4024-A94E-A5818FC9AC2E}" type="presParOf" srcId="{1D7BDE41-B535-4627-B1B2-C1314910A222}" destId="{20F41D50-51E6-4C6F-B289-FFED574F5D4E}" srcOrd="3" destOrd="0" presId="urn:microsoft.com/office/officeart/2018/5/layout/IconCircleLabelList"/>
    <dgm:cxn modelId="{FEDC5EBC-2BBD-44C3-BFC4-3950A80D9387}" type="presParOf" srcId="{1C14E507-F064-4ACD-82B9-16EC926DDD53}" destId="{F795AC52-42F3-4E7C-A088-4C4EAFD86999}" srcOrd="1" destOrd="0" presId="urn:microsoft.com/office/officeart/2018/5/layout/IconCircleLabelList"/>
    <dgm:cxn modelId="{8A628C55-B644-485A-A73E-559D3708B6C4}" type="presParOf" srcId="{1C14E507-F064-4ACD-82B9-16EC926DDD53}" destId="{CA1E4A18-EDC2-4332-9C65-DF99FEB31561}" srcOrd="2" destOrd="0" presId="urn:microsoft.com/office/officeart/2018/5/layout/IconCircleLabelList"/>
    <dgm:cxn modelId="{2BCAD485-C3E5-49FF-840C-A785E9BFA4BE}" type="presParOf" srcId="{CA1E4A18-EDC2-4332-9C65-DF99FEB31561}" destId="{61958DB0-2F95-49F1-8AF0-EDE0612BCA98}" srcOrd="0" destOrd="0" presId="urn:microsoft.com/office/officeart/2018/5/layout/IconCircleLabelList"/>
    <dgm:cxn modelId="{41156489-94E3-4814-83BA-419795D340BF}" type="presParOf" srcId="{CA1E4A18-EDC2-4332-9C65-DF99FEB31561}" destId="{374FE205-0FAF-4DBF-8BA3-5FB93A02B510}" srcOrd="1" destOrd="0" presId="urn:microsoft.com/office/officeart/2018/5/layout/IconCircleLabelList"/>
    <dgm:cxn modelId="{1238DF37-0107-46C9-BDAE-4FE03D01F08F}" type="presParOf" srcId="{CA1E4A18-EDC2-4332-9C65-DF99FEB31561}" destId="{4AC2498B-CE72-4102-8594-955366207E01}" srcOrd="2" destOrd="0" presId="urn:microsoft.com/office/officeart/2018/5/layout/IconCircleLabelList"/>
    <dgm:cxn modelId="{64B505AF-1AC0-41CC-AC9A-E746A25E0B7B}" type="presParOf" srcId="{CA1E4A18-EDC2-4332-9C65-DF99FEB31561}" destId="{F06272A9-F06C-4FAA-AFB1-2679549ED8F0}" srcOrd="3" destOrd="0" presId="urn:microsoft.com/office/officeart/2018/5/layout/IconCircleLabelList"/>
    <dgm:cxn modelId="{622E45BD-6CAB-49CA-BEF1-75399953C349}" type="presParOf" srcId="{1C14E507-F064-4ACD-82B9-16EC926DDD53}" destId="{49B7FEF5-B470-4188-910E-EAD20114172B}" srcOrd="3" destOrd="0" presId="urn:microsoft.com/office/officeart/2018/5/layout/IconCircleLabelList"/>
    <dgm:cxn modelId="{8AF3B27F-5428-4F26-A833-EA87621EC058}" type="presParOf" srcId="{1C14E507-F064-4ACD-82B9-16EC926DDD53}" destId="{DC672A96-C51C-4E67-BC19-1D62523E1CF4}" srcOrd="4" destOrd="0" presId="urn:microsoft.com/office/officeart/2018/5/layout/IconCircleLabelList"/>
    <dgm:cxn modelId="{B933B0DB-57D7-49E9-9DFA-231D8DDBF765}" type="presParOf" srcId="{DC672A96-C51C-4E67-BC19-1D62523E1CF4}" destId="{CFEB10B6-8BD5-4C45-BF27-D87C1FAC531C}" srcOrd="0" destOrd="0" presId="urn:microsoft.com/office/officeart/2018/5/layout/IconCircleLabelList"/>
    <dgm:cxn modelId="{D78D8C3A-C3B0-47F2-861C-C958FB3EE9BA}" type="presParOf" srcId="{DC672A96-C51C-4E67-BC19-1D62523E1CF4}" destId="{4D8B8463-CD87-4C14-AFED-2E75C081446E}" srcOrd="1" destOrd="0" presId="urn:microsoft.com/office/officeart/2018/5/layout/IconCircleLabelList"/>
    <dgm:cxn modelId="{E642622A-1B92-4306-8F14-8E10AAE0F0F6}" type="presParOf" srcId="{DC672A96-C51C-4E67-BC19-1D62523E1CF4}" destId="{7CE13228-DAA2-4507-AAA5-D95FDD40D130}" srcOrd="2" destOrd="0" presId="urn:microsoft.com/office/officeart/2018/5/layout/IconCircleLabelList"/>
    <dgm:cxn modelId="{48321623-D460-4888-A608-8A9A90626E8A}" type="presParOf" srcId="{DC672A96-C51C-4E67-BC19-1D62523E1CF4}" destId="{969F7DE2-7453-4F4B-AE79-443F7963CD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CFE9-447D-4E26-952A-A64EDE29CFE6}">
      <dsp:nvSpPr>
        <dsp:cNvPr id="0" name=""/>
        <dsp:cNvSpPr/>
      </dsp:nvSpPr>
      <dsp:spPr>
        <a:xfrm>
          <a:off x="1088249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EF5E5-9316-4BD3-A83B-630A7AFC4121}">
      <dsp:nvSpPr>
        <dsp:cNvPr id="0" name=""/>
        <dsp:cNvSpPr/>
      </dsp:nvSpPr>
      <dsp:spPr>
        <a:xfrm>
          <a:off x="1461187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760F8-254D-445C-BE0A-4354E8B73CCB}">
      <dsp:nvSpPr>
        <dsp:cNvPr id="0" name=""/>
        <dsp:cNvSpPr/>
      </dsp:nvSpPr>
      <dsp:spPr>
        <a:xfrm>
          <a:off x="528843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 dirty="0"/>
            <a:t>Definerte overordnet problemstilling</a:t>
          </a:r>
          <a:endParaRPr lang="en-US" sz="2100" kern="1200" dirty="0"/>
        </a:p>
      </dsp:txBody>
      <dsp:txXfrm>
        <a:off x="528843" y="2311500"/>
        <a:ext cx="2868750" cy="720000"/>
      </dsp:txXfrm>
    </dsp:sp>
    <dsp:sp modelId="{8191F165-A085-4E6B-8A95-CBBAF6EA5617}">
      <dsp:nvSpPr>
        <dsp:cNvPr id="0" name=""/>
        <dsp:cNvSpPr/>
      </dsp:nvSpPr>
      <dsp:spPr>
        <a:xfrm>
          <a:off x="4459031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9E7A-A87B-4EF1-BAF2-BC80829309DB}">
      <dsp:nvSpPr>
        <dsp:cNvPr id="0" name=""/>
        <dsp:cNvSpPr/>
      </dsp:nvSpPr>
      <dsp:spPr>
        <a:xfrm>
          <a:off x="4831968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30519-9309-421F-80FA-22AB265AE7A5}">
      <dsp:nvSpPr>
        <dsp:cNvPr id="0" name=""/>
        <dsp:cNvSpPr/>
      </dsp:nvSpPr>
      <dsp:spPr>
        <a:xfrm>
          <a:off x="3899625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 dirty="0"/>
            <a:t>Hva er nært og relevant?</a:t>
          </a:r>
          <a:endParaRPr lang="en-US" sz="2100" kern="1200" dirty="0"/>
        </a:p>
      </dsp:txBody>
      <dsp:txXfrm>
        <a:off x="3899625" y="2311500"/>
        <a:ext cx="2868750" cy="720000"/>
      </dsp:txXfrm>
    </dsp:sp>
    <dsp:sp modelId="{72767794-A76E-4195-95A0-1557EC659482}">
      <dsp:nvSpPr>
        <dsp:cNvPr id="0" name=""/>
        <dsp:cNvSpPr/>
      </dsp:nvSpPr>
      <dsp:spPr>
        <a:xfrm>
          <a:off x="7829812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EFF28-F1AC-41C2-BC67-024066E3F41C}">
      <dsp:nvSpPr>
        <dsp:cNvPr id="0" name=""/>
        <dsp:cNvSpPr/>
      </dsp:nvSpPr>
      <dsp:spPr>
        <a:xfrm>
          <a:off x="8202750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E47BE-4D34-4A6B-86BC-1E340D80F23C}">
      <dsp:nvSpPr>
        <dsp:cNvPr id="0" name=""/>
        <dsp:cNvSpPr/>
      </dsp:nvSpPr>
      <dsp:spPr>
        <a:xfrm>
          <a:off x="7270406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100" kern="1200" dirty="0"/>
            <a:t>Ssb sin api konsoll</a:t>
          </a:r>
          <a:endParaRPr lang="en-US" sz="2100" kern="1200" dirty="0"/>
        </a:p>
      </dsp:txBody>
      <dsp:txXfrm>
        <a:off x="7270406" y="2311500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2EBF6-E752-45BF-A04D-F9F1951F6317}">
      <dsp:nvSpPr>
        <dsp:cNvPr id="0" name=""/>
        <dsp:cNvSpPr/>
      </dsp:nvSpPr>
      <dsp:spPr>
        <a:xfrm>
          <a:off x="617624" y="1051762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A6A2C-BBD9-413F-858F-3887F9FEFD7E}">
      <dsp:nvSpPr>
        <dsp:cNvPr id="0" name=""/>
        <dsp:cNvSpPr/>
      </dsp:nvSpPr>
      <dsp:spPr>
        <a:xfrm>
          <a:off x="1027125" y="146126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C823-719E-4AC2-A2E1-7695CBD9E68B}">
      <dsp:nvSpPr>
        <dsp:cNvPr id="0" name=""/>
        <dsp:cNvSpPr/>
      </dsp:nvSpPr>
      <dsp:spPr>
        <a:xfrm>
          <a:off x="3375" y="357176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300" kern="1200" dirty="0"/>
            <a:t>verktøy vi brukte fra dag én</a:t>
          </a:r>
          <a:endParaRPr lang="en-US" sz="2300" kern="1200" dirty="0"/>
        </a:p>
      </dsp:txBody>
      <dsp:txXfrm>
        <a:off x="3375" y="3571763"/>
        <a:ext cx="3150000" cy="720000"/>
      </dsp:txXfrm>
    </dsp:sp>
    <dsp:sp modelId="{157B9F71-B82C-4B57-B65B-1D45DA98EDB1}">
      <dsp:nvSpPr>
        <dsp:cNvPr id="0" name=""/>
        <dsp:cNvSpPr/>
      </dsp:nvSpPr>
      <dsp:spPr>
        <a:xfrm>
          <a:off x="4318875" y="1051762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4C4D6-382E-4580-ABF1-430CEC365B2B}">
      <dsp:nvSpPr>
        <dsp:cNvPr id="0" name=""/>
        <dsp:cNvSpPr/>
      </dsp:nvSpPr>
      <dsp:spPr>
        <a:xfrm>
          <a:off x="4728375" y="146126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C6DF-A3BF-4731-BB55-05BD80C26AD4}">
      <dsp:nvSpPr>
        <dsp:cNvPr id="0" name=""/>
        <dsp:cNvSpPr/>
      </dsp:nvSpPr>
      <dsp:spPr>
        <a:xfrm>
          <a:off x="3704625" y="3571763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300" kern="1200" dirty="0"/>
            <a:t>SSB sin API lar oss lage egne CSV filer</a:t>
          </a:r>
          <a:endParaRPr lang="en-US" sz="2300" kern="1200" dirty="0"/>
        </a:p>
      </dsp:txBody>
      <dsp:txXfrm>
        <a:off x="3704625" y="3571763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1367D-6AB2-4B61-829E-86C58AA04222}">
      <dsp:nvSpPr>
        <dsp:cNvPr id="0" name=""/>
        <dsp:cNvSpPr/>
      </dsp:nvSpPr>
      <dsp:spPr>
        <a:xfrm>
          <a:off x="1190484" y="19483"/>
          <a:ext cx="1269562" cy="1269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F5867-35E5-4049-B495-817325F17C20}">
      <dsp:nvSpPr>
        <dsp:cNvPr id="0" name=""/>
        <dsp:cNvSpPr/>
      </dsp:nvSpPr>
      <dsp:spPr>
        <a:xfrm>
          <a:off x="1461046" y="290046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41D50-51E6-4C6F-B289-FFED574F5D4E}">
      <dsp:nvSpPr>
        <dsp:cNvPr id="0" name=""/>
        <dsp:cNvSpPr/>
      </dsp:nvSpPr>
      <dsp:spPr>
        <a:xfrm>
          <a:off x="784640" y="168448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400" kern="1200"/>
            <a:t>Mer data!</a:t>
          </a:r>
          <a:endParaRPr lang="en-US" sz="2400" kern="1200"/>
        </a:p>
      </dsp:txBody>
      <dsp:txXfrm>
        <a:off x="784640" y="1684483"/>
        <a:ext cx="2081250" cy="720000"/>
      </dsp:txXfrm>
    </dsp:sp>
    <dsp:sp modelId="{61958DB0-2F95-49F1-8AF0-EDE0612BCA98}">
      <dsp:nvSpPr>
        <dsp:cNvPr id="0" name=""/>
        <dsp:cNvSpPr/>
      </dsp:nvSpPr>
      <dsp:spPr>
        <a:xfrm>
          <a:off x="3635953" y="19483"/>
          <a:ext cx="1269562" cy="1269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FE205-0FAF-4DBF-8BA3-5FB93A02B510}">
      <dsp:nvSpPr>
        <dsp:cNvPr id="0" name=""/>
        <dsp:cNvSpPr/>
      </dsp:nvSpPr>
      <dsp:spPr>
        <a:xfrm>
          <a:off x="3906515" y="290046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272A9-F06C-4FAA-AFB1-2679549ED8F0}">
      <dsp:nvSpPr>
        <dsp:cNvPr id="0" name=""/>
        <dsp:cNvSpPr/>
      </dsp:nvSpPr>
      <dsp:spPr>
        <a:xfrm>
          <a:off x="3230109" y="168448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400" kern="1200" dirty="0"/>
            <a:t>Bedre prediksjoner!</a:t>
          </a:r>
          <a:endParaRPr lang="en-US" sz="2400" kern="1200" dirty="0"/>
        </a:p>
      </dsp:txBody>
      <dsp:txXfrm>
        <a:off x="3230109" y="1684483"/>
        <a:ext cx="2081250" cy="720000"/>
      </dsp:txXfrm>
    </dsp:sp>
    <dsp:sp modelId="{CFEB10B6-8BD5-4C45-BF27-D87C1FAC531C}">
      <dsp:nvSpPr>
        <dsp:cNvPr id="0" name=""/>
        <dsp:cNvSpPr/>
      </dsp:nvSpPr>
      <dsp:spPr>
        <a:xfrm>
          <a:off x="2413218" y="2924796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B8463-CD87-4C14-AFED-2E75C081446E}">
      <dsp:nvSpPr>
        <dsp:cNvPr id="0" name=""/>
        <dsp:cNvSpPr/>
      </dsp:nvSpPr>
      <dsp:spPr>
        <a:xfrm>
          <a:off x="2683781" y="319535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7DE2-7453-4F4B-AE79-443F7963CDB3}">
      <dsp:nvSpPr>
        <dsp:cNvPr id="0" name=""/>
        <dsp:cNvSpPr/>
      </dsp:nvSpPr>
      <dsp:spPr>
        <a:xfrm>
          <a:off x="2007375" y="458979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400" kern="1200"/>
            <a:t>Deep learning!</a:t>
          </a:r>
          <a:endParaRPr lang="en-US" sz="2400" kern="1200"/>
        </a:p>
      </dsp:txBody>
      <dsp:txXfrm>
        <a:off x="2007375" y="458979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3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4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E38A0-0DF3-4E51-9EEE-A67C650D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25604"/>
            <a:ext cx="9906000" cy="1985963"/>
          </a:xfrm>
        </p:spPr>
        <p:txBody>
          <a:bodyPr>
            <a:normAutofit/>
          </a:bodyPr>
          <a:lstStyle/>
          <a:p>
            <a:pPr algn="l"/>
            <a:r>
              <a:rPr lang="nb-NO" sz="6800" dirty="0"/>
              <a:t>Lovbrudd i oslo- en sosioøkonomisk studie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6361-7F12-4C1E-91C0-BD67377C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49974"/>
            <a:ext cx="7620000" cy="1390651"/>
          </a:xfrm>
        </p:spPr>
        <p:txBody>
          <a:bodyPr>
            <a:normAutofit/>
          </a:bodyPr>
          <a:lstStyle/>
          <a:p>
            <a:pPr algn="l"/>
            <a:r>
              <a:rPr lang="nb-NO" dirty="0">
                <a:latin typeface="Arial Black" panose="020B0A04020102020204" pitchFamily="34" charset="0"/>
              </a:rPr>
              <a:t>MAKASA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6E7B-7F6D-4A30-ADCB-B991BEF5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50" y="209548"/>
            <a:ext cx="9055100" cy="1225551"/>
          </a:xfrm>
        </p:spPr>
        <p:txBody>
          <a:bodyPr>
            <a:normAutofit/>
          </a:bodyPr>
          <a:lstStyle/>
          <a:p>
            <a:r>
              <a:rPr lang="nb-NO" sz="5400" dirty="0"/>
              <a:t>Oslo kommune sin hjemmeside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0E1-CE53-4BB1-8F52-D01554FC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435099"/>
            <a:ext cx="4660900" cy="5054601"/>
          </a:xfrm>
        </p:spPr>
        <p:txBody>
          <a:bodyPr>
            <a:normAutofit/>
          </a:bodyPr>
          <a:lstStyle/>
          <a:p>
            <a:r>
              <a:rPr lang="nb-NO" dirty="0"/>
              <a:t>Fikk ‘hjelp’ av Oslo kommune sine nettsider</a:t>
            </a:r>
          </a:p>
          <a:p>
            <a:pPr marL="0" indent="0">
              <a:buNone/>
            </a:pPr>
            <a:endParaRPr lang="nb-NO" dirty="0"/>
          </a:p>
          <a:p>
            <a:r>
              <a:rPr lang="en-US" dirty="0" err="1"/>
              <a:t>Ble</a:t>
            </a:r>
            <a:r>
              <a:rPr lang="en-US" dirty="0"/>
              <a:t> </a:t>
            </a:r>
            <a:r>
              <a:rPr lang="en-US" dirty="0" err="1"/>
              <a:t>møtt</a:t>
            </a:r>
            <a:r>
              <a:rPr lang="en-US" dirty="0"/>
              <a:t> av </a:t>
            </a:r>
            <a:r>
              <a:rPr lang="en-US" dirty="0" err="1"/>
              <a:t>bildet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høyre</a:t>
            </a:r>
            <a:r>
              <a:rPr lang="en-US" dirty="0"/>
              <a:t> 9 av 10 ganger</a:t>
            </a:r>
          </a:p>
          <a:p>
            <a:endParaRPr lang="en-US" dirty="0"/>
          </a:p>
          <a:p>
            <a:r>
              <a:rPr lang="en-US" dirty="0" err="1"/>
              <a:t>Fikk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slutt</a:t>
            </a:r>
            <a:r>
              <a:rPr lang="en-US" dirty="0"/>
              <a:t> det vi </a:t>
            </a:r>
            <a:r>
              <a:rPr lang="en-US" dirty="0" err="1"/>
              <a:t>trengte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videre</a:t>
            </a:r>
            <a:endParaRPr lang="en-US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F5F5F5B-68EF-40B8-93AC-99741DCA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67" y="1765840"/>
            <a:ext cx="6769100" cy="38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5067-3EB5-4958-B750-7B77058E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798" y="846015"/>
            <a:ext cx="5232401" cy="1457568"/>
          </a:xfrm>
        </p:spPr>
        <p:txBody>
          <a:bodyPr>
            <a:normAutofit fontScale="90000"/>
          </a:bodyPr>
          <a:lstStyle/>
          <a:p>
            <a:r>
              <a:rPr lang="nb-NO" sz="6000"/>
              <a:t>Verktøyene våre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253C-413E-4FC2-9329-E8A04038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753" y="2708031"/>
            <a:ext cx="9038493" cy="550986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Python			Power BI			DBeaver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4C5A4A2-91D4-4137-B871-67E1F3BF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08" y="3390900"/>
            <a:ext cx="1892301" cy="189230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6159EC-3894-4309-914D-0267151D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33" y="3496408"/>
            <a:ext cx="1746738" cy="1746738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563DD2A-D2CB-493F-AA37-ED26721C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13" y="3390900"/>
            <a:ext cx="1725002" cy="17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5D5-5BA4-4340-BE12-A99BF8D1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153" y="1935804"/>
            <a:ext cx="7273047" cy="186771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9600" dirty="0" err="1"/>
              <a:t>Hva</a:t>
            </a:r>
            <a:r>
              <a:rPr lang="en-US" sz="9600" dirty="0"/>
              <a:t> </a:t>
            </a:r>
            <a:r>
              <a:rPr lang="en-US" sz="9600" dirty="0" err="1"/>
              <a:t>fant</a:t>
            </a:r>
            <a:r>
              <a:rPr lang="en-US" sz="9600" dirty="0"/>
              <a:t> vi </a:t>
            </a:r>
            <a:r>
              <a:rPr lang="en-US" sz="9600" dirty="0" err="1"/>
              <a:t>ut</a:t>
            </a: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872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2AF8-7B04-4367-B97C-DB934CE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AA2A9C-ACA3-42F0-8C31-89AF8220F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24" y="341645"/>
            <a:ext cx="11805138" cy="6416224"/>
          </a:xfrm>
        </p:spPr>
      </p:pic>
    </p:spTree>
    <p:extLst>
      <p:ext uri="{BB962C8B-B14F-4D97-AF65-F5344CB8AC3E}">
        <p14:creationId xmlns:p14="http://schemas.microsoft.com/office/powerpoint/2010/main" val="93311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EC8C-4BC6-4904-BC3A-E8DFCD2D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0" y="611220"/>
            <a:ext cx="5573949" cy="2589179"/>
          </a:xfrm>
        </p:spPr>
        <p:txBody>
          <a:bodyPr>
            <a:normAutofit/>
          </a:bodyPr>
          <a:lstStyle/>
          <a:p>
            <a:r>
              <a:rPr lang="nb-NO" dirty="0"/>
              <a:t>Du vil ikke tro hvor det er flest barnevernsmeldinger!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1ECB-C9FF-4231-BC0C-C09859EA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44" y="3540867"/>
            <a:ext cx="3695700" cy="863601"/>
          </a:xfrm>
        </p:spPr>
        <p:txBody>
          <a:bodyPr/>
          <a:lstStyle/>
          <a:p>
            <a:r>
              <a:rPr lang="nb-NO" dirty="0"/>
              <a:t>Nr 1 og 5 vil overraske deg!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57C6F-BA95-40A0-A6F5-581B6B8ABC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3949" y="0"/>
            <a:ext cx="6618049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0"/>
                </a:schemeClr>
              </a:gs>
              <a:gs pos="23808">
                <a:srgbClr val="FAFDFB">
                  <a:alpha val="0"/>
                </a:srgbClr>
              </a:gs>
              <a:gs pos="63000">
                <a:schemeClr val="tx1">
                  <a:alpha val="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99576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1A9-424E-4ADC-805B-B82E4389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 og triks om lesing av statistikk!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F0B2-0C4C-4CCB-BB48-6948F66C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Tallene fra lovbrudd er per anmeldelse, ikke per tilfelle!</a:t>
            </a:r>
          </a:p>
          <a:p>
            <a:r>
              <a:rPr lang="en-US" dirty="0"/>
              <a:t>Data </a:t>
            </a:r>
            <a:r>
              <a:rPr lang="en-US" dirty="0" err="1"/>
              <a:t>kan</a:t>
            </a:r>
            <a:r>
              <a:rPr lang="en-US" dirty="0"/>
              <a:t> fort ‘</a:t>
            </a:r>
            <a:r>
              <a:rPr lang="en-US" dirty="0" err="1"/>
              <a:t>blåses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’ – </a:t>
            </a:r>
            <a:r>
              <a:rPr lang="en-US" dirty="0" err="1"/>
              <a:t>gjengslagsmål</a:t>
            </a:r>
            <a:r>
              <a:rPr lang="en-US" dirty="0"/>
              <a:t>?</a:t>
            </a:r>
          </a:p>
          <a:p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tilfelle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inneholde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lovbrudd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Et </a:t>
            </a:r>
            <a:r>
              <a:rPr lang="en-US" dirty="0" err="1"/>
              <a:t>lovbrudd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sjelden</a:t>
            </a:r>
            <a:r>
              <a:rPr lang="en-US" dirty="0"/>
              <a:t> </a:t>
            </a:r>
            <a:r>
              <a:rPr lang="en-US" dirty="0" err="1"/>
              <a:t>alene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0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9A9B0058-5459-4EA9-85FA-AEC5E94A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55912">
            <a:off x="4938273" y="420566"/>
            <a:ext cx="3250718" cy="13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9B06A-8C85-4531-89B2-AC51E32D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70652">
            <a:off x="120499" y="4719502"/>
            <a:ext cx="6062624" cy="1967003"/>
          </a:xfrm>
        </p:spPr>
        <p:txBody>
          <a:bodyPr>
            <a:normAutofit/>
          </a:bodyPr>
          <a:lstStyle/>
          <a:p>
            <a:r>
              <a:rPr lang="nb-NO" sz="6000" dirty="0"/>
              <a:t>Politiet varsler om</a:t>
            </a:r>
            <a:br>
              <a:rPr lang="nb-NO" sz="6000" dirty="0"/>
            </a:br>
            <a:r>
              <a:rPr lang="nb-NO" sz="6000" dirty="0"/>
              <a:t>sosioøkonomi!</a:t>
            </a:r>
            <a:endParaRPr lang="en-US" sz="60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62C3368-8B4B-4A3E-BA81-68CF1525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986" y="3050213"/>
            <a:ext cx="2724530" cy="743054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73D02D-57F5-4C0D-8CD6-4E202988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04334">
            <a:off x="690253" y="1405548"/>
            <a:ext cx="2753109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87567FF-AE1A-45E5-8E02-102894BA0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866" y="1393719"/>
            <a:ext cx="2810267" cy="885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AE2A2F7-DD07-442E-BF8D-A844BB49D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872" y="4241898"/>
            <a:ext cx="2705478" cy="85737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69D7C9A-95E0-45E8-8F18-80B0F3736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032" y="299460"/>
            <a:ext cx="2657846" cy="5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6079A1F-0640-4E78-BFB7-4019361923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364" y="3913810"/>
            <a:ext cx="2819794" cy="600159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002AB584-8FCD-467D-8642-23C7661F5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3946" y="1798905"/>
            <a:ext cx="2753109" cy="1438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A0ACD325-1E71-46D2-A92F-F91E2BF5B9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319129">
            <a:off x="706577" y="3779117"/>
            <a:ext cx="2686425" cy="676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2A487F8F-F763-49A5-98D7-D29610D34F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023" y="152439"/>
            <a:ext cx="2705478" cy="1028844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A3E3106-884B-4D19-8525-5D857D3467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1648" y="4022129"/>
            <a:ext cx="2715004" cy="1295581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0797646C-B2FF-4EE7-91A8-0D5451582B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9280" y="2200429"/>
            <a:ext cx="2619741" cy="695422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9643422A-92E0-4F2F-A2CA-6E0BF89483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2820" y="2652604"/>
            <a:ext cx="2743583" cy="523948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096A963C-F7BF-4011-9C27-57B6A756DF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5710" y="1489696"/>
            <a:ext cx="2686425" cy="876422"/>
          </a:xfrm>
          <a:prstGeom prst="rect">
            <a:avLst/>
          </a:prstGeom>
        </p:spPr>
      </p:pic>
      <p:pic>
        <p:nvPicPr>
          <p:cNvPr id="33" name="Picture 32" descr="Text, letter&#10;&#10;Description automatically generated">
            <a:extLst>
              <a:ext uri="{FF2B5EF4-FFF2-40B4-BE49-F238E27FC236}">
                <a16:creationId xmlns:a16="http://schemas.microsoft.com/office/drawing/2014/main" id="{D8749130-A22F-41A1-AD24-EF452AA0E7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61624">
            <a:off x="5630518" y="5464281"/>
            <a:ext cx="2610214" cy="1086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846646D7-1F4D-4EE4-B5E1-4B255508D0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8700" y="3507400"/>
            <a:ext cx="2734057" cy="733527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996EA516-D19F-4FAC-A249-0D0B5A5C3C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528" y="3167026"/>
            <a:ext cx="2676899" cy="523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E4286A6C-E8DC-4852-BC67-60A731E0EE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28700" y="529415"/>
            <a:ext cx="2743583" cy="695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029BC192-8EE9-479F-A456-BDD7800F0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0848858">
            <a:off x="8175555" y="5246076"/>
            <a:ext cx="2734057" cy="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8B2F000F-6428-41E9-A6A2-3B64B3495E1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31189">
            <a:off x="3599858" y="2076031"/>
            <a:ext cx="4583354" cy="18660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9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A38A5-9C73-476D-8B28-C3177DB7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061" y="381964"/>
            <a:ext cx="4404098" cy="317087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5400" dirty="0">
                <a:ln w="31750">
                  <a:noFill/>
                </a:ln>
              </a:rPr>
              <a:t>Vi </a:t>
            </a:r>
            <a:r>
              <a:rPr lang="en-US" sz="5400" dirty="0" err="1">
                <a:ln w="31750">
                  <a:noFill/>
                </a:ln>
              </a:rPr>
              <a:t>dykker</a:t>
            </a:r>
            <a:r>
              <a:rPr lang="en-US" sz="5400" dirty="0">
                <a:ln w="31750">
                  <a:noFill/>
                </a:ln>
              </a:rPr>
              <a:t> </a:t>
            </a:r>
            <a:r>
              <a:rPr lang="en-US" sz="5400" dirty="0" err="1">
                <a:ln w="31750">
                  <a:noFill/>
                </a:ln>
              </a:rPr>
              <a:t>ned</a:t>
            </a:r>
            <a:r>
              <a:rPr lang="en-US" sz="5400" dirty="0">
                <a:ln w="31750">
                  <a:noFill/>
                </a:ln>
              </a:rPr>
              <a:t> </a:t>
            </a:r>
            <a:r>
              <a:rPr lang="en-US" sz="5400" dirty="0" err="1">
                <a:ln w="31750">
                  <a:noFill/>
                </a:ln>
              </a:rPr>
              <a:t>i</a:t>
            </a:r>
            <a:r>
              <a:rPr lang="en-US" sz="5400" dirty="0">
                <a:ln w="31750">
                  <a:noFill/>
                </a:ln>
              </a:rPr>
              <a:t> </a:t>
            </a:r>
            <a:r>
              <a:rPr lang="en-US" sz="5400" dirty="0" err="1">
                <a:ln w="31750">
                  <a:noFill/>
                </a:ln>
              </a:rPr>
              <a:t>bakgrunnen</a:t>
            </a:r>
            <a:r>
              <a:rPr lang="en-US" sz="5400" dirty="0">
                <a:ln w="31750">
                  <a:noFill/>
                </a:ln>
              </a:rPr>
              <a:t> – </a:t>
            </a:r>
            <a:r>
              <a:rPr lang="en-US" sz="5400" dirty="0" err="1">
                <a:ln w="31750">
                  <a:noFill/>
                </a:ln>
              </a:rPr>
              <a:t>variablene</a:t>
            </a:r>
            <a:r>
              <a:rPr lang="en-US" sz="5400" dirty="0">
                <a:ln w="31750">
                  <a:noFill/>
                </a:ln>
              </a:rPr>
              <a:t> </a:t>
            </a:r>
            <a:r>
              <a:rPr lang="en-US" sz="5400" dirty="0" err="1">
                <a:ln w="31750">
                  <a:noFill/>
                </a:ln>
              </a:rPr>
              <a:t>våre</a:t>
            </a:r>
            <a:endParaRPr lang="en-US" sz="5400" dirty="0">
              <a:ln w="31750">
                <a:noFill/>
              </a:ln>
            </a:endParaRPr>
          </a:p>
        </p:txBody>
      </p:sp>
      <p:pic>
        <p:nvPicPr>
          <p:cNvPr id="9" name="Picture 8" descr="Upwards trending chart on a screen">
            <a:extLst>
              <a:ext uri="{FF2B5EF4-FFF2-40B4-BE49-F238E27FC236}">
                <a16:creationId xmlns:a16="http://schemas.microsoft.com/office/drawing/2014/main" id="{131EBB7A-27E5-4245-B061-B1F2AEBD0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6" r="27397" b="-1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02F2019F-F832-4EBE-B1CF-E6E5D13379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6" r="46293" b="-2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23FE-95CF-4036-B061-49A4158C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746" y="159896"/>
            <a:ext cx="10183746" cy="859436"/>
          </a:xfrm>
        </p:spPr>
        <p:txBody>
          <a:bodyPr>
            <a:normAutofit/>
          </a:bodyPr>
          <a:lstStyle/>
          <a:p>
            <a:r>
              <a:rPr lang="nb-NO" dirty="0"/>
              <a:t>Topp 3 bydeler for barnevernsmeldinger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1E4ACF-2682-4757-8974-0FF4D2669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26" y="895895"/>
            <a:ext cx="11003206" cy="5618543"/>
          </a:xfrm>
        </p:spPr>
      </p:pic>
    </p:spTree>
    <p:extLst>
      <p:ext uri="{BB962C8B-B14F-4D97-AF65-F5344CB8AC3E}">
        <p14:creationId xmlns:p14="http://schemas.microsoft.com/office/powerpoint/2010/main" val="363091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206C-A241-41AC-B2D4-D2042D13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583" y="324787"/>
            <a:ext cx="3929921" cy="874426"/>
          </a:xfrm>
        </p:spPr>
        <p:txBody>
          <a:bodyPr/>
          <a:lstStyle/>
          <a:p>
            <a:r>
              <a:rPr lang="nb-NO" dirty="0"/>
              <a:t>Hvem bor hvor?</a:t>
            </a:r>
            <a:endParaRPr lang="en-US" dirty="0"/>
          </a:p>
        </p:txBody>
      </p:sp>
      <p:pic>
        <p:nvPicPr>
          <p:cNvPr id="5" name="Content Placeholder 4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6B3F788-DE9E-4ED7-8A97-2EF5856B9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479" y="1076563"/>
            <a:ext cx="10433154" cy="5413180"/>
          </a:xfrm>
        </p:spPr>
      </p:pic>
    </p:spTree>
    <p:extLst>
      <p:ext uri="{BB962C8B-B14F-4D97-AF65-F5344CB8AC3E}">
        <p14:creationId xmlns:p14="http://schemas.microsoft.com/office/powerpoint/2010/main" val="76323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8669-F517-4432-AF45-151D6126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721" y="2920201"/>
            <a:ext cx="66675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Arial Black" panose="020B0A04020102020204" pitchFamily="34" charset="0"/>
              </a:rPr>
              <a:t>MAKASA</a:t>
            </a:r>
          </a:p>
          <a:p>
            <a:pPr marL="0" indent="0">
              <a:buNone/>
            </a:pPr>
            <a:endParaRPr lang="nb-NO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 Black" panose="020B0A04020102020204" pitchFamily="34" charset="0"/>
              </a:rPr>
              <a:t>	Martin, Kaja &amp; Salam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74F7-3298-460A-B30B-93EC4996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30" y="1047345"/>
            <a:ext cx="6857999" cy="1263649"/>
          </a:xfrm>
        </p:spPr>
        <p:txBody>
          <a:bodyPr>
            <a:normAutofit/>
          </a:bodyPr>
          <a:lstStyle/>
          <a:p>
            <a:r>
              <a:rPr lang="nb-NO" sz="6000" dirty="0"/>
              <a:t>Hvem er vi?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934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35D6-56A4-4036-93A6-F98CE695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152" y="159896"/>
            <a:ext cx="4079823" cy="859436"/>
          </a:xfrm>
        </p:spPr>
        <p:txBody>
          <a:bodyPr/>
          <a:lstStyle/>
          <a:p>
            <a:r>
              <a:rPr lang="nb-NO" dirty="0"/>
              <a:t>Topp 3 lovbrudd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D8E928-8B0C-401A-8D54-27FB2173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59" y="926629"/>
            <a:ext cx="10792918" cy="5459181"/>
          </a:xfrm>
        </p:spPr>
      </p:pic>
    </p:spTree>
    <p:extLst>
      <p:ext uri="{BB962C8B-B14F-4D97-AF65-F5344CB8AC3E}">
        <p14:creationId xmlns:p14="http://schemas.microsoft.com/office/powerpoint/2010/main" val="400986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87B4-5A6A-4735-ACDC-FC2A2F6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810" y="309796"/>
            <a:ext cx="7287718" cy="904407"/>
          </a:xfrm>
        </p:spPr>
        <p:txBody>
          <a:bodyPr/>
          <a:lstStyle/>
          <a:p>
            <a:r>
              <a:rPr lang="nb-NO" dirty="0"/>
              <a:t>Topp 3 bydeler for sosialhjelp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ED48984-20CC-4F59-B326-ECECFDED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58" y="1166243"/>
            <a:ext cx="10628026" cy="5381961"/>
          </a:xfrm>
        </p:spPr>
      </p:pic>
    </p:spTree>
    <p:extLst>
      <p:ext uri="{BB962C8B-B14F-4D97-AF65-F5344CB8AC3E}">
        <p14:creationId xmlns:p14="http://schemas.microsoft.com/office/powerpoint/2010/main" val="15353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DB7-4CB5-4AB0-A29F-DE9D310D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nb-NO" dirty="0"/>
              <a:t>Men hvordan ser sosialhjelp ut på kartet?</a:t>
            </a:r>
            <a:endParaRPr lang="en-US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4351E0DF-9730-48BF-8302-EAC30788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73" y="764343"/>
            <a:ext cx="8021169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kateboard">
            <a:extLst>
              <a:ext uri="{FF2B5EF4-FFF2-40B4-BE49-F238E27FC236}">
                <a16:creationId xmlns:a16="http://schemas.microsoft.com/office/drawing/2014/main" id="{70CD27CE-1571-467B-821A-708CB0CC0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1915295"/>
            <a:ext cx="3047999" cy="304799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3E007D-6BBD-44A9-8231-4F6D05AC0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667500" cy="3048001"/>
          </a:xfrm>
        </p:spPr>
        <p:txBody>
          <a:bodyPr>
            <a:normAutofit/>
          </a:bodyPr>
          <a:lstStyle/>
          <a:p>
            <a:r>
              <a:rPr lang="nb-NO"/>
              <a:t>Hva sier dataene våre?</a:t>
            </a:r>
          </a:p>
          <a:p>
            <a:endParaRPr lang="nb-NO"/>
          </a:p>
          <a:p>
            <a:r>
              <a:rPr lang="nb-NO"/>
              <a:t>Vi lager faktatabeller</a:t>
            </a:r>
          </a:p>
          <a:p>
            <a:endParaRPr lang="nb-NO"/>
          </a:p>
          <a:p>
            <a:r>
              <a:rPr lang="nb-NO"/>
              <a:t>Starter med et lite skateboard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54873-8D16-4201-BEB8-C10A5116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" y="892175"/>
            <a:ext cx="6857999" cy="1263649"/>
          </a:xfrm>
        </p:spPr>
        <p:txBody>
          <a:bodyPr>
            <a:normAutofit/>
          </a:bodyPr>
          <a:lstStyle/>
          <a:p>
            <a:r>
              <a:rPr lang="nb-NO" sz="5400" dirty="0"/>
              <a:t>Vi går til DBeaver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9774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4E6F9E-6A46-4F8F-898B-7C3BF0EB3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31" r="1" b="12838"/>
          <a:stretch/>
        </p:blipFill>
        <p:spPr>
          <a:xfrm>
            <a:off x="565" y="11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33486"/>
            <a:ext cx="12192001" cy="3062512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62B9-8839-4557-ABF4-E44B99E0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03668"/>
            <a:ext cx="4559299" cy="1658531"/>
          </a:xfrm>
        </p:spPr>
        <p:txBody>
          <a:bodyPr/>
          <a:lstStyle/>
          <a:p>
            <a:r>
              <a:rPr lang="nb-NO" dirty="0"/>
              <a:t>Vi delte opp i flere faktatabeller</a:t>
            </a:r>
            <a:endParaRPr lang="en-US" dirty="0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335E96C-A7B3-419A-8554-A420D2D0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900" y="703669"/>
            <a:ext cx="7175499" cy="57625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B1348-B1EE-45CD-B10A-8B9B498F4284}"/>
              </a:ext>
            </a:extLst>
          </p:cNvPr>
          <p:cNvSpPr txBox="1"/>
          <p:nvPr/>
        </p:nvSpPr>
        <p:spPr>
          <a:xfrm>
            <a:off x="609600" y="2540000"/>
            <a:ext cx="3728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To eller flere tabeller kan ikke bare slås sammen</a:t>
            </a:r>
          </a:p>
          <a:p>
            <a:endParaRPr lang="nb-NO" dirty="0"/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Tabellene ‘snakker’ sammen gjennom felles variabler</a:t>
            </a:r>
          </a:p>
          <a:p>
            <a:endParaRPr lang="nb-NO" dirty="0"/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Kunden ville ha flere tabeller – så da lagde vi flere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4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6D39-23D5-4EA8-83FF-88DF5F0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0" y="152400"/>
            <a:ext cx="9144000" cy="1263649"/>
          </a:xfrm>
        </p:spPr>
        <p:txBody>
          <a:bodyPr>
            <a:normAutofit/>
          </a:bodyPr>
          <a:lstStyle/>
          <a:p>
            <a:r>
              <a:rPr lang="nb-NO" sz="5400" dirty="0"/>
              <a:t>Det endelige nettverket</a:t>
            </a:r>
            <a:endParaRPr lang="en-US" sz="5400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514A73B-560E-44D1-891C-6CEA6FC9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14" y="902677"/>
            <a:ext cx="10289581" cy="5802923"/>
          </a:xfrm>
        </p:spPr>
      </p:pic>
    </p:spTree>
    <p:extLst>
      <p:ext uri="{BB962C8B-B14F-4D97-AF65-F5344CB8AC3E}">
        <p14:creationId xmlns:p14="http://schemas.microsoft.com/office/powerpoint/2010/main" val="110307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19807A38-3DBB-4762-9F48-F1EDE3639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"/>
          <a:stretch/>
        </p:blipFill>
        <p:spPr>
          <a:xfrm>
            <a:off x="-28030" y="0"/>
            <a:ext cx="1222003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C6506B-FC12-41F6-B994-C2BA690D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AD68E-FEA1-422E-9F0A-1851DD18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79" y="2502039"/>
            <a:ext cx="10601011" cy="118068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800" dirty="0">
                <a:ln w="254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 </a:t>
            </a:r>
            <a:r>
              <a:rPr lang="en-US" sz="6800" dirty="0" err="1">
                <a:ln w="254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hvor</a:t>
            </a:r>
            <a:r>
              <a:rPr lang="en-US" sz="6800" dirty="0">
                <a:ln w="254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er </a:t>
            </a:r>
            <a:r>
              <a:rPr lang="en-US" sz="6800" dirty="0" err="1">
                <a:ln w="254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faktatabellene</a:t>
            </a:r>
            <a:r>
              <a:rPr lang="en-US" sz="6800" dirty="0">
                <a:ln w="254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72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610370CB-6353-45D1-B211-36F5E995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69" y="114485"/>
            <a:ext cx="9522881" cy="6629030"/>
          </a:xfrm>
        </p:spPr>
      </p:pic>
    </p:spTree>
    <p:extLst>
      <p:ext uri="{BB962C8B-B14F-4D97-AF65-F5344CB8AC3E}">
        <p14:creationId xmlns:p14="http://schemas.microsoft.com/office/powerpoint/2010/main" val="235707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sinesswoman looking out of window">
            <a:extLst>
              <a:ext uri="{FF2B5EF4-FFF2-40B4-BE49-F238E27FC236}">
                <a16:creationId xmlns:a16="http://schemas.microsoft.com/office/drawing/2014/main" id="{C6D018F2-9315-4954-A0AF-7DB958B7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" r="1" b="1518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395FD-89E0-4B7B-95B1-C6DC06DE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E99F8-B8E6-498A-8BA3-20EF7A89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95" y="507473"/>
            <a:ext cx="7190071" cy="397192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Prediktiv </a:t>
            </a:r>
            <a:r>
              <a:rPr lang="en-US" sz="6600" dirty="0" err="1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modell</a:t>
            </a:r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 –</a:t>
            </a:r>
            <a:b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</a:br>
            <a:r>
              <a:rPr lang="en-US" sz="6600" dirty="0" err="1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hva</a:t>
            </a:r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 </a:t>
            </a:r>
            <a:r>
              <a:rPr lang="en-US" sz="6600" dirty="0" err="1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vil</a:t>
            </a:r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 </a:t>
            </a:r>
            <a:r>
              <a:rPr lang="en-US" sz="6600" dirty="0" err="1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fremtiden</a:t>
            </a:r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 </a:t>
            </a:r>
            <a:r>
              <a:rPr lang="en-US" sz="6600" dirty="0" err="1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bringe</a:t>
            </a:r>
            <a:r>
              <a:rPr lang="en-US" sz="6600" dirty="0">
                <a:ln w="25400"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203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63BCD-3E71-4565-A708-334592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6" y="762000"/>
            <a:ext cx="7172052" cy="2126437"/>
          </a:xfrm>
        </p:spPr>
        <p:txBody>
          <a:bodyPr>
            <a:normAutofit/>
          </a:bodyPr>
          <a:lstStyle/>
          <a:p>
            <a:r>
              <a:rPr lang="nb-NO" dirty="0"/>
              <a:t>Kan sosioøkonomiske faktorer predikere lovbrudd?</a:t>
            </a:r>
            <a:endParaRPr lang="en-US" dirty="0"/>
          </a:p>
        </p:txBody>
      </p:sp>
      <p:pic>
        <p:nvPicPr>
          <p:cNvPr id="22" name="Picture 21" descr="Police car on the street">
            <a:extLst>
              <a:ext uri="{FF2B5EF4-FFF2-40B4-BE49-F238E27FC236}">
                <a16:creationId xmlns:a16="http://schemas.microsoft.com/office/drawing/2014/main" id="{206E9FAF-6478-4CB1-AC60-77C724902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3" r="38336" b="-1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0FE4-7733-4AAA-8640-F33FC623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44" y="2796329"/>
            <a:ext cx="6842089" cy="3299671"/>
          </a:xfrm>
        </p:spPr>
        <p:txBody>
          <a:bodyPr>
            <a:normAutofit/>
          </a:bodyPr>
          <a:lstStyle/>
          <a:p>
            <a:r>
              <a:rPr lang="nb-NO" sz="3200" dirty="0"/>
              <a:t>Bakgrunn i barnevern, sosialhjelp og innvandring</a:t>
            </a:r>
          </a:p>
          <a:p>
            <a:r>
              <a:rPr lang="nb-NO" sz="3200" dirty="0"/>
              <a:t>Vårt funn: </a:t>
            </a:r>
            <a:r>
              <a:rPr lang="nb-NO" sz="3200" i="1" dirty="0"/>
              <a:t>Dette predikerer lovbrudd i både positiv og negativ retning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latin typeface="+mj-lt"/>
              </a:rPr>
              <a:t>Følg med for eksklusiv innside-informasjon</a:t>
            </a:r>
            <a:endParaRPr lang="en-US" dirty="0">
              <a:latin typeface="+mj-lt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7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D8824C-3BD1-47FB-ACE1-5F27A614C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7C08-2067-4B90-89C6-13FD4823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1AA6DB9-C9CF-4142-89C6-B43D5D78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96" y="166096"/>
            <a:ext cx="10790608" cy="6525807"/>
          </a:xfrm>
        </p:spPr>
      </p:pic>
    </p:spTree>
    <p:extLst>
      <p:ext uri="{BB962C8B-B14F-4D97-AF65-F5344CB8AC3E}">
        <p14:creationId xmlns:p14="http://schemas.microsoft.com/office/powerpoint/2010/main" val="145472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DE93C-E049-4EA0-9BF3-46C981B3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17" y="1207477"/>
            <a:ext cx="3845168" cy="1793632"/>
          </a:xfrm>
        </p:spPr>
        <p:txBody>
          <a:bodyPr>
            <a:normAutofit/>
          </a:bodyPr>
          <a:lstStyle/>
          <a:p>
            <a:r>
              <a:rPr lang="nb-NO" sz="6000" dirty="0"/>
              <a:t>Prosjektets fremtid!</a:t>
            </a:r>
            <a:endParaRPr lang="en-US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36BD6-02FF-4EFF-9C60-176BF5938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031430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1262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5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A1F354-7487-4DA0-9500-0D15A1B9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9906000" cy="19859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Takk for oss!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9497-76F4-4A0C-AEF1-E598BB70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09999"/>
            <a:ext cx="7620000" cy="13906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MAKASA</a:t>
            </a:r>
          </a:p>
        </p:txBody>
      </p:sp>
    </p:spTree>
    <p:extLst>
      <p:ext uri="{BB962C8B-B14F-4D97-AF65-F5344CB8AC3E}">
        <p14:creationId xmlns:p14="http://schemas.microsoft.com/office/powerpoint/2010/main" val="34521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26C4B-1E3F-4BBE-9846-C7F22DE7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99" y="762000"/>
            <a:ext cx="9144000" cy="1263649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Hva startet vi med?</a:t>
            </a:r>
            <a:endParaRPr lang="en-US" dirty="0"/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A3878C9-16B7-482B-80AA-2995214CD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35127"/>
              </p:ext>
            </p:extLst>
          </p:nvPr>
        </p:nvGraphicFramePr>
        <p:xfrm>
          <a:off x="762000" y="2360102"/>
          <a:ext cx="10668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0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FE00-C9C0-443D-957F-2C52508C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92" y="414444"/>
            <a:ext cx="9144000" cy="1263649"/>
          </a:xfrm>
        </p:spPr>
        <p:txBody>
          <a:bodyPr>
            <a:normAutofit/>
          </a:bodyPr>
          <a:lstStyle/>
          <a:p>
            <a:r>
              <a:rPr lang="nb-NO" sz="6000" dirty="0"/>
              <a:t>Våre variabler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4E77-38B2-4342-A127-B4843F2F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4" y="3133288"/>
            <a:ext cx="3112317" cy="1162539"/>
          </a:xfrm>
        </p:spPr>
        <p:txBody>
          <a:bodyPr/>
          <a:lstStyle/>
          <a:p>
            <a:pPr marL="0" indent="0">
              <a:buNone/>
            </a:pPr>
            <a:r>
              <a:rPr lang="nb-NO" sz="4400" dirty="0">
                <a:latin typeface="+mj-lt"/>
              </a:rPr>
              <a:t>Lovbrudd</a:t>
            </a:r>
            <a:endParaRPr lang="nb-NO" dirty="0">
              <a:latin typeface="+mj-lt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C7537-966B-482E-BCFB-0DCD97A9337B}"/>
              </a:ext>
            </a:extLst>
          </p:cNvPr>
          <p:cNvSpPr txBox="1"/>
          <p:nvPr/>
        </p:nvSpPr>
        <p:spPr>
          <a:xfrm>
            <a:off x="5184396" y="1922338"/>
            <a:ext cx="31962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Innvandring</a:t>
            </a:r>
          </a:p>
          <a:p>
            <a:endParaRPr lang="nb-NO" sz="2000" dirty="0"/>
          </a:p>
          <a:p>
            <a:r>
              <a:rPr lang="en-US" sz="2000" dirty="0" err="1"/>
              <a:t>Barnevernsmeldinger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Husholdningstype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Sosialutbetalinger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Uførepensjon</a:t>
            </a:r>
            <a:endParaRPr lang="en-US" sz="2000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E8086F-4173-4FF0-AE19-12E7960A42FB}"/>
              </a:ext>
            </a:extLst>
          </p:cNvPr>
          <p:cNvCxnSpPr/>
          <p:nvPr/>
        </p:nvCxnSpPr>
        <p:spPr>
          <a:xfrm flipV="1">
            <a:off x="2961314" y="2239861"/>
            <a:ext cx="2155970" cy="93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42DC6-6AC3-43E1-B86C-B9C0E3074321}"/>
              </a:ext>
            </a:extLst>
          </p:cNvPr>
          <p:cNvCxnSpPr/>
          <p:nvPr/>
        </p:nvCxnSpPr>
        <p:spPr>
          <a:xfrm flipV="1">
            <a:off x="2961314" y="2793534"/>
            <a:ext cx="2155970" cy="4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9F6F6-458F-4CEB-BDB1-E6F4B58EF56F}"/>
              </a:ext>
            </a:extLst>
          </p:cNvPr>
          <p:cNvCxnSpPr/>
          <p:nvPr/>
        </p:nvCxnSpPr>
        <p:spPr>
          <a:xfrm flipV="1">
            <a:off x="2961314" y="3288484"/>
            <a:ext cx="2223082" cy="14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CEA73-2B41-4442-8BDB-54DE1C673DBF}"/>
              </a:ext>
            </a:extLst>
          </p:cNvPr>
          <p:cNvCxnSpPr/>
          <p:nvPr/>
        </p:nvCxnSpPr>
        <p:spPr>
          <a:xfrm>
            <a:off x="2961314" y="3598877"/>
            <a:ext cx="215597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AD15F1-A4B9-4479-890E-14E939DD8558}"/>
              </a:ext>
            </a:extLst>
          </p:cNvPr>
          <p:cNvCxnSpPr/>
          <p:nvPr/>
        </p:nvCxnSpPr>
        <p:spPr>
          <a:xfrm>
            <a:off x="2961314" y="3724712"/>
            <a:ext cx="2223082" cy="671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1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B5A11-B27D-4E05-906C-D055D61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14" y="595618"/>
            <a:ext cx="1638977" cy="1098957"/>
          </a:xfrm>
        </p:spPr>
        <p:txBody>
          <a:bodyPr anchor="b">
            <a:normAutofit/>
          </a:bodyPr>
          <a:lstStyle/>
          <a:p>
            <a:r>
              <a:rPr lang="nb-NO" sz="6600" dirty="0"/>
              <a:t>SSB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317F0-0191-42C6-95F2-5B673B5A4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86151"/>
              </p:ext>
            </p:extLst>
          </p:nvPr>
        </p:nvGraphicFramePr>
        <p:xfrm>
          <a:off x="2339502" y="1284051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6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1950-425F-4F43-AAAE-40DE6273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62" y="551234"/>
            <a:ext cx="8519808" cy="1404025"/>
          </a:xfrm>
        </p:spPr>
        <p:txBody>
          <a:bodyPr>
            <a:normAutofit/>
          </a:bodyPr>
          <a:lstStyle/>
          <a:p>
            <a:r>
              <a:rPr lang="nb-NO" sz="5400" dirty="0"/>
              <a:t>Hva er denne API konsollen?</a:t>
            </a:r>
            <a:endParaRPr lang="en-US" sz="5400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75E9E0-74D6-4439-9A76-5CCC20DF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64" y="2605968"/>
            <a:ext cx="6370872" cy="1646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CFE46-E8D5-41A1-AF62-7AB290750282}"/>
              </a:ext>
            </a:extLst>
          </p:cNvPr>
          <p:cNvSpPr txBox="1"/>
          <p:nvPr/>
        </p:nvSpPr>
        <p:spPr>
          <a:xfrm>
            <a:off x="1507787" y="2149813"/>
            <a:ext cx="61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Som SSB sier selv: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CD79E-70EA-4354-AC5A-13214AE13F5D}"/>
              </a:ext>
            </a:extLst>
          </p:cNvPr>
          <p:cNvSpPr txBox="1"/>
          <p:nvPr/>
        </p:nvSpPr>
        <p:spPr>
          <a:xfrm>
            <a:off x="1235413" y="4815191"/>
            <a:ext cx="836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Kort fortalt: en nettside hos SSB som lar deg hente ut ferdig formatterte tabeller om ulike temaer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7EE4-C462-4583-A0B5-84685C9F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42" y="162127"/>
            <a:ext cx="9144000" cy="1263649"/>
          </a:xfrm>
        </p:spPr>
        <p:txBody>
          <a:bodyPr>
            <a:normAutofit/>
          </a:bodyPr>
          <a:lstStyle/>
          <a:p>
            <a:r>
              <a:rPr lang="nb-NO" sz="5400" dirty="0"/>
              <a:t>SSB API mesteparten av tiden</a:t>
            </a:r>
            <a:endParaRPr lang="en-US" sz="54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04A234-5525-4FA3-8262-3FF9A6BC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68" y="1274324"/>
            <a:ext cx="11588264" cy="5214026"/>
          </a:xfrm>
        </p:spPr>
      </p:pic>
    </p:spTree>
    <p:extLst>
      <p:ext uri="{BB962C8B-B14F-4D97-AF65-F5344CB8AC3E}">
        <p14:creationId xmlns:p14="http://schemas.microsoft.com/office/powerpoint/2010/main" val="117198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605EA6-1EB2-4607-8BA4-59A48232C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947" b="25942"/>
          <a:stretch/>
        </p:blipFill>
        <p:spPr>
          <a:xfrm>
            <a:off x="565" y="11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33486"/>
            <a:ext cx="12192001" cy="3062512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5D8CD-0963-4D5F-8ED2-21F403BC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058" y="3121035"/>
            <a:ext cx="6507061" cy="1227229"/>
          </a:xfrm>
          <a:gradFill>
            <a:gsLst>
              <a:gs pos="0">
                <a:schemeClr val="accent6">
                  <a:lumMod val="75000"/>
                  <a:alpha val="2000"/>
                </a:schemeClr>
              </a:gs>
              <a:gs pos="23808">
                <a:schemeClr val="accent6">
                  <a:lumMod val="40000"/>
                  <a:lumOff val="60000"/>
                </a:schemeClr>
              </a:gs>
              <a:gs pos="6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nb-NO" sz="7200" dirty="0">
                <a:solidFill>
                  <a:schemeClr val="bg1"/>
                </a:solidFill>
              </a:rPr>
              <a:t>SSB API Konsoll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1392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361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Arial Nova Cond</vt:lpstr>
      <vt:lpstr>Impact</vt:lpstr>
      <vt:lpstr>TornVTI</vt:lpstr>
      <vt:lpstr>Lovbrudd i oslo- en sosioøkonomisk studie</vt:lpstr>
      <vt:lpstr>Hvem er vi?</vt:lpstr>
      <vt:lpstr>Kan sosioøkonomiske faktorer predikere lovbrudd?</vt:lpstr>
      <vt:lpstr>Hva startet vi med?</vt:lpstr>
      <vt:lpstr>Våre variabler</vt:lpstr>
      <vt:lpstr>SSB</vt:lpstr>
      <vt:lpstr>Hva er denne API konsollen?</vt:lpstr>
      <vt:lpstr>SSB API mesteparten av tiden</vt:lpstr>
      <vt:lpstr>SSB API Konsoll</vt:lpstr>
      <vt:lpstr>Oslo kommune sin hjemmeside</vt:lpstr>
      <vt:lpstr>Verktøyene våre</vt:lpstr>
      <vt:lpstr>Hva fant vi ut?</vt:lpstr>
      <vt:lpstr>PowerPoint Presentation</vt:lpstr>
      <vt:lpstr>Du vil ikke tro hvor det er flest barnevernsmeldinger!</vt:lpstr>
      <vt:lpstr>Tips og triks om lesing av statistikk!</vt:lpstr>
      <vt:lpstr>Politiet varsler om sosioøkonomi!</vt:lpstr>
      <vt:lpstr>Vi dykker ned i bakgrunnen – variablene våre</vt:lpstr>
      <vt:lpstr>Topp 3 bydeler for barnevernsmeldinger</vt:lpstr>
      <vt:lpstr>Hvem bor hvor?</vt:lpstr>
      <vt:lpstr>Topp 3 lovbrudd</vt:lpstr>
      <vt:lpstr>Topp 3 bydeler for sosialhjelp</vt:lpstr>
      <vt:lpstr>Men hvordan ser sosialhjelp ut på kartet?</vt:lpstr>
      <vt:lpstr>Vi går til DBeaver </vt:lpstr>
      <vt:lpstr>PowerPoint Presentation</vt:lpstr>
      <vt:lpstr>Vi delte opp i flere faktatabeller</vt:lpstr>
      <vt:lpstr>Det endelige nettverket</vt:lpstr>
      <vt:lpstr>Men hvor er faktatabellene?</vt:lpstr>
      <vt:lpstr>PowerPoint Presentation</vt:lpstr>
      <vt:lpstr>Prediktiv modell – hva vil fremtiden bringe?</vt:lpstr>
      <vt:lpstr>PowerPoint Presentation</vt:lpstr>
      <vt:lpstr>PowerPoint Presentation</vt:lpstr>
      <vt:lpstr>Prosjektets fremtid!</vt:lpstr>
      <vt:lpstr>Takk for oss!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Lovbrudd i oslo- en sosioøkonomisk studie</dc:title>
  <dc:creator>Martin Balstad</dc:creator>
  <cp:lastModifiedBy>Kaja Amalie Endresen</cp:lastModifiedBy>
  <cp:revision>24</cp:revision>
  <dcterms:created xsi:type="dcterms:W3CDTF">2020-10-22T18:35:50Z</dcterms:created>
  <dcterms:modified xsi:type="dcterms:W3CDTF">2020-10-28T13:04:29Z</dcterms:modified>
</cp:coreProperties>
</file>