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70" r:id="rId4"/>
    <p:sldId id="259" r:id="rId5"/>
    <p:sldId id="268" r:id="rId6"/>
    <p:sldId id="269" r:id="rId7"/>
    <p:sldId id="257" r:id="rId8"/>
    <p:sldId id="261" r:id="rId9"/>
    <p:sldId id="262" r:id="rId10"/>
    <p:sldId id="271" r:id="rId11"/>
    <p:sldId id="267" r:id="rId12"/>
    <p:sldId id="266" r:id="rId13"/>
    <p:sldId id="272" r:id="rId14"/>
    <p:sldId id="265" r:id="rId15"/>
  </p:sldIdLst>
  <p:sldSz cx="12192000" cy="6858000"/>
  <p:notesSz cx="6858000" cy="914400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594689A-D272-45AE-8F98-D7286DA3BD5F}"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410673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4689A-D272-45AE-8F98-D7286DA3BD5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310402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94689A-D272-45AE-8F98-D7286DA3BD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2556727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94689A-D272-45AE-8F98-D7286DA3BD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1606130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4689A-D272-45AE-8F98-D7286DA3BD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601570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94689A-D272-45AE-8F98-D7286DA3BD5F}"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3058509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94689A-D272-45AE-8F98-D7286DA3BD5F}"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935998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94689A-D272-45AE-8F98-D7286DA3BD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1694932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94689A-D272-45AE-8F98-D7286DA3BD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121362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4689A-D272-45AE-8F98-D7286DA3BD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348142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4689A-D272-45AE-8F98-D7286DA3BD5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122740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94689A-D272-45AE-8F98-D7286DA3BD5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239584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94689A-D272-45AE-8F98-D7286DA3BD5F}"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1020220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4689A-D272-45AE-8F98-D7286DA3BD5F}"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87533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4689A-D272-45AE-8F98-D7286DA3BD5F}"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376424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4689A-D272-45AE-8F98-D7286DA3BD5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356500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4689A-D272-45AE-8F98-D7286DA3BD5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9D48E2E-7C52-4FFD-8060-1CEE30B2C5A8}" type="slidenum">
              <a:rPr lang="en-IN" smtClean="0"/>
              <a:t>‹#›</a:t>
            </a:fld>
            <a:endParaRPr lang="en-IN"/>
          </a:p>
        </p:txBody>
      </p:sp>
    </p:spTree>
    <p:extLst>
      <p:ext uri="{BB962C8B-B14F-4D97-AF65-F5344CB8AC3E}">
        <p14:creationId xmlns:p14="http://schemas.microsoft.com/office/powerpoint/2010/main" val="23673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94689A-D272-45AE-8F98-D7286DA3BD5F}"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9D48E2E-7C52-4FFD-8060-1CEE30B2C5A8}" type="slidenum">
              <a:rPr lang="en-IN" smtClean="0"/>
              <a:t>‹#›</a:t>
            </a:fld>
            <a:endParaRPr lang="en-IN"/>
          </a:p>
        </p:txBody>
      </p:sp>
    </p:spTree>
    <p:extLst>
      <p:ext uri="{BB962C8B-B14F-4D97-AF65-F5344CB8AC3E}">
        <p14:creationId xmlns:p14="http://schemas.microsoft.com/office/powerpoint/2010/main" val="24131641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0D11-378B-D041-8FB9-587D8996DC9F}"/>
              </a:ext>
            </a:extLst>
          </p:cNvPr>
          <p:cNvSpPr>
            <a:spLocks noGrp="1"/>
          </p:cNvSpPr>
          <p:nvPr>
            <p:ph type="ctrTitle"/>
          </p:nvPr>
        </p:nvSpPr>
        <p:spPr/>
        <p:txBody>
          <a:bodyPr/>
          <a:lstStyle/>
          <a:p>
            <a:r>
              <a:rPr lang="en-IN" dirty="0"/>
              <a:t>Weather Prediction using </a:t>
            </a:r>
            <a:r>
              <a:rPr lang="en-IN" dirty="0" err="1"/>
              <a:t>Ml</a:t>
            </a:r>
            <a:r>
              <a:rPr lang="en-IN" dirty="0"/>
              <a:t> Techniques</a:t>
            </a:r>
          </a:p>
        </p:txBody>
      </p:sp>
      <p:sp>
        <p:nvSpPr>
          <p:cNvPr id="3" name="Subtitle 2">
            <a:extLst>
              <a:ext uri="{FF2B5EF4-FFF2-40B4-BE49-F238E27FC236}">
                <a16:creationId xmlns:a16="http://schemas.microsoft.com/office/drawing/2014/main" id="{A6C31307-D75F-9F44-E90C-C6850D6EE9D1}"/>
              </a:ext>
            </a:extLst>
          </p:cNvPr>
          <p:cNvSpPr>
            <a:spLocks noGrp="1"/>
          </p:cNvSpPr>
          <p:nvPr>
            <p:ph type="subTitle" idx="1"/>
          </p:nvPr>
        </p:nvSpPr>
        <p:spPr/>
        <p:txBody>
          <a:bodyPr/>
          <a:lstStyle/>
          <a:p>
            <a:r>
              <a:rPr lang="en-IN"/>
              <a:t>by shiv alashetty</a:t>
            </a:r>
          </a:p>
        </p:txBody>
      </p:sp>
    </p:spTree>
    <p:extLst>
      <p:ext uri="{BB962C8B-B14F-4D97-AF65-F5344CB8AC3E}">
        <p14:creationId xmlns:p14="http://schemas.microsoft.com/office/powerpoint/2010/main" val="7874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E04D4-73B9-ADE6-9134-1C4C6D1E05EB}"/>
              </a:ext>
            </a:extLst>
          </p:cNvPr>
          <p:cNvSpPr txBox="1"/>
          <p:nvPr/>
        </p:nvSpPr>
        <p:spPr>
          <a:xfrm>
            <a:off x="619432" y="865239"/>
            <a:ext cx="10943303" cy="4524315"/>
          </a:xfrm>
          <a:prstGeom prst="rect">
            <a:avLst/>
          </a:prstGeom>
          <a:noFill/>
        </p:spPr>
        <p:txBody>
          <a:bodyPr wrap="square" rtlCol="0">
            <a:spAutoFit/>
          </a:bodyPr>
          <a:lstStyle/>
          <a:p>
            <a:pPr algn="l"/>
            <a:r>
              <a:rPr lang="en-US" sz="2400" b="0" i="0" dirty="0">
                <a:effectLst/>
                <a:latin typeface="Times New Roman" panose="02020603050405020304" pitchFamily="18" charset="0"/>
                <a:cs typeface="Times New Roman" panose="02020603050405020304" pitchFamily="18" charset="0"/>
              </a:rPr>
              <a:t>4. Model Training:</a:t>
            </a:r>
          </a:p>
          <a:p>
            <a:pPr marL="742950" lvl="1" indent="-285750" algn="l">
              <a:buFont typeface="+mj-lt"/>
              <a:buAutoNum type="arabicPeriod"/>
            </a:pPr>
            <a:r>
              <a:rPr lang="en-US" sz="2400" b="0" i="0" dirty="0">
                <a:effectLst/>
                <a:latin typeface="Times New Roman" panose="02020603050405020304" pitchFamily="18" charset="0"/>
                <a:cs typeface="Times New Roman" panose="02020603050405020304" pitchFamily="18" charset="0"/>
              </a:rPr>
              <a:t>Split the dataset into training, validation, and testing sets.</a:t>
            </a:r>
          </a:p>
          <a:p>
            <a:pPr marL="742950" lvl="1" indent="-285750" algn="l">
              <a:buFont typeface="+mj-lt"/>
              <a:buAutoNum type="arabicPeriod"/>
            </a:pPr>
            <a:r>
              <a:rPr lang="en-US" sz="2400" b="0" i="0" dirty="0">
                <a:effectLst/>
                <a:latin typeface="Times New Roman" panose="02020603050405020304" pitchFamily="18" charset="0"/>
                <a:cs typeface="Times New Roman" panose="02020603050405020304" pitchFamily="18" charset="0"/>
              </a:rPr>
              <a:t>Train the selected models using the training data while validating performance on the validation set.</a:t>
            </a:r>
          </a:p>
          <a:p>
            <a:pPr marL="742950" lvl="1" indent="-285750" algn="l">
              <a:buFont typeface="+mj-lt"/>
              <a:buAutoNum type="arabicPeriod"/>
            </a:pPr>
            <a:r>
              <a:rPr lang="en-US" sz="2400" b="0" i="0" dirty="0">
                <a:effectLst/>
                <a:latin typeface="Times New Roman" panose="02020603050405020304" pitchFamily="18" charset="0"/>
                <a:cs typeface="Times New Roman" panose="02020603050405020304" pitchFamily="18" charset="0"/>
              </a:rPr>
              <a:t>Fine-tune hyperparameters through techniques such as grid search or random search to optimize model performance.</a:t>
            </a:r>
          </a:p>
          <a:p>
            <a:pPr algn="l"/>
            <a:r>
              <a:rPr lang="en-US" sz="2400" b="0" i="0" dirty="0">
                <a:effectLst/>
                <a:latin typeface="Times New Roman" panose="02020603050405020304" pitchFamily="18" charset="0"/>
                <a:cs typeface="Times New Roman" panose="02020603050405020304" pitchFamily="18" charset="0"/>
              </a:rPr>
              <a:t>5. Model Evaluation:</a:t>
            </a:r>
          </a:p>
          <a:p>
            <a:pPr marL="742950" lvl="1" indent="-285750" algn="l">
              <a:buFont typeface="+mj-lt"/>
              <a:buAutoNum type="arabicPeriod"/>
            </a:pPr>
            <a:r>
              <a:rPr lang="en-US" sz="2400" b="0" i="0" dirty="0">
                <a:effectLst/>
                <a:latin typeface="Times New Roman" panose="02020603050405020304" pitchFamily="18" charset="0"/>
                <a:cs typeface="Times New Roman" panose="02020603050405020304" pitchFamily="18" charset="0"/>
              </a:rPr>
              <a:t>Assess model performance using evaluation metrics such as Mean Squared Error (MSE), Mean Absolute Error (MAE), and R-squared (R2) score.</a:t>
            </a:r>
          </a:p>
          <a:p>
            <a:pPr marL="742950" lvl="1" indent="-285750" algn="l">
              <a:buFont typeface="+mj-lt"/>
              <a:buAutoNum type="arabicPeriod"/>
            </a:pPr>
            <a:r>
              <a:rPr lang="en-US" sz="2400" b="0" i="0" dirty="0">
                <a:effectLst/>
                <a:latin typeface="Times New Roman" panose="02020603050405020304" pitchFamily="18" charset="0"/>
                <a:cs typeface="Times New Roman" panose="02020603050405020304" pitchFamily="18" charset="0"/>
              </a:rPr>
              <a:t>Compare the performance of different models to identify the most effective approach.</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55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CDB7E5-6DF5-DF8B-07A1-59351D711AB3}"/>
              </a:ext>
            </a:extLst>
          </p:cNvPr>
          <p:cNvSpPr txBox="1"/>
          <p:nvPr/>
        </p:nvSpPr>
        <p:spPr>
          <a:xfrm>
            <a:off x="176980" y="157318"/>
            <a:ext cx="11769213" cy="6278642"/>
          </a:xfrm>
          <a:prstGeom prst="rect">
            <a:avLst/>
          </a:prstGeom>
          <a:noFill/>
        </p:spPr>
        <p:txBody>
          <a:bodyPr wrap="square" rtlCol="0">
            <a:spAutoFit/>
          </a:bodyPr>
          <a:lstStyle/>
          <a:p>
            <a:pPr algn="ctr"/>
            <a:r>
              <a:rPr lang="en-US" sz="2400" b="1" i="0" dirty="0">
                <a:solidFill>
                  <a:srgbClr val="FF0000"/>
                </a:solidFill>
                <a:effectLst/>
                <a:latin typeface="Tahoma" panose="020B0604030504040204" pitchFamily="34" charset="0"/>
                <a:ea typeface="Tahoma" panose="020B0604030504040204" pitchFamily="34" charset="0"/>
                <a:cs typeface="Tahoma" panose="020B0604030504040204" pitchFamily="34" charset="0"/>
              </a:rPr>
              <a:t>Applications of Weather Forecasting System</a:t>
            </a:r>
          </a:p>
          <a:p>
            <a:pPr algn="l">
              <a:lnSpc>
                <a:spcPct val="150000"/>
              </a:lnSpc>
              <a:buFont typeface="+mj-lt"/>
              <a:buAutoNum type="arabicPeriod"/>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Agriculture: Optimize crop yields and minimize losses by planning planting, irrigation, and harvesting schedules based on accurate weather forecasts.</a:t>
            </a:r>
          </a:p>
          <a:p>
            <a:pPr algn="l">
              <a:lnSpc>
                <a:spcPct val="150000"/>
              </a:lnSpc>
              <a:buFont typeface="+mj-lt"/>
              <a:buAutoNum type="arabicPeriod"/>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Energy Management: Anticipate fluctuations in energy demand and optimize production schedules in response to weather conditions such as wind speed and heatwaves.</a:t>
            </a:r>
          </a:p>
          <a:p>
            <a:pPr algn="l">
              <a:lnSpc>
                <a:spcPct val="150000"/>
              </a:lnSpc>
              <a:buFont typeface="+mj-lt"/>
              <a:buAutoNum type="arabicPeriod"/>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Transportation: Improve safety and minimize delays by planning routes and operations for airlines, shipping companies, and logistics firms based on weather forecasts.</a:t>
            </a:r>
          </a:p>
          <a:p>
            <a:pPr algn="l">
              <a:lnSpc>
                <a:spcPct val="150000"/>
              </a:lnSpc>
              <a:buFont typeface="+mj-lt"/>
              <a:buAutoNum type="arabicPeriod"/>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Disaster Management: Proactively prepare for and respond to natural disasters such as hurricanes, wildfires, and floods with early warnings and resource allocation based on weather forecasts.</a:t>
            </a:r>
          </a:p>
          <a:p>
            <a:pPr algn="l">
              <a:lnSpc>
                <a:spcPct val="150000"/>
              </a:lnSpc>
              <a:buFont typeface="+mj-lt"/>
              <a:buAutoNum type="arabicPeriod"/>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Tourism and Outdoor Activities: Enhance leisure planning for travelers and outdoor enthusiasts by providing forecasts of weather conditions such as rain, snow, and extreme temperatures.</a:t>
            </a:r>
          </a:p>
          <a:p>
            <a:pPr algn="l">
              <a:lnSpc>
                <a:spcPct val="150000"/>
              </a:lnSpc>
              <a:buFont typeface="+mj-lt"/>
              <a:buAutoNum type="arabicPeriod"/>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Construction and Infrastructure: Prevent delays and ensure worker safety in construction projects by adjusting work plans based on forecasts of inclement weather.</a:t>
            </a:r>
          </a:p>
          <a:p>
            <a:endParaRPr lang="en-I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3179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3450C-7528-4C4E-516D-903FF8A87C68}"/>
              </a:ext>
            </a:extLst>
          </p:cNvPr>
          <p:cNvSpPr txBox="1"/>
          <p:nvPr/>
        </p:nvSpPr>
        <p:spPr>
          <a:xfrm>
            <a:off x="196645" y="580103"/>
            <a:ext cx="11533238" cy="4678204"/>
          </a:xfrm>
          <a:prstGeom prst="rect">
            <a:avLst/>
          </a:prstGeom>
          <a:noFill/>
        </p:spPr>
        <p:txBody>
          <a:bodyPr wrap="square" rtlCol="0">
            <a:spAutoFit/>
          </a:bodyPr>
          <a:lstStyle/>
          <a:p>
            <a:pPr algn="just"/>
            <a:r>
              <a:rPr lang="en-US" sz="3200" b="1" i="0" dirty="0">
                <a:solidFill>
                  <a:srgbClr val="FF0000"/>
                </a:solidFill>
                <a:effectLst/>
                <a:latin typeface="Söhne"/>
              </a:rPr>
              <a:t>Action Plan for Phase-2 Review-2:</a:t>
            </a:r>
          </a:p>
          <a:p>
            <a:pPr algn="just"/>
            <a:endParaRPr lang="en-US" sz="3200" b="1" i="0" dirty="0">
              <a:solidFill>
                <a:srgbClr val="FF0000"/>
              </a:solidFill>
              <a:effectLst/>
              <a:latin typeface="Söhne"/>
            </a:endParaRPr>
          </a:p>
          <a:p>
            <a:pPr algn="just"/>
            <a:r>
              <a:rPr lang="en-US" sz="2400" b="0" i="0" dirty="0">
                <a:effectLst/>
                <a:latin typeface="Times New Roman" panose="02020603050405020304" pitchFamily="18" charset="0"/>
                <a:cs typeface="Times New Roman" panose="02020603050405020304" pitchFamily="18" charset="0"/>
              </a:rPr>
              <a:t>Consolidate findings from the exploration and analysis of historical weather data and document key trends and patterns identified. Conducted a detailed comparative analysis of machine learning models and deep learning models, highlighting their strengths and weaknesses in weather forecasting. Refined model evaluation procedures to ensure comprehensive assessment of accuracy and effectiveness using appropriate evaluation metrics. Identified limitations or challenges encountered during the implementation phase and propose potential solutions or alternative approaches. Prepared a comprehensive report summarizing the progress made during Phase-2 and outlining the next steps for Phase-3 of the project</a:t>
            </a:r>
          </a:p>
          <a:p>
            <a:pPr algn="just"/>
            <a:endParaRPr lang="en-IN" dirty="0"/>
          </a:p>
        </p:txBody>
      </p:sp>
    </p:spTree>
    <p:extLst>
      <p:ext uri="{BB962C8B-B14F-4D97-AF65-F5344CB8AC3E}">
        <p14:creationId xmlns:p14="http://schemas.microsoft.com/office/powerpoint/2010/main" val="1974474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3C05A-39B5-A8AF-B60B-DAF6CFC77C68}"/>
              </a:ext>
            </a:extLst>
          </p:cNvPr>
          <p:cNvSpPr txBox="1"/>
          <p:nvPr/>
        </p:nvSpPr>
        <p:spPr>
          <a:xfrm>
            <a:off x="275303" y="511277"/>
            <a:ext cx="11641394" cy="369332"/>
          </a:xfrm>
          <a:prstGeom prst="rect">
            <a:avLst/>
          </a:prstGeom>
          <a:noFill/>
        </p:spPr>
        <p:txBody>
          <a:bodyPr wrap="square" rtlCol="0">
            <a:spAutoFit/>
          </a:bodyPr>
          <a:lstStyle/>
          <a:p>
            <a:r>
              <a:rPr lang="en-IN" b="1" dirty="0"/>
              <a:t>Action plan for project work phase</a:t>
            </a:r>
          </a:p>
        </p:txBody>
      </p:sp>
      <p:graphicFrame>
        <p:nvGraphicFramePr>
          <p:cNvPr id="4" name="Table 3">
            <a:extLst>
              <a:ext uri="{FF2B5EF4-FFF2-40B4-BE49-F238E27FC236}">
                <a16:creationId xmlns:a16="http://schemas.microsoft.com/office/drawing/2014/main" id="{CD2B9AA4-671B-8D2D-F2CD-27E05628FAA5}"/>
              </a:ext>
            </a:extLst>
          </p:cNvPr>
          <p:cNvGraphicFramePr>
            <a:graphicFrameLocks noGrp="1"/>
          </p:cNvGraphicFramePr>
          <p:nvPr>
            <p:extLst>
              <p:ext uri="{D42A27DB-BD31-4B8C-83A1-F6EECF244321}">
                <p14:modId xmlns:p14="http://schemas.microsoft.com/office/powerpoint/2010/main" val="1642762530"/>
              </p:ext>
            </p:extLst>
          </p:nvPr>
        </p:nvGraphicFramePr>
        <p:xfrm>
          <a:off x="796413" y="1150374"/>
          <a:ext cx="9360309" cy="5122607"/>
        </p:xfrm>
        <a:graphic>
          <a:graphicData uri="http://schemas.openxmlformats.org/drawingml/2006/table">
            <a:tbl>
              <a:tblPr firstRow="1" firstCol="1" bandRow="1">
                <a:tableStyleId>{5C22544A-7EE6-4342-B048-85BDC9FD1C3A}</a:tableStyleId>
              </a:tblPr>
              <a:tblGrid>
                <a:gridCol w="801263">
                  <a:extLst>
                    <a:ext uri="{9D8B030D-6E8A-4147-A177-3AD203B41FA5}">
                      <a16:colId xmlns:a16="http://schemas.microsoft.com/office/drawing/2014/main" val="2351737575"/>
                    </a:ext>
                  </a:extLst>
                </a:gridCol>
                <a:gridCol w="645461">
                  <a:extLst>
                    <a:ext uri="{9D8B030D-6E8A-4147-A177-3AD203B41FA5}">
                      <a16:colId xmlns:a16="http://schemas.microsoft.com/office/drawing/2014/main" val="2969776340"/>
                    </a:ext>
                  </a:extLst>
                </a:gridCol>
                <a:gridCol w="1129559">
                  <a:extLst>
                    <a:ext uri="{9D8B030D-6E8A-4147-A177-3AD203B41FA5}">
                      <a16:colId xmlns:a16="http://schemas.microsoft.com/office/drawing/2014/main" val="893387280"/>
                    </a:ext>
                  </a:extLst>
                </a:gridCol>
                <a:gridCol w="969304">
                  <a:extLst>
                    <a:ext uri="{9D8B030D-6E8A-4147-A177-3AD203B41FA5}">
                      <a16:colId xmlns:a16="http://schemas.microsoft.com/office/drawing/2014/main" val="142747743"/>
                    </a:ext>
                  </a:extLst>
                </a:gridCol>
                <a:gridCol w="807941">
                  <a:extLst>
                    <a:ext uri="{9D8B030D-6E8A-4147-A177-3AD203B41FA5}">
                      <a16:colId xmlns:a16="http://schemas.microsoft.com/office/drawing/2014/main" val="1007205219"/>
                    </a:ext>
                  </a:extLst>
                </a:gridCol>
                <a:gridCol w="806827">
                  <a:extLst>
                    <a:ext uri="{9D8B030D-6E8A-4147-A177-3AD203B41FA5}">
                      <a16:colId xmlns:a16="http://schemas.microsoft.com/office/drawing/2014/main" val="1545010108"/>
                    </a:ext>
                  </a:extLst>
                </a:gridCol>
                <a:gridCol w="969304">
                  <a:extLst>
                    <a:ext uri="{9D8B030D-6E8A-4147-A177-3AD203B41FA5}">
                      <a16:colId xmlns:a16="http://schemas.microsoft.com/office/drawing/2014/main" val="2720657206"/>
                    </a:ext>
                  </a:extLst>
                </a:gridCol>
                <a:gridCol w="807941">
                  <a:extLst>
                    <a:ext uri="{9D8B030D-6E8A-4147-A177-3AD203B41FA5}">
                      <a16:colId xmlns:a16="http://schemas.microsoft.com/office/drawing/2014/main" val="1490869449"/>
                    </a:ext>
                  </a:extLst>
                </a:gridCol>
                <a:gridCol w="806827">
                  <a:extLst>
                    <a:ext uri="{9D8B030D-6E8A-4147-A177-3AD203B41FA5}">
                      <a16:colId xmlns:a16="http://schemas.microsoft.com/office/drawing/2014/main" val="2449473809"/>
                    </a:ext>
                  </a:extLst>
                </a:gridCol>
                <a:gridCol w="807941">
                  <a:extLst>
                    <a:ext uri="{9D8B030D-6E8A-4147-A177-3AD203B41FA5}">
                      <a16:colId xmlns:a16="http://schemas.microsoft.com/office/drawing/2014/main" val="1815130715"/>
                    </a:ext>
                  </a:extLst>
                </a:gridCol>
                <a:gridCol w="807941">
                  <a:extLst>
                    <a:ext uri="{9D8B030D-6E8A-4147-A177-3AD203B41FA5}">
                      <a16:colId xmlns:a16="http://schemas.microsoft.com/office/drawing/2014/main" val="1779035106"/>
                    </a:ext>
                  </a:extLst>
                </a:gridCol>
              </a:tblGrid>
              <a:tr h="563731">
                <a:tc>
                  <a:txBody>
                    <a:bodyPr/>
                    <a:lstStyle/>
                    <a:p>
                      <a:pPr algn="just">
                        <a:lnSpc>
                          <a:spcPct val="107000"/>
                        </a:lnSpc>
                        <a:spcAft>
                          <a:spcPts val="800"/>
                        </a:spcAft>
                      </a:pPr>
                      <a:r>
                        <a:rPr lang="en-IN" sz="900" kern="100">
                          <a:effectLst/>
                        </a:rPr>
                        <a:t>Task/Week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dirty="0">
                          <a:effectLst/>
                        </a:rPr>
                        <a:t>Week 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Week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Week 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Week 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Week 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Week 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Week 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Week 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Week 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Week 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2961236390"/>
                  </a:ext>
                </a:extLst>
              </a:tr>
              <a:tr h="377047">
                <a:tc>
                  <a:txBody>
                    <a:bodyPr/>
                    <a:lstStyle/>
                    <a:p>
                      <a:pPr algn="just">
                        <a:lnSpc>
                          <a:spcPct val="107000"/>
                        </a:lnSpc>
                        <a:spcAft>
                          <a:spcPts val="800"/>
                        </a:spcAft>
                      </a:pPr>
                      <a:r>
                        <a:rPr lang="en-IN" sz="900" kern="100">
                          <a:effectLst/>
                        </a:rPr>
                        <a:t>Task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1050" b="1" kern="100" dirty="0">
                          <a:solidFill>
                            <a:srgbClr val="002060"/>
                          </a:solidFill>
                          <a:effectLst/>
                        </a:rPr>
                        <a:t>Project Selection</a:t>
                      </a:r>
                      <a:endParaRPr lang="en-IN" sz="14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3338800395"/>
                  </a:ext>
                </a:extLst>
              </a:tr>
              <a:tr h="377047">
                <a:tc>
                  <a:txBody>
                    <a:bodyPr/>
                    <a:lstStyle/>
                    <a:p>
                      <a:pPr algn="just">
                        <a:lnSpc>
                          <a:spcPct val="107000"/>
                        </a:lnSpc>
                        <a:spcAft>
                          <a:spcPts val="800"/>
                        </a:spcAft>
                      </a:pPr>
                      <a:r>
                        <a:rPr lang="en-IN" sz="900" kern="100">
                          <a:effectLst/>
                        </a:rPr>
                        <a:t>Task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1050" b="1" kern="100" dirty="0">
                          <a:solidFill>
                            <a:schemeClr val="tx1"/>
                          </a:solidFill>
                          <a:effectLst/>
                        </a:rPr>
                        <a:t>Literature Survey</a:t>
                      </a:r>
                      <a:endPar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1069354180"/>
                  </a:ext>
                </a:extLst>
              </a:tr>
              <a:tr h="372510">
                <a:tc>
                  <a:txBody>
                    <a:bodyPr/>
                    <a:lstStyle/>
                    <a:p>
                      <a:pPr algn="just">
                        <a:lnSpc>
                          <a:spcPct val="107000"/>
                        </a:lnSpc>
                        <a:spcAft>
                          <a:spcPts val="800"/>
                        </a:spcAft>
                      </a:pPr>
                      <a:r>
                        <a:rPr lang="en-IN" sz="900" kern="100">
                          <a:effectLst/>
                        </a:rPr>
                        <a:t>Task 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b="1" kern="100" dirty="0">
                          <a:solidFill>
                            <a:srgbClr val="002060"/>
                          </a:solidFill>
                          <a:effectLst/>
                        </a:rPr>
                        <a:t>Project Design</a:t>
                      </a:r>
                      <a:endParaRPr lang="en-IN" sz="14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992051897"/>
                  </a:ext>
                </a:extLst>
              </a:tr>
              <a:tr h="587478">
                <a:tc>
                  <a:txBody>
                    <a:bodyPr/>
                    <a:lstStyle/>
                    <a:p>
                      <a:pPr algn="just">
                        <a:lnSpc>
                          <a:spcPct val="107000"/>
                        </a:lnSpc>
                        <a:spcAft>
                          <a:spcPts val="800"/>
                        </a:spcAft>
                      </a:pPr>
                      <a:r>
                        <a:rPr lang="en-IN" sz="900" kern="100">
                          <a:effectLst/>
                        </a:rPr>
                        <a:t>Task 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b="1" kern="100" dirty="0">
                          <a:effectLst/>
                        </a:rPr>
                        <a:t>Implementation Phase1</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2602512216"/>
                  </a:ext>
                </a:extLst>
              </a:tr>
              <a:tr h="372510">
                <a:tc>
                  <a:txBody>
                    <a:bodyPr/>
                    <a:lstStyle/>
                    <a:p>
                      <a:pPr algn="just">
                        <a:lnSpc>
                          <a:spcPct val="107000"/>
                        </a:lnSpc>
                        <a:spcAft>
                          <a:spcPts val="800"/>
                        </a:spcAft>
                      </a:pPr>
                      <a:r>
                        <a:rPr lang="en-IN" sz="900" kern="100">
                          <a:effectLst/>
                        </a:rPr>
                        <a:t>Task 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1200" b="1" kern="100" dirty="0">
                          <a:effectLst/>
                        </a:rPr>
                        <a:t>Testing1</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910419232"/>
                  </a:ext>
                </a:extLst>
              </a:tr>
              <a:tr h="846129">
                <a:tc>
                  <a:txBody>
                    <a:bodyPr/>
                    <a:lstStyle/>
                    <a:p>
                      <a:pPr algn="just">
                        <a:lnSpc>
                          <a:spcPct val="107000"/>
                        </a:lnSpc>
                        <a:spcAft>
                          <a:spcPts val="800"/>
                        </a:spcAft>
                      </a:pPr>
                      <a:r>
                        <a:rPr lang="en-IN" sz="900" kern="100">
                          <a:effectLst/>
                        </a:rPr>
                        <a:t>Task 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1050" b="1" kern="100" dirty="0">
                          <a:solidFill>
                            <a:srgbClr val="002060"/>
                          </a:solidFill>
                          <a:effectLst/>
                        </a:rPr>
                        <a:t>Implementation phase 2</a:t>
                      </a:r>
                      <a:endParaRPr lang="en-IN" sz="16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962993514"/>
                  </a:ext>
                </a:extLst>
              </a:tr>
              <a:tr h="372510">
                <a:tc>
                  <a:txBody>
                    <a:bodyPr/>
                    <a:lstStyle/>
                    <a:p>
                      <a:pPr algn="just">
                        <a:lnSpc>
                          <a:spcPct val="107000"/>
                        </a:lnSpc>
                        <a:spcAft>
                          <a:spcPts val="800"/>
                        </a:spcAft>
                      </a:pPr>
                      <a:r>
                        <a:rPr lang="en-IN" sz="900" kern="100">
                          <a:effectLst/>
                        </a:rPr>
                        <a:t>Task 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1000" b="1" kern="100" dirty="0">
                          <a:solidFill>
                            <a:srgbClr val="002060"/>
                          </a:solidFill>
                          <a:effectLst/>
                        </a:rPr>
                        <a:t>Testing 2</a:t>
                      </a:r>
                      <a:endParaRPr lang="en-IN" sz="16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365723362"/>
                  </a:ext>
                </a:extLst>
              </a:tr>
              <a:tr h="508469">
                <a:tc>
                  <a:txBody>
                    <a:bodyPr/>
                    <a:lstStyle/>
                    <a:p>
                      <a:pPr algn="just">
                        <a:lnSpc>
                          <a:spcPct val="107000"/>
                        </a:lnSpc>
                        <a:spcAft>
                          <a:spcPts val="800"/>
                        </a:spcAft>
                      </a:pPr>
                      <a:r>
                        <a:rPr lang="en-IN" sz="900" kern="100">
                          <a:effectLst/>
                        </a:rPr>
                        <a:t>Task 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1000" b="1" kern="100" dirty="0">
                          <a:effectLst/>
                        </a:rPr>
                        <a:t>Final Testing</a:t>
                      </a:r>
                      <a:r>
                        <a:rPr lang="en-IN" sz="8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843596718"/>
                  </a:ext>
                </a:extLst>
              </a:tr>
              <a:tr h="372666">
                <a:tc>
                  <a:txBody>
                    <a:bodyPr/>
                    <a:lstStyle/>
                    <a:p>
                      <a:pPr algn="just">
                        <a:lnSpc>
                          <a:spcPct val="107000"/>
                        </a:lnSpc>
                        <a:spcAft>
                          <a:spcPts val="800"/>
                        </a:spcAft>
                      </a:pPr>
                      <a:r>
                        <a:rPr lang="en-IN" sz="900" kern="100">
                          <a:effectLst/>
                        </a:rPr>
                        <a:t>Task 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1050" b="1" kern="100" dirty="0">
                          <a:effectLst/>
                        </a:rPr>
                        <a:t>Document</a:t>
                      </a:r>
                      <a:r>
                        <a:rPr lang="en-IN" sz="9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236855673"/>
                  </a:ext>
                </a:extLst>
              </a:tr>
              <a:tr h="372510">
                <a:tc>
                  <a:txBody>
                    <a:bodyPr/>
                    <a:lstStyle/>
                    <a:p>
                      <a:pPr algn="just">
                        <a:lnSpc>
                          <a:spcPct val="107000"/>
                        </a:lnSpc>
                        <a:spcAft>
                          <a:spcPts val="800"/>
                        </a:spcAft>
                      </a:pPr>
                      <a:r>
                        <a:rPr lang="en-IN" sz="900" kern="100">
                          <a:effectLst/>
                        </a:rPr>
                        <a:t>Task 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tc>
                  <a:txBody>
                    <a:bodyPr/>
                    <a:lstStyle/>
                    <a:p>
                      <a:pPr algn="just">
                        <a:lnSpc>
                          <a:spcPct val="107000"/>
                        </a:lnSpc>
                        <a:spcAft>
                          <a:spcPts val="800"/>
                        </a:spcAft>
                      </a:pPr>
                      <a:r>
                        <a:rPr lang="en-IN" sz="900" kern="100" dirty="0">
                          <a:effectLst/>
                        </a:rPr>
                        <a:t> </a:t>
                      </a:r>
                      <a:r>
                        <a:rPr lang="en-IN" sz="1000" b="1" kern="100" dirty="0">
                          <a:solidFill>
                            <a:srgbClr val="002060"/>
                          </a:solidFill>
                          <a:effectLst/>
                        </a:rPr>
                        <a:t>Presentation</a:t>
                      </a:r>
                      <a:endParaRPr lang="en-IN" sz="11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5542" marR="65542" marT="0" marB="0"/>
                </a:tc>
                <a:extLst>
                  <a:ext uri="{0D108BD9-81ED-4DB2-BD59-A6C34878D82A}">
                    <a16:rowId xmlns:a16="http://schemas.microsoft.com/office/drawing/2014/main" val="1192341749"/>
                  </a:ext>
                </a:extLst>
              </a:tr>
            </a:tbl>
          </a:graphicData>
        </a:graphic>
      </p:graphicFrame>
    </p:spTree>
    <p:extLst>
      <p:ext uri="{BB962C8B-B14F-4D97-AF65-F5344CB8AC3E}">
        <p14:creationId xmlns:p14="http://schemas.microsoft.com/office/powerpoint/2010/main" val="40630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A06F3-EE57-840D-8289-51BBF6D823A3}"/>
              </a:ext>
            </a:extLst>
          </p:cNvPr>
          <p:cNvSpPr txBox="1"/>
          <p:nvPr/>
        </p:nvSpPr>
        <p:spPr>
          <a:xfrm>
            <a:off x="3028335" y="1986116"/>
            <a:ext cx="7256207" cy="1015663"/>
          </a:xfrm>
          <a:prstGeom prst="rect">
            <a:avLst/>
          </a:prstGeom>
          <a:noFill/>
        </p:spPr>
        <p:txBody>
          <a:bodyPr wrap="square" rtlCol="0">
            <a:spAutoFit/>
          </a:bodyPr>
          <a:lstStyle/>
          <a:p>
            <a:pPr algn="ctr"/>
            <a:r>
              <a:rPr lang="en-IN" sz="6000" b="1" dirty="0">
                <a:solidFill>
                  <a:srgbClr val="7030A0"/>
                </a:solidFill>
              </a:rPr>
              <a:t>Thank You</a:t>
            </a:r>
          </a:p>
        </p:txBody>
      </p:sp>
    </p:spTree>
    <p:extLst>
      <p:ext uri="{BB962C8B-B14F-4D97-AF65-F5344CB8AC3E}">
        <p14:creationId xmlns:p14="http://schemas.microsoft.com/office/powerpoint/2010/main" val="90667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100D8-14BE-854C-8D16-54CB38F328CC}"/>
              </a:ext>
            </a:extLst>
          </p:cNvPr>
          <p:cNvSpPr txBox="1"/>
          <p:nvPr/>
        </p:nvSpPr>
        <p:spPr>
          <a:xfrm>
            <a:off x="334297" y="973394"/>
            <a:ext cx="11857703" cy="4555093"/>
          </a:xfrm>
          <a:prstGeom prst="rect">
            <a:avLst/>
          </a:prstGeom>
          <a:noFill/>
        </p:spPr>
        <p:txBody>
          <a:bodyPr wrap="square" rtlCol="0">
            <a:spAutoFit/>
          </a:bodyPr>
          <a:lstStyle/>
          <a:p>
            <a:r>
              <a:rPr lang="en-IN" sz="2800" b="1" dirty="0">
                <a:solidFill>
                  <a:schemeClr val="accent1">
                    <a:lumMod val="50000"/>
                  </a:schemeClr>
                </a:solidFill>
              </a:rPr>
              <a:t>Topics</a:t>
            </a:r>
          </a:p>
          <a:p>
            <a:endParaRPr lang="en-IN" sz="2800" b="1" dirty="0">
              <a:solidFill>
                <a:schemeClr val="accent1">
                  <a:lumMod val="50000"/>
                </a:schemeClr>
              </a:solidFill>
            </a:endParaRPr>
          </a:p>
          <a:p>
            <a:r>
              <a:rPr lang="en-IN" b="1" dirty="0">
                <a:solidFill>
                  <a:schemeClr val="accent6"/>
                </a:solidFill>
              </a:rPr>
              <a:t>1. Design</a:t>
            </a:r>
          </a:p>
          <a:p>
            <a:pPr marL="342900" indent="-342900">
              <a:buFont typeface="+mj-lt"/>
              <a:buAutoNum type="alphaLcPeriod"/>
            </a:pPr>
            <a:r>
              <a:rPr lang="en-IN" b="1" dirty="0">
                <a:solidFill>
                  <a:srgbClr val="FF0000"/>
                </a:solidFill>
              </a:rPr>
              <a:t>Architecture of the proposed System</a:t>
            </a:r>
          </a:p>
          <a:p>
            <a:pPr marL="342900" indent="-342900">
              <a:buFont typeface="+mj-lt"/>
              <a:buAutoNum type="alphaLcPeriod"/>
            </a:pPr>
            <a:r>
              <a:rPr lang="en-IN" b="1" dirty="0">
                <a:solidFill>
                  <a:srgbClr val="FF0000"/>
                </a:solidFill>
              </a:rPr>
              <a:t>Data Flow Diagrams</a:t>
            </a:r>
          </a:p>
          <a:p>
            <a:pPr marL="342900" indent="-342900">
              <a:buFont typeface="+mj-lt"/>
              <a:buAutoNum type="alphaLcPeriod"/>
            </a:pPr>
            <a:r>
              <a:rPr lang="en-IN" b="1" dirty="0">
                <a:solidFill>
                  <a:srgbClr val="FF0000"/>
                </a:solidFill>
              </a:rPr>
              <a:t>Use case diagrams</a:t>
            </a:r>
          </a:p>
          <a:p>
            <a:pPr marL="342900" indent="-342900">
              <a:buFont typeface="+mj-lt"/>
              <a:buAutoNum type="alphaLcPeriod"/>
            </a:pPr>
            <a:r>
              <a:rPr lang="en-IN" b="1" dirty="0">
                <a:solidFill>
                  <a:srgbClr val="FF0000"/>
                </a:solidFill>
              </a:rPr>
              <a:t>Sequence Diagrams</a:t>
            </a:r>
          </a:p>
          <a:p>
            <a:pPr marL="342900" indent="-342900">
              <a:buAutoNum type="alphaLcPeriod"/>
            </a:pPr>
            <a:endParaRPr lang="en-IN" b="1" dirty="0">
              <a:solidFill>
                <a:srgbClr val="FF0000"/>
              </a:solidFill>
            </a:endParaRPr>
          </a:p>
          <a:p>
            <a:r>
              <a:rPr lang="en-IN" b="1" dirty="0">
                <a:solidFill>
                  <a:schemeClr val="accent6"/>
                </a:solidFill>
              </a:rPr>
              <a:t>2. Implementation</a:t>
            </a:r>
          </a:p>
          <a:p>
            <a:pPr marL="342900" indent="-342900">
              <a:buAutoNum type="alphaLcPeriod"/>
            </a:pPr>
            <a:r>
              <a:rPr lang="en-IN" b="1" dirty="0">
                <a:solidFill>
                  <a:srgbClr val="FF0000"/>
                </a:solidFill>
              </a:rPr>
              <a:t>Modules split up and explanation of each module</a:t>
            </a:r>
          </a:p>
          <a:p>
            <a:pPr marL="342900" indent="-342900">
              <a:buAutoNum type="alphaLcPeriod"/>
            </a:pPr>
            <a:r>
              <a:rPr lang="en-IN" b="1" dirty="0">
                <a:solidFill>
                  <a:srgbClr val="FF0000"/>
                </a:solidFill>
              </a:rPr>
              <a:t>Algorithms used for each modules</a:t>
            </a:r>
          </a:p>
          <a:p>
            <a:pPr marL="342900" indent="-342900">
              <a:buAutoNum type="alphaLcPeriod"/>
            </a:pPr>
            <a:r>
              <a:rPr lang="en-IN" b="1" dirty="0">
                <a:solidFill>
                  <a:srgbClr val="FF0000"/>
                </a:solidFill>
              </a:rPr>
              <a:t>Demonstration of working modules</a:t>
            </a:r>
          </a:p>
          <a:p>
            <a:pPr marL="342900" indent="-342900">
              <a:buAutoNum type="alphaLcPeriod"/>
            </a:pPr>
            <a:r>
              <a:rPr lang="en-IN" b="1" dirty="0">
                <a:solidFill>
                  <a:srgbClr val="FF0000"/>
                </a:solidFill>
              </a:rPr>
              <a:t>Conclusion for project work phase-2 review-1</a:t>
            </a:r>
          </a:p>
          <a:p>
            <a:pPr marL="342900" indent="-342900">
              <a:buAutoNum type="alphaLcPeriod"/>
            </a:pPr>
            <a:r>
              <a:rPr lang="en-IN" b="1" dirty="0">
                <a:solidFill>
                  <a:srgbClr val="FF0000"/>
                </a:solidFill>
              </a:rPr>
              <a:t>Action plan for project work phase-2 review-2</a:t>
            </a:r>
          </a:p>
          <a:p>
            <a:pPr marL="342900" indent="-342900">
              <a:buAutoNum type="arabicPeriod"/>
            </a:pPr>
            <a:endParaRPr lang="en-IN" b="1" dirty="0">
              <a:solidFill>
                <a:srgbClr val="FF0000"/>
              </a:solidFill>
            </a:endParaRPr>
          </a:p>
        </p:txBody>
      </p:sp>
    </p:spTree>
    <p:extLst>
      <p:ext uri="{BB962C8B-B14F-4D97-AF65-F5344CB8AC3E}">
        <p14:creationId xmlns:p14="http://schemas.microsoft.com/office/powerpoint/2010/main" val="411180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terministic weather forecasting models based on intelligent predictors: A  survey - ScienceDirect">
            <a:extLst>
              <a:ext uri="{FF2B5EF4-FFF2-40B4-BE49-F238E27FC236}">
                <a16:creationId xmlns:a16="http://schemas.microsoft.com/office/drawing/2014/main" id="{9A022F6C-24F1-34A7-D2F1-91C21537D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886" y="2185988"/>
            <a:ext cx="6639528" cy="325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60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D6CA8-4371-09B0-2486-3689540B299C}"/>
              </a:ext>
            </a:extLst>
          </p:cNvPr>
          <p:cNvSpPr txBox="1"/>
          <p:nvPr/>
        </p:nvSpPr>
        <p:spPr>
          <a:xfrm>
            <a:off x="270386" y="338792"/>
            <a:ext cx="11651226" cy="523220"/>
          </a:xfrm>
          <a:prstGeom prst="rect">
            <a:avLst/>
          </a:prstGeom>
          <a:noFill/>
        </p:spPr>
        <p:txBody>
          <a:bodyPr wrap="square" rtlCol="0">
            <a:spAutoFit/>
          </a:bodyPr>
          <a:lstStyle/>
          <a:p>
            <a:pPr algn="ctr"/>
            <a:r>
              <a:rPr lang="en-IN" sz="2800" b="1" dirty="0">
                <a:solidFill>
                  <a:schemeClr val="accent6"/>
                </a:solidFill>
              </a:rPr>
              <a:t>Data Flow Diagram to measure weather data</a:t>
            </a:r>
          </a:p>
        </p:txBody>
      </p:sp>
      <p:pic>
        <p:nvPicPr>
          <p:cNvPr id="4" name="Picture 3">
            <a:extLst>
              <a:ext uri="{FF2B5EF4-FFF2-40B4-BE49-F238E27FC236}">
                <a16:creationId xmlns:a16="http://schemas.microsoft.com/office/drawing/2014/main" id="{9C366A8C-4162-9E96-FB55-55B56E635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361" y="1107818"/>
            <a:ext cx="7915275" cy="5133975"/>
          </a:xfrm>
          <a:prstGeom prst="rect">
            <a:avLst/>
          </a:prstGeom>
        </p:spPr>
      </p:pic>
    </p:spTree>
    <p:extLst>
      <p:ext uri="{BB962C8B-B14F-4D97-AF65-F5344CB8AC3E}">
        <p14:creationId xmlns:p14="http://schemas.microsoft.com/office/powerpoint/2010/main" val="186417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ather Forecast Project">
            <a:extLst>
              <a:ext uri="{FF2B5EF4-FFF2-40B4-BE49-F238E27FC236}">
                <a16:creationId xmlns:a16="http://schemas.microsoft.com/office/drawing/2014/main" id="{0CE9E906-EE89-9DEE-064C-45BE06862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714" y="1654739"/>
            <a:ext cx="8601075" cy="42957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1A3EE5-6033-BCEE-FC59-4D626E95A1B7}"/>
              </a:ext>
            </a:extLst>
          </p:cNvPr>
          <p:cNvSpPr txBox="1"/>
          <p:nvPr/>
        </p:nvSpPr>
        <p:spPr>
          <a:xfrm>
            <a:off x="1376516" y="796413"/>
            <a:ext cx="6941574" cy="584775"/>
          </a:xfrm>
          <a:prstGeom prst="rect">
            <a:avLst/>
          </a:prstGeom>
          <a:noFill/>
        </p:spPr>
        <p:txBody>
          <a:bodyPr wrap="square" rtlCol="0">
            <a:spAutoFit/>
          </a:bodyPr>
          <a:lstStyle/>
          <a:p>
            <a:r>
              <a:rPr lang="en-IN" sz="3200" b="1" dirty="0">
                <a:solidFill>
                  <a:srgbClr val="FF0000"/>
                </a:solidFill>
              </a:rPr>
              <a:t>Use Case Diagram</a:t>
            </a:r>
          </a:p>
        </p:txBody>
      </p:sp>
    </p:spTree>
    <p:extLst>
      <p:ext uri="{BB962C8B-B14F-4D97-AF65-F5344CB8AC3E}">
        <p14:creationId xmlns:p14="http://schemas.microsoft.com/office/powerpoint/2010/main" val="45167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olved] The sequence diagram given in Figure 1 for the Weather Inf">
            <a:extLst>
              <a:ext uri="{FF2B5EF4-FFF2-40B4-BE49-F238E27FC236}">
                <a16:creationId xmlns:a16="http://schemas.microsoft.com/office/drawing/2014/main" id="{B17ADC9C-26B2-275E-4445-5B82D451C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709276"/>
            <a:ext cx="6724650" cy="3457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27D362-D0F1-FB4F-E7E2-13AAD4DEECF5}"/>
              </a:ext>
            </a:extLst>
          </p:cNvPr>
          <p:cNvSpPr txBox="1"/>
          <p:nvPr/>
        </p:nvSpPr>
        <p:spPr>
          <a:xfrm>
            <a:off x="589935" y="589935"/>
            <a:ext cx="7236542" cy="646331"/>
          </a:xfrm>
          <a:prstGeom prst="rect">
            <a:avLst/>
          </a:prstGeom>
          <a:noFill/>
        </p:spPr>
        <p:txBody>
          <a:bodyPr wrap="square" rtlCol="0">
            <a:spAutoFit/>
          </a:bodyPr>
          <a:lstStyle/>
          <a:p>
            <a:r>
              <a:rPr lang="en-IN" sz="3600" b="1" dirty="0">
                <a:solidFill>
                  <a:srgbClr val="FF0000"/>
                </a:solidFill>
              </a:rPr>
              <a:t>Sequence Diagram</a:t>
            </a:r>
          </a:p>
        </p:txBody>
      </p:sp>
    </p:spTree>
    <p:extLst>
      <p:ext uri="{BB962C8B-B14F-4D97-AF65-F5344CB8AC3E}">
        <p14:creationId xmlns:p14="http://schemas.microsoft.com/office/powerpoint/2010/main" val="237752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chitecture-of-the-proposed-model-of-rainfall-prediction">
            <a:extLst>
              <a:ext uri="{FF2B5EF4-FFF2-40B4-BE49-F238E27FC236}">
                <a16:creationId xmlns:a16="http://schemas.microsoft.com/office/drawing/2014/main" id="{7F8B526F-6E4C-58CD-59F8-83F7B81A6C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0638"/>
            <a:ext cx="12192000" cy="4275137"/>
          </a:xfrm>
          <a:prstGeom prst="rect">
            <a:avLst/>
          </a:prstGeom>
        </p:spPr>
      </p:pic>
      <p:sp>
        <p:nvSpPr>
          <p:cNvPr id="2" name="TextBox 1">
            <a:extLst>
              <a:ext uri="{FF2B5EF4-FFF2-40B4-BE49-F238E27FC236}">
                <a16:creationId xmlns:a16="http://schemas.microsoft.com/office/drawing/2014/main" id="{4151F6AB-CF8B-DEB8-51D2-321407C8ACFD}"/>
              </a:ext>
            </a:extLst>
          </p:cNvPr>
          <p:cNvSpPr txBox="1"/>
          <p:nvPr/>
        </p:nvSpPr>
        <p:spPr>
          <a:xfrm>
            <a:off x="875071" y="412955"/>
            <a:ext cx="6872748" cy="954107"/>
          </a:xfrm>
          <a:prstGeom prst="rect">
            <a:avLst/>
          </a:prstGeom>
          <a:noFill/>
        </p:spPr>
        <p:txBody>
          <a:bodyPr wrap="square" rtlCol="0">
            <a:spAutoFit/>
          </a:bodyPr>
          <a:lstStyle/>
          <a:p>
            <a:r>
              <a:rPr lang="en-IN" sz="2800" b="1" dirty="0">
                <a:solidFill>
                  <a:srgbClr val="FF0000"/>
                </a:solidFill>
              </a:rPr>
              <a:t>Proposed Model System</a:t>
            </a:r>
          </a:p>
          <a:p>
            <a:endParaRPr lang="en-IN" sz="2800" dirty="0"/>
          </a:p>
        </p:txBody>
      </p:sp>
      <p:sp>
        <p:nvSpPr>
          <p:cNvPr id="4" name="Rectangle 3">
            <a:extLst>
              <a:ext uri="{FF2B5EF4-FFF2-40B4-BE49-F238E27FC236}">
                <a16:creationId xmlns:a16="http://schemas.microsoft.com/office/drawing/2014/main" id="{4B7AE6AE-2A9A-B54E-AA49-257FB0D26FA8}"/>
              </a:ext>
            </a:extLst>
          </p:cNvPr>
          <p:cNvSpPr/>
          <p:nvPr/>
        </p:nvSpPr>
        <p:spPr>
          <a:xfrm>
            <a:off x="776748" y="2064774"/>
            <a:ext cx="963562" cy="2851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Delhi</a:t>
            </a:r>
          </a:p>
        </p:txBody>
      </p:sp>
    </p:spTree>
    <p:extLst>
      <p:ext uri="{BB962C8B-B14F-4D97-AF65-F5344CB8AC3E}">
        <p14:creationId xmlns:p14="http://schemas.microsoft.com/office/powerpoint/2010/main" val="11730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DDACE50-AD58-3255-655B-6B69809CC5F3}"/>
              </a:ext>
            </a:extLst>
          </p:cNvPr>
          <p:cNvGraphicFramePr>
            <a:graphicFrameLocks noGrp="1"/>
          </p:cNvGraphicFramePr>
          <p:nvPr>
            <p:extLst>
              <p:ext uri="{D42A27DB-BD31-4B8C-83A1-F6EECF244321}">
                <p14:modId xmlns:p14="http://schemas.microsoft.com/office/powerpoint/2010/main" val="1173663806"/>
              </p:ext>
            </p:extLst>
          </p:nvPr>
        </p:nvGraphicFramePr>
        <p:xfrm>
          <a:off x="884902" y="973697"/>
          <a:ext cx="9478298" cy="5648102"/>
        </p:xfrm>
        <a:graphic>
          <a:graphicData uri="http://schemas.openxmlformats.org/drawingml/2006/table">
            <a:tbl>
              <a:tblPr firstRow="1" firstCol="1" bandRow="1">
                <a:tableStyleId>{5C22544A-7EE6-4342-B048-85BDC9FD1C3A}</a:tableStyleId>
              </a:tblPr>
              <a:tblGrid>
                <a:gridCol w="4739149">
                  <a:extLst>
                    <a:ext uri="{9D8B030D-6E8A-4147-A177-3AD203B41FA5}">
                      <a16:colId xmlns:a16="http://schemas.microsoft.com/office/drawing/2014/main" val="3513207833"/>
                    </a:ext>
                  </a:extLst>
                </a:gridCol>
                <a:gridCol w="4739149">
                  <a:extLst>
                    <a:ext uri="{9D8B030D-6E8A-4147-A177-3AD203B41FA5}">
                      <a16:colId xmlns:a16="http://schemas.microsoft.com/office/drawing/2014/main" val="3375003479"/>
                    </a:ext>
                  </a:extLst>
                </a:gridCol>
              </a:tblGrid>
              <a:tr h="461813">
                <a:tc>
                  <a:txBody>
                    <a:bodyPr/>
                    <a:lstStyle/>
                    <a:p>
                      <a:pPr algn="l">
                        <a:lnSpc>
                          <a:spcPct val="107000"/>
                        </a:lnSpc>
                        <a:spcAft>
                          <a:spcPts val="800"/>
                        </a:spcAft>
                      </a:pPr>
                      <a:r>
                        <a:rPr lang="en-IN" sz="1400" b="1" kern="100" dirty="0">
                          <a:effectLst/>
                        </a:rPr>
                        <a:t>Model Approach</a:t>
                      </a:r>
                      <a:endParaRPr lang="en-IN"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tc>
                  <a:txBody>
                    <a:bodyPr/>
                    <a:lstStyle/>
                    <a:p>
                      <a:pPr algn="l">
                        <a:lnSpc>
                          <a:spcPct val="107000"/>
                        </a:lnSpc>
                        <a:spcAft>
                          <a:spcPts val="800"/>
                        </a:spcAft>
                      </a:pPr>
                      <a:r>
                        <a:rPr lang="en-IN" sz="1400" b="1" kern="100" dirty="0">
                          <a:effectLst/>
                        </a:rPr>
                        <a:t>Contribution</a:t>
                      </a:r>
                      <a:endParaRPr lang="en-IN"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extLst>
                  <a:ext uri="{0D108BD9-81ED-4DB2-BD59-A6C34878D82A}">
                    <a16:rowId xmlns:a16="http://schemas.microsoft.com/office/drawing/2014/main" val="3032690823"/>
                  </a:ext>
                </a:extLst>
              </a:tr>
              <a:tr h="768043">
                <a:tc>
                  <a:txBody>
                    <a:bodyPr/>
                    <a:lstStyle/>
                    <a:p>
                      <a:pPr algn="l">
                        <a:lnSpc>
                          <a:spcPct val="107000"/>
                        </a:lnSpc>
                        <a:spcAft>
                          <a:spcPts val="800"/>
                        </a:spcAft>
                      </a:pPr>
                      <a:r>
                        <a:rPr lang="en-IN" sz="1400" b="1" kern="100" dirty="0">
                          <a:effectLst/>
                        </a:rPr>
                        <a:t>Random Forest</a:t>
                      </a:r>
                      <a:endParaRPr lang="en-IN"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tc>
                  <a:txBody>
                    <a:bodyPr/>
                    <a:lstStyle/>
                    <a:p>
                      <a:pPr algn="l">
                        <a:lnSpc>
                          <a:spcPct val="107000"/>
                        </a:lnSpc>
                        <a:spcAft>
                          <a:spcPts val="800"/>
                        </a:spcAft>
                      </a:pPr>
                      <a:r>
                        <a:rPr lang="en-IN" sz="1400" b="1" kern="100">
                          <a:effectLst/>
                        </a:rPr>
                        <a:t>Utilizes an ensemble of decision trees, robust against overfitting, captures complex nonlinear relationships in data.</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extLst>
                  <a:ext uri="{0D108BD9-81ED-4DB2-BD59-A6C34878D82A}">
                    <a16:rowId xmlns:a16="http://schemas.microsoft.com/office/drawing/2014/main" val="3730787865"/>
                  </a:ext>
                </a:extLst>
              </a:tr>
              <a:tr h="620783">
                <a:tc>
                  <a:txBody>
                    <a:bodyPr/>
                    <a:lstStyle/>
                    <a:p>
                      <a:pPr algn="l">
                        <a:lnSpc>
                          <a:spcPct val="107000"/>
                        </a:lnSpc>
                        <a:spcAft>
                          <a:spcPts val="800"/>
                        </a:spcAft>
                      </a:pPr>
                      <a:r>
                        <a:rPr lang="en-IN" sz="1400" b="1" kern="100">
                          <a:effectLst/>
                        </a:rPr>
                        <a:t>Linear Regression</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tc>
                  <a:txBody>
                    <a:bodyPr/>
                    <a:lstStyle/>
                    <a:p>
                      <a:pPr algn="l">
                        <a:lnSpc>
                          <a:spcPct val="107000"/>
                        </a:lnSpc>
                        <a:spcAft>
                          <a:spcPts val="800"/>
                        </a:spcAft>
                      </a:pPr>
                      <a:r>
                        <a:rPr lang="en-IN" sz="1400" b="1" kern="100">
                          <a:effectLst/>
                        </a:rPr>
                        <a:t>Provides interpretable linear relationships between input features and target variables, high predictive accuracy.</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extLst>
                  <a:ext uri="{0D108BD9-81ED-4DB2-BD59-A6C34878D82A}">
                    <a16:rowId xmlns:a16="http://schemas.microsoft.com/office/drawing/2014/main" val="189267738"/>
                  </a:ext>
                </a:extLst>
              </a:tr>
              <a:tr h="768043">
                <a:tc>
                  <a:txBody>
                    <a:bodyPr/>
                    <a:lstStyle/>
                    <a:p>
                      <a:pPr algn="l">
                        <a:lnSpc>
                          <a:spcPct val="107000"/>
                        </a:lnSpc>
                        <a:spcAft>
                          <a:spcPts val="800"/>
                        </a:spcAft>
                      </a:pPr>
                      <a:r>
                        <a:rPr lang="en-IN" sz="1400" b="1" kern="100">
                          <a:effectLst/>
                        </a:rPr>
                        <a:t>Support Vector</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tc>
                  <a:txBody>
                    <a:bodyPr/>
                    <a:lstStyle/>
                    <a:p>
                      <a:pPr algn="l">
                        <a:lnSpc>
                          <a:spcPct val="107000"/>
                        </a:lnSpc>
                        <a:spcAft>
                          <a:spcPts val="800"/>
                        </a:spcAft>
                      </a:pPr>
                      <a:r>
                        <a:rPr lang="en-IN" sz="1400" b="1" kern="100">
                          <a:effectLst/>
                        </a:rPr>
                        <a:t>Utilizes support vector machines for regression, handles high-dimensional data, offers insights despite lower accuracy.</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extLst>
                  <a:ext uri="{0D108BD9-81ED-4DB2-BD59-A6C34878D82A}">
                    <a16:rowId xmlns:a16="http://schemas.microsoft.com/office/drawing/2014/main" val="3358257304"/>
                  </a:ext>
                </a:extLst>
              </a:tr>
              <a:tr h="768043">
                <a:tc>
                  <a:txBody>
                    <a:bodyPr/>
                    <a:lstStyle/>
                    <a:p>
                      <a:pPr algn="l">
                        <a:lnSpc>
                          <a:spcPct val="107000"/>
                        </a:lnSpc>
                        <a:spcAft>
                          <a:spcPts val="800"/>
                        </a:spcAft>
                      </a:pPr>
                      <a:r>
                        <a:rPr lang="en-IN" sz="1400" b="1" kern="100">
                          <a:effectLst/>
                        </a:rPr>
                        <a:t>Gradient Boosting</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tc>
                  <a:txBody>
                    <a:bodyPr/>
                    <a:lstStyle/>
                    <a:p>
                      <a:pPr algn="l">
                        <a:lnSpc>
                          <a:spcPct val="107000"/>
                        </a:lnSpc>
                        <a:spcAft>
                          <a:spcPts val="800"/>
                        </a:spcAft>
                      </a:pPr>
                      <a:r>
                        <a:rPr lang="en-IN" sz="1400" b="1" kern="100" dirty="0">
                          <a:effectLst/>
                        </a:rPr>
                        <a:t>Sequentially trains weak learners, corrects errors iteratively, achieves high accuracy in capturing underlying patterns.</a:t>
                      </a:r>
                      <a:endParaRPr lang="en-IN"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extLst>
                  <a:ext uri="{0D108BD9-81ED-4DB2-BD59-A6C34878D82A}">
                    <a16:rowId xmlns:a16="http://schemas.microsoft.com/office/drawing/2014/main" val="3104599555"/>
                  </a:ext>
                </a:extLst>
              </a:tr>
              <a:tr h="768043">
                <a:tc>
                  <a:txBody>
                    <a:bodyPr/>
                    <a:lstStyle/>
                    <a:p>
                      <a:pPr algn="l">
                        <a:lnSpc>
                          <a:spcPct val="107000"/>
                        </a:lnSpc>
                        <a:spcAft>
                          <a:spcPts val="800"/>
                        </a:spcAft>
                      </a:pPr>
                      <a:r>
                        <a:rPr lang="en-IN" sz="1400" b="1" kern="100">
                          <a:effectLst/>
                        </a:rPr>
                        <a:t>Convolutional Neural Networks (CNN)</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tc>
                  <a:txBody>
                    <a:bodyPr/>
                    <a:lstStyle/>
                    <a:p>
                      <a:pPr algn="l">
                        <a:lnSpc>
                          <a:spcPct val="107000"/>
                        </a:lnSpc>
                        <a:spcAft>
                          <a:spcPts val="800"/>
                        </a:spcAft>
                      </a:pPr>
                      <a:r>
                        <a:rPr lang="en-IN" sz="1400" b="1" kern="100">
                          <a:effectLst/>
                        </a:rPr>
                        <a:t>Proficient in extracting spatial and temporal features from data, often applied in image and signal processing tasks.</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extLst>
                  <a:ext uri="{0D108BD9-81ED-4DB2-BD59-A6C34878D82A}">
                    <a16:rowId xmlns:a16="http://schemas.microsoft.com/office/drawing/2014/main" val="3739130441"/>
                  </a:ext>
                </a:extLst>
              </a:tr>
              <a:tr h="620783">
                <a:tc>
                  <a:txBody>
                    <a:bodyPr/>
                    <a:lstStyle/>
                    <a:p>
                      <a:pPr algn="l">
                        <a:lnSpc>
                          <a:spcPct val="107000"/>
                        </a:lnSpc>
                        <a:spcAft>
                          <a:spcPts val="800"/>
                        </a:spcAft>
                      </a:pPr>
                      <a:r>
                        <a:rPr lang="en-IN" sz="1400" b="1" kern="100">
                          <a:effectLst/>
                        </a:rPr>
                        <a:t>Long Short-Term Memory (LSTM)</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tc>
                  <a:txBody>
                    <a:bodyPr/>
                    <a:lstStyle/>
                    <a:p>
                      <a:pPr algn="l">
                        <a:lnSpc>
                          <a:spcPct val="107000"/>
                        </a:lnSpc>
                        <a:spcAft>
                          <a:spcPts val="800"/>
                        </a:spcAft>
                      </a:pPr>
                      <a:r>
                        <a:rPr lang="en-IN" sz="1400" b="1" kern="100">
                          <a:effectLst/>
                        </a:rPr>
                        <a:t>Effective in capturing long-term dependencies in sequential data, suitable for time series forecasting tasks.</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extLst>
                  <a:ext uri="{0D108BD9-81ED-4DB2-BD59-A6C34878D82A}">
                    <a16:rowId xmlns:a16="http://schemas.microsoft.com/office/drawing/2014/main" val="2448371078"/>
                  </a:ext>
                </a:extLst>
              </a:tr>
              <a:tr h="768043">
                <a:tc>
                  <a:txBody>
                    <a:bodyPr/>
                    <a:lstStyle/>
                    <a:p>
                      <a:pPr algn="l">
                        <a:lnSpc>
                          <a:spcPct val="107000"/>
                        </a:lnSpc>
                        <a:spcAft>
                          <a:spcPts val="800"/>
                        </a:spcAft>
                      </a:pPr>
                      <a:r>
                        <a:rPr lang="en-IN" sz="1400" b="1" kern="100">
                          <a:effectLst/>
                        </a:rPr>
                        <a:t>Artificial Neural Networks (ANN)</a:t>
                      </a:r>
                      <a:endParaRPr lang="en-IN" sz="1200" b="1" kern="10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tc>
                  <a:txBody>
                    <a:bodyPr/>
                    <a:lstStyle/>
                    <a:p>
                      <a:pPr algn="l">
                        <a:lnSpc>
                          <a:spcPct val="107000"/>
                        </a:lnSpc>
                        <a:spcAft>
                          <a:spcPts val="800"/>
                        </a:spcAft>
                      </a:pPr>
                      <a:r>
                        <a:rPr lang="en-IN" sz="1400" b="1" kern="100" dirty="0">
                          <a:effectLst/>
                        </a:rPr>
                        <a:t>Offers flexibility in learning complex relationships in data, suitable for various forecasting tasks, high predictive accuracy.</a:t>
                      </a:r>
                      <a:endParaRPr lang="en-IN" sz="1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303" marR="55303" marT="0" marB="0" anchor="b"/>
                </a:tc>
                <a:extLst>
                  <a:ext uri="{0D108BD9-81ED-4DB2-BD59-A6C34878D82A}">
                    <a16:rowId xmlns:a16="http://schemas.microsoft.com/office/drawing/2014/main" val="2298410690"/>
                  </a:ext>
                </a:extLst>
              </a:tr>
            </a:tbl>
          </a:graphicData>
        </a:graphic>
      </p:graphicFrame>
      <p:sp>
        <p:nvSpPr>
          <p:cNvPr id="6" name="TextBox 5">
            <a:extLst>
              <a:ext uri="{FF2B5EF4-FFF2-40B4-BE49-F238E27FC236}">
                <a16:creationId xmlns:a16="http://schemas.microsoft.com/office/drawing/2014/main" id="{B20B016C-81E9-1B0E-2614-628310F0166B}"/>
              </a:ext>
            </a:extLst>
          </p:cNvPr>
          <p:cNvSpPr txBox="1"/>
          <p:nvPr/>
        </p:nvSpPr>
        <p:spPr>
          <a:xfrm>
            <a:off x="2320412" y="395436"/>
            <a:ext cx="6096000" cy="523220"/>
          </a:xfrm>
          <a:prstGeom prst="rect">
            <a:avLst/>
          </a:prstGeom>
          <a:noFill/>
        </p:spPr>
        <p:txBody>
          <a:bodyPr wrap="square">
            <a:spAutoFit/>
          </a:bodyPr>
          <a:lstStyle/>
          <a:p>
            <a:pPr algn="ctr"/>
            <a:r>
              <a:rPr lang="en-IN" sz="2800" b="1" dirty="0">
                <a:solidFill>
                  <a:srgbClr val="002060"/>
                </a:solidFill>
              </a:rPr>
              <a:t>Algorithms used for each modules</a:t>
            </a:r>
          </a:p>
        </p:txBody>
      </p:sp>
    </p:spTree>
    <p:extLst>
      <p:ext uri="{BB962C8B-B14F-4D97-AF65-F5344CB8AC3E}">
        <p14:creationId xmlns:p14="http://schemas.microsoft.com/office/powerpoint/2010/main" val="412984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9F6B5C-6067-90C3-9BB9-78AFC7EB19B7}"/>
              </a:ext>
            </a:extLst>
          </p:cNvPr>
          <p:cNvSpPr txBox="1"/>
          <p:nvPr/>
        </p:nvSpPr>
        <p:spPr>
          <a:xfrm>
            <a:off x="344129" y="530942"/>
            <a:ext cx="11454581" cy="6247736"/>
          </a:xfrm>
          <a:prstGeom prst="rect">
            <a:avLst/>
          </a:prstGeom>
          <a:noFill/>
        </p:spPr>
        <p:txBody>
          <a:bodyPr wrap="square" rtlCol="0">
            <a:spAutoFit/>
          </a:bodyPr>
          <a:lstStyle/>
          <a:p>
            <a:pPr algn="ctr"/>
            <a:r>
              <a:rPr lang="en-IN" sz="2800" b="1" dirty="0">
                <a:solidFill>
                  <a:schemeClr val="accent6"/>
                </a:solidFill>
              </a:rPr>
              <a:t>Demonstration of working modules</a:t>
            </a:r>
          </a:p>
          <a:p>
            <a:pPr>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Implementation Steps in Weather Prediction</a:t>
            </a:r>
          </a:p>
          <a:p>
            <a:pPr algn="l"/>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Data Collection:</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Gather historical weather data from reliable sources spanning a significant timeframe.</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Include various meteorological parameters such as temperature, humidity, pressure, wind speed, and precipitation.</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Data Preprocessing:</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Cleanse the data to remove outliers, errors, and missing values.</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Perform feature engineering to extract relevant features and enhance model performance.</a:t>
            </a:r>
          </a:p>
          <a:p>
            <a:pPr marL="742950" lvl="1" indent="-285750" algn="l">
              <a:buFont typeface="+mj-lt"/>
              <a:buAutoNum type="arabicPeriod"/>
            </a:pPr>
            <a:r>
              <a:rPr lang="en-US" sz="2000" b="0" i="0" dirty="0">
                <a:effectLst/>
                <a:latin typeface="Times New Roman" panose="02020603050405020304" pitchFamily="18" charset="0"/>
                <a:cs typeface="Times New Roman" panose="02020603050405020304" pitchFamily="18" charset="0"/>
              </a:rPr>
              <a:t>Normalize or standardize the data to ensure uniformity across different features.</a:t>
            </a:r>
          </a:p>
          <a:p>
            <a:r>
              <a:rPr lang="en-IN" sz="2000" i="1" kern="100" dirty="0">
                <a:latin typeface="Times New Roman" panose="02020603050405020304" pitchFamily="18" charset="0"/>
                <a:ea typeface="Calibri" panose="020F0502020204030204" pitchFamily="34"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Model Selection:</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Choose appropriate machine learning and deep learning models based on the nature of the problem and available data.</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Consider models such as Random Forest, Linear Regression, Support Vector Regression, Convolutional Neural Networks (CNN), Long Short-Term Memory (LSTM), and Artificial Neural Networks (ANN).</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5294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199</TotalTime>
  <Words>885</Words>
  <Application>Microsoft Office PowerPoint</Application>
  <PresentationFormat>Widescreen</PresentationFormat>
  <Paragraphs>192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Söhne</vt:lpstr>
      <vt:lpstr>Tahoma</vt:lpstr>
      <vt:lpstr>Times New Roman</vt:lpstr>
      <vt:lpstr>Wingdings 3</vt:lpstr>
      <vt:lpstr>Ion Boardroom</vt:lpstr>
      <vt:lpstr>Weather Prediction using Ml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 using Ml Techniques</dc:title>
  <dc:creator>shiv alashetty</dc:creator>
  <cp:lastModifiedBy>shiv alashetty</cp:lastModifiedBy>
  <cp:revision>11</cp:revision>
  <dcterms:created xsi:type="dcterms:W3CDTF">2024-03-26T12:32:51Z</dcterms:created>
  <dcterms:modified xsi:type="dcterms:W3CDTF">2024-04-02T14:39:23Z</dcterms:modified>
</cp:coreProperties>
</file>