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mic Sans MS" panose="030F0702030302020204" pitchFamily="66" charset="0"/>
      <p:regular r:id="rId8"/>
      <p:bold r:id="rId9"/>
      <p:italic r:id="rId10"/>
      <p:boldItalic r:id="rId11"/>
    </p:embeddedFont>
    <p:embeddedFont>
      <p:font typeface="Dosis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d4VovYpmONFABAVfOSlvFpgzN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ackoverflow.com/questions/45516424/sklearn-train-test-split-on-pandas-stratify-by-multiple-columns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8 (Infinity)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Ka Stephanie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21:00 – 22:00 WIB / 10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Juni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2022 </a:t>
            </a:r>
            <a:endParaRPr sz="1800" b="1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385274"/>
            <a:ext cx="11768400" cy="1343483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262200" y="1468976"/>
            <a:ext cx="11734800" cy="1182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dirty="0" err="1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Pembagian</a:t>
            </a:r>
            <a:r>
              <a:rPr lang="en-US" sz="1300" b="1" dirty="0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 </a:t>
            </a:r>
            <a:r>
              <a:rPr lang="en-US" sz="1300" b="1" dirty="0" err="1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tugas</a:t>
            </a:r>
            <a:r>
              <a:rPr lang="en-US" sz="1300" b="1" dirty="0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 di stage </a:t>
            </a:r>
            <a:r>
              <a:rPr lang="en-US" sz="1300" b="1" dirty="0" err="1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ini</a:t>
            </a:r>
            <a:r>
              <a:rPr lang="en-US" sz="1300" b="1" dirty="0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:</a:t>
            </a:r>
            <a:endParaRPr lang="en-US" sz="1300" dirty="0">
              <a:solidFill>
                <a:schemeClr val="dk1"/>
              </a:solidFill>
              <a:latin typeface="Comic Sans MS" panose="030F0702030302020204" pitchFamily="66" charset="0"/>
              <a:ea typeface="Dosis"/>
              <a:cs typeface="Dosis"/>
              <a:sym typeface="Dosis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300" dirty="0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Alaska </a:t>
            </a:r>
            <a:r>
              <a:rPr lang="en-US" sz="1300" dirty="0" err="1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Napitupulu</a:t>
            </a:r>
            <a:r>
              <a:rPr lang="en-US" sz="1300" dirty="0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 (</a:t>
            </a:r>
            <a:r>
              <a:rPr lang="en-US" sz="1300" dirty="0" err="1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berperan</a:t>
            </a:r>
            <a:r>
              <a:rPr lang="en-US" sz="1300" dirty="0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aktif</a:t>
            </a:r>
            <a:r>
              <a:rPr lang="en-US" sz="1300" dirty="0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 pada stage 2)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300" dirty="0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Rafsanjani Lestari Negara </a:t>
            </a:r>
            <a:r>
              <a:rPr lang="sv-SE" sz="1300" dirty="0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(berperan aktif pada stage 2)</a:t>
            </a: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sv-SE" sz="1300" dirty="0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I</a:t>
            </a:r>
            <a:r>
              <a:rPr lang="en-US" sz="1300" dirty="0" err="1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ke</a:t>
            </a:r>
            <a:r>
              <a:rPr lang="en-US" sz="1300" dirty="0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Setyawati</a:t>
            </a:r>
            <a:r>
              <a:rPr lang="en-US" sz="1300" dirty="0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 </a:t>
            </a:r>
            <a:r>
              <a:rPr lang="sv-SE" sz="1300" dirty="0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(berperan aktif pada stage 2)</a:t>
            </a:r>
            <a:endParaRPr lang="en-US" sz="1300" dirty="0">
              <a:solidFill>
                <a:schemeClr val="dk1"/>
              </a:solidFill>
              <a:latin typeface="Comic Sans MS" panose="030F0702030302020204" pitchFamily="66" charset="0"/>
              <a:ea typeface="Dosis"/>
              <a:cs typeface="Dosis"/>
              <a:sym typeface="Dosis"/>
            </a:endParaRP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300" dirty="0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Ukhti </a:t>
            </a:r>
            <a:r>
              <a:rPr lang="en-US" sz="1300" dirty="0" err="1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Aprillia</a:t>
            </a:r>
            <a:r>
              <a:rPr lang="en-US" sz="1300" dirty="0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Vanny</a:t>
            </a:r>
            <a:r>
              <a:rPr lang="en-US" sz="1300" dirty="0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 </a:t>
            </a:r>
            <a:r>
              <a:rPr lang="sv-SE" sz="1300" dirty="0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(berperan aktif pada stage 2)</a:t>
            </a:r>
            <a:endParaRPr lang="en-US" sz="1300" dirty="0">
              <a:solidFill>
                <a:schemeClr val="dk1"/>
              </a:solidFill>
              <a:latin typeface="Comic Sans MS" panose="030F0702030302020204" pitchFamily="66" charset="0"/>
              <a:ea typeface="Dosis"/>
              <a:cs typeface="Dosis"/>
              <a:sym typeface="Dosis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277785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251172" y="2855005"/>
            <a:ext cx="11734800" cy="105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dirty="0" err="1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Poin</a:t>
            </a:r>
            <a:r>
              <a:rPr lang="en-US" sz="1300" b="1" dirty="0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 </a:t>
            </a:r>
            <a:r>
              <a:rPr lang="en-US" sz="1300" b="1" dirty="0" err="1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pembahasan</a:t>
            </a:r>
            <a:r>
              <a:rPr lang="en-US" sz="1300" b="1" dirty="0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:</a:t>
            </a:r>
            <a:endParaRPr sz="1300" b="1" dirty="0">
              <a:solidFill>
                <a:schemeClr val="dk1"/>
              </a:solidFill>
              <a:latin typeface="Comic Sans MS" panose="030F0702030302020204" pitchFamily="66" charset="0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1.. </a:t>
            </a:r>
            <a:r>
              <a:rPr lang="en-US" sz="1300" dirty="0" err="1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Preprossesing</a:t>
            </a:r>
            <a:r>
              <a:rPr lang="en-US" sz="1300" dirty="0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lengkap</a:t>
            </a:r>
            <a:endParaRPr sz="1300" dirty="0">
              <a:solidFill>
                <a:schemeClr val="dk1"/>
              </a:solidFill>
              <a:latin typeface="Comic Sans MS" panose="030F0702030302020204" pitchFamily="66" charset="0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2. Modelling </a:t>
            </a:r>
            <a:r>
              <a:rPr lang="en-US" sz="1300" dirty="0" err="1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sudah</a:t>
            </a:r>
            <a:r>
              <a:rPr lang="en-US" sz="1300" dirty="0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coba</a:t>
            </a:r>
            <a:r>
              <a:rPr lang="en-US" sz="1300" dirty="0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beberapa</a:t>
            </a:r>
            <a:r>
              <a:rPr lang="en-US" sz="1300" dirty="0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algoritma</a:t>
            </a:r>
            <a:r>
              <a:rPr lang="en-US" sz="1300" dirty="0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 (</a:t>
            </a:r>
            <a:r>
              <a:rPr lang="en-US" sz="1300" dirty="0" err="1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hingga</a:t>
            </a:r>
            <a:r>
              <a:rPr lang="en-US" sz="1300" dirty="0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 evaluation metrics </a:t>
            </a:r>
            <a:r>
              <a:rPr lang="en-US" sz="1300" dirty="0" err="1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serta</a:t>
            </a:r>
            <a:r>
              <a:rPr lang="en-US" sz="1300" dirty="0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 feature important) – improve modelling </a:t>
            </a:r>
            <a:r>
              <a:rPr lang="en-US" sz="1300" dirty="0" err="1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sudah</a:t>
            </a:r>
            <a:r>
              <a:rPr lang="en-US" sz="1300" dirty="0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dilakukan</a:t>
            </a:r>
            <a:endParaRPr sz="1300" dirty="0">
              <a:solidFill>
                <a:schemeClr val="dk1"/>
              </a:solidFill>
              <a:latin typeface="Comic Sans MS" panose="030F0702030302020204" pitchFamily="66" charset="0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3.  Insight business </a:t>
            </a:r>
            <a:r>
              <a:rPr lang="en-US" sz="1300" dirty="0" err="1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termasuk</a:t>
            </a:r>
            <a:r>
              <a:rPr lang="en-US" sz="1300" dirty="0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ke</a:t>
            </a:r>
            <a:r>
              <a:rPr lang="en-US" sz="1300" dirty="0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Comic Sans MS" panose="030F0702030302020204" pitchFamily="66" charset="0"/>
                <a:ea typeface="Dosis"/>
                <a:cs typeface="Dosis"/>
                <a:sym typeface="Dosis"/>
              </a:rPr>
              <a:t>rekomendasi</a:t>
            </a:r>
            <a:endParaRPr sz="1300" dirty="0">
              <a:solidFill>
                <a:schemeClr val="dk1"/>
              </a:solidFill>
              <a:latin typeface="Comic Sans MS" panose="030F0702030302020204" pitchFamily="66" charset="0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g79b7674418_0_6"/>
          <p:cNvSpPr/>
          <p:nvPr/>
        </p:nvSpPr>
        <p:spPr>
          <a:xfrm>
            <a:off x="228600" y="4170433"/>
            <a:ext cx="11734700" cy="767327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79b7674418_0_6"/>
          <p:cNvSpPr txBox="1"/>
          <p:nvPr/>
        </p:nvSpPr>
        <p:spPr>
          <a:xfrm>
            <a:off x="262200" y="4267896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</a:t>
            </a:r>
            <a:r>
              <a:rPr lang="en-US" sz="13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3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3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300" dirty="0">
                <a:latin typeface="Comic Sans MS"/>
                <a:ea typeface="Comic Sans MS"/>
                <a:cs typeface="Comic Sans MS"/>
                <a:sym typeface="Comic Sans MS"/>
              </a:rPr>
              <a:t>Hasil </a:t>
            </a:r>
            <a:r>
              <a:rPr lang="en-US" sz="1300" dirty="0" err="1">
                <a:latin typeface="Comic Sans MS"/>
                <a:ea typeface="Comic Sans MS"/>
                <a:cs typeface="Comic Sans MS"/>
                <a:sym typeface="Comic Sans MS"/>
              </a:rPr>
              <a:t>diskusi</a:t>
            </a:r>
            <a:r>
              <a:rPr lang="en-US" sz="13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300" dirty="0" err="1">
                <a:latin typeface="Comic Sans MS"/>
                <a:ea typeface="Comic Sans MS"/>
                <a:cs typeface="Comic Sans MS"/>
                <a:sym typeface="Comic Sans MS"/>
              </a:rPr>
              <a:t>semuanya</a:t>
            </a:r>
            <a:r>
              <a:rPr lang="en-US" sz="13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300" dirty="0" err="1">
                <a:latin typeface="Comic Sans MS"/>
                <a:ea typeface="Comic Sans MS"/>
                <a:cs typeface="Comic Sans MS"/>
                <a:sym typeface="Comic Sans MS"/>
              </a:rPr>
              <a:t>sudah</a:t>
            </a:r>
            <a:r>
              <a:rPr lang="en-US" sz="13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300" dirty="0" err="1">
                <a:latin typeface="Comic Sans MS"/>
                <a:ea typeface="Comic Sans MS"/>
                <a:cs typeface="Comic Sans MS"/>
                <a:sym typeface="Comic Sans MS"/>
              </a:rPr>
              <a:t>lengkap</a:t>
            </a:r>
            <a:r>
              <a:rPr lang="en-US" sz="1300" dirty="0"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1300" dirty="0" err="1">
                <a:latin typeface="Comic Sans MS"/>
                <a:ea typeface="Comic Sans MS"/>
                <a:cs typeface="Comic Sans MS"/>
                <a:sym typeface="Comic Sans MS"/>
              </a:rPr>
              <a:t>bahkan</a:t>
            </a:r>
            <a:r>
              <a:rPr lang="en-US" sz="13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300" dirty="0" err="1">
                <a:latin typeface="Comic Sans MS"/>
                <a:ea typeface="Comic Sans MS"/>
                <a:cs typeface="Comic Sans MS"/>
                <a:sym typeface="Comic Sans MS"/>
              </a:rPr>
              <a:t>sudah</a:t>
            </a:r>
            <a:r>
              <a:rPr lang="en-US" sz="13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300" dirty="0" err="1">
                <a:latin typeface="Comic Sans MS"/>
                <a:ea typeface="Comic Sans MS"/>
                <a:cs typeface="Comic Sans MS"/>
                <a:sym typeface="Comic Sans MS"/>
              </a:rPr>
              <a:t>masuk</a:t>
            </a:r>
            <a:r>
              <a:rPr lang="en-US" sz="13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300" dirty="0" err="1">
                <a:latin typeface="Comic Sans MS"/>
                <a:ea typeface="Comic Sans MS"/>
                <a:cs typeface="Comic Sans MS"/>
                <a:sym typeface="Comic Sans MS"/>
              </a:rPr>
              <a:t>membahas</a:t>
            </a:r>
            <a:r>
              <a:rPr lang="en-US" sz="1300" dirty="0">
                <a:latin typeface="Comic Sans MS"/>
                <a:ea typeface="Comic Sans MS"/>
                <a:cs typeface="Comic Sans MS"/>
                <a:sym typeface="Comic Sans MS"/>
              </a:rPr>
              <a:t> modelling (Stage 3).</a:t>
            </a:r>
            <a:endParaRPr sz="13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g79b7674418_0_6"/>
          <p:cNvSpPr/>
          <p:nvPr/>
        </p:nvSpPr>
        <p:spPr>
          <a:xfrm>
            <a:off x="194900" y="5064340"/>
            <a:ext cx="11768400" cy="1694772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79b7674418_0_6"/>
          <p:cNvSpPr txBox="1"/>
          <p:nvPr/>
        </p:nvSpPr>
        <p:spPr>
          <a:xfrm>
            <a:off x="279000" y="5221823"/>
            <a:ext cx="11411252" cy="141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3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3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3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100"/>
              <a:buFont typeface="+mj-lt"/>
              <a:buAutoNum type="arabicPeriod"/>
            </a:pPr>
            <a:r>
              <a:rPr lang="fi-FI" sz="1300" dirty="0">
                <a:latin typeface="Comic Sans MS"/>
                <a:ea typeface="Comic Sans MS"/>
                <a:cs typeface="Comic Sans MS"/>
                <a:sym typeface="Comic Sans MS"/>
              </a:rPr>
              <a:t>Mencoba improve berdasarkan referensi link ini </a:t>
            </a:r>
            <a:r>
              <a:rPr lang="fi-FI" sz="1300" dirty="0">
                <a:latin typeface="Comic Sans MS"/>
                <a:ea typeface="Comic Sans MS"/>
                <a:cs typeface="Comic Sans MS"/>
                <a:sym typeface="Comic Sans MS"/>
                <a:hlinkClick r:id="rId6"/>
              </a:rPr>
              <a:t>https://stackoverflow.com/questions/45516424/sklearn-train-test-split-on-pandas-stratify-by-multiple-columns</a:t>
            </a:r>
            <a:r>
              <a:rPr lang="fi-FI" sz="1300" dirty="0">
                <a:latin typeface="Comic Sans MS"/>
                <a:ea typeface="Comic Sans MS"/>
                <a:cs typeface="Comic Sans MS"/>
                <a:sym typeface="Comic Sans MS"/>
              </a:rPr>
              <a:t> (sebagai perbandingan hasil akhir)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100"/>
              <a:buFont typeface="+mj-lt"/>
              <a:buAutoNum type="arabicPeriod"/>
            </a:pPr>
            <a:r>
              <a:rPr lang="fi-FI" sz="1300" dirty="0">
                <a:latin typeface="Comic Sans MS"/>
                <a:ea typeface="Comic Sans MS"/>
                <a:cs typeface="Comic Sans MS"/>
                <a:sym typeface="Comic Sans MS"/>
              </a:rPr>
              <a:t>Mencoba modelling menggunakan data story pembayaran 1 / 2 / 3/ 4/ 5/ 6 bulan terakhir serta tanpa history pembayaran untuk asumsi nasabah baru.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Dosis</vt:lpstr>
      <vt:lpstr>Calibri</vt:lpstr>
      <vt:lpstr>Comic Sans MS</vt:lpstr>
      <vt:lpstr>Arial</vt:lpstr>
      <vt:lpstr>Tema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Ukhti</cp:lastModifiedBy>
  <cp:revision>1</cp:revision>
  <dcterms:created xsi:type="dcterms:W3CDTF">2020-04-28T06:06:52Z</dcterms:created>
  <dcterms:modified xsi:type="dcterms:W3CDTF">2022-06-10T15:17:31Z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