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97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3" d="100"/>
          <a:sy n="73" d="100"/>
        </p:scale>
        <p:origin x="5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4F4549-454A-423E-83AC-7F9CC2FE4ED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B865087-77FA-43B9-BB7F-3FD65B1E1E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CEA8EA4-30FD-488D-96F1-D24E424EB9CD}"/>
              </a:ext>
            </a:extLst>
          </p:cNvPr>
          <p:cNvSpPr>
            <a:spLocks noGrp="1"/>
          </p:cNvSpPr>
          <p:nvPr>
            <p:ph type="dt" sz="half" idx="10"/>
          </p:nvPr>
        </p:nvSpPr>
        <p:spPr/>
        <p:txBody>
          <a:bodyPr/>
          <a:lstStyle/>
          <a:p>
            <a:fld id="{2B729844-02CB-4AA2-BEF0-194B81D6987F}" type="datetimeFigureOut">
              <a:rPr lang="fr-FR" smtClean="0"/>
              <a:t>05/07/2021</a:t>
            </a:fld>
            <a:endParaRPr lang="fr-FR"/>
          </a:p>
        </p:txBody>
      </p:sp>
      <p:sp>
        <p:nvSpPr>
          <p:cNvPr id="5" name="Espace réservé du pied de page 4">
            <a:extLst>
              <a:ext uri="{FF2B5EF4-FFF2-40B4-BE49-F238E27FC236}">
                <a16:creationId xmlns:a16="http://schemas.microsoft.com/office/drawing/2014/main" id="{88AE685D-E9B7-4A97-A4A5-2FF3216CA90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34B33C-E678-4954-9A25-4B21173147E2}"/>
              </a:ext>
            </a:extLst>
          </p:cNvPr>
          <p:cNvSpPr>
            <a:spLocks noGrp="1"/>
          </p:cNvSpPr>
          <p:nvPr>
            <p:ph type="sldNum" sz="quarter" idx="12"/>
          </p:nvPr>
        </p:nvSpPr>
        <p:spPr/>
        <p:txBody>
          <a:bodyPr/>
          <a:lstStyle/>
          <a:p>
            <a:fld id="{076405E1-3851-450E-8974-A7045797D414}" type="slidenum">
              <a:rPr lang="fr-FR" smtClean="0"/>
              <a:t>‹N°›</a:t>
            </a:fld>
            <a:endParaRPr lang="fr-FR"/>
          </a:p>
        </p:txBody>
      </p:sp>
    </p:spTree>
    <p:extLst>
      <p:ext uri="{BB962C8B-B14F-4D97-AF65-F5344CB8AC3E}">
        <p14:creationId xmlns:p14="http://schemas.microsoft.com/office/powerpoint/2010/main" val="377835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85A7E3-19D1-42C6-97F9-530D9253AA3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876FF28-FA2D-4A5C-B7E0-7380A969616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4989D3-4FB4-4CBB-949D-C752CA50CCD1}"/>
              </a:ext>
            </a:extLst>
          </p:cNvPr>
          <p:cNvSpPr>
            <a:spLocks noGrp="1"/>
          </p:cNvSpPr>
          <p:nvPr>
            <p:ph type="dt" sz="half" idx="10"/>
          </p:nvPr>
        </p:nvSpPr>
        <p:spPr/>
        <p:txBody>
          <a:bodyPr/>
          <a:lstStyle/>
          <a:p>
            <a:fld id="{2B729844-02CB-4AA2-BEF0-194B81D6987F}" type="datetimeFigureOut">
              <a:rPr lang="fr-FR" smtClean="0"/>
              <a:t>05/07/2021</a:t>
            </a:fld>
            <a:endParaRPr lang="fr-FR"/>
          </a:p>
        </p:txBody>
      </p:sp>
      <p:sp>
        <p:nvSpPr>
          <p:cNvPr id="5" name="Espace réservé du pied de page 4">
            <a:extLst>
              <a:ext uri="{FF2B5EF4-FFF2-40B4-BE49-F238E27FC236}">
                <a16:creationId xmlns:a16="http://schemas.microsoft.com/office/drawing/2014/main" id="{24C52D55-9E52-4BE3-B51B-F957674E6F5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F04305-36B9-416D-B0BF-79A56E638FF9}"/>
              </a:ext>
            </a:extLst>
          </p:cNvPr>
          <p:cNvSpPr>
            <a:spLocks noGrp="1"/>
          </p:cNvSpPr>
          <p:nvPr>
            <p:ph type="sldNum" sz="quarter" idx="12"/>
          </p:nvPr>
        </p:nvSpPr>
        <p:spPr/>
        <p:txBody>
          <a:bodyPr/>
          <a:lstStyle/>
          <a:p>
            <a:fld id="{076405E1-3851-450E-8974-A7045797D414}" type="slidenum">
              <a:rPr lang="fr-FR" smtClean="0"/>
              <a:t>‹N°›</a:t>
            </a:fld>
            <a:endParaRPr lang="fr-FR"/>
          </a:p>
        </p:txBody>
      </p:sp>
    </p:spTree>
    <p:extLst>
      <p:ext uri="{BB962C8B-B14F-4D97-AF65-F5344CB8AC3E}">
        <p14:creationId xmlns:p14="http://schemas.microsoft.com/office/powerpoint/2010/main" val="216427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77E151A-AF9E-4A18-8858-022F37C780E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57E74B1-9177-43BA-A0F2-1BAC36F90C5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F0732C9-EE45-4C81-9B0F-91B39438515D}"/>
              </a:ext>
            </a:extLst>
          </p:cNvPr>
          <p:cNvSpPr>
            <a:spLocks noGrp="1"/>
          </p:cNvSpPr>
          <p:nvPr>
            <p:ph type="dt" sz="half" idx="10"/>
          </p:nvPr>
        </p:nvSpPr>
        <p:spPr/>
        <p:txBody>
          <a:bodyPr/>
          <a:lstStyle/>
          <a:p>
            <a:fld id="{2B729844-02CB-4AA2-BEF0-194B81D6987F}" type="datetimeFigureOut">
              <a:rPr lang="fr-FR" smtClean="0"/>
              <a:t>05/07/2021</a:t>
            </a:fld>
            <a:endParaRPr lang="fr-FR"/>
          </a:p>
        </p:txBody>
      </p:sp>
      <p:sp>
        <p:nvSpPr>
          <p:cNvPr id="5" name="Espace réservé du pied de page 4">
            <a:extLst>
              <a:ext uri="{FF2B5EF4-FFF2-40B4-BE49-F238E27FC236}">
                <a16:creationId xmlns:a16="http://schemas.microsoft.com/office/drawing/2014/main" id="{B2C80F0A-9516-412F-9D47-B1A4673618A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07018FC-7F5A-4006-903A-7DAC527B92BE}"/>
              </a:ext>
            </a:extLst>
          </p:cNvPr>
          <p:cNvSpPr>
            <a:spLocks noGrp="1"/>
          </p:cNvSpPr>
          <p:nvPr>
            <p:ph type="sldNum" sz="quarter" idx="12"/>
          </p:nvPr>
        </p:nvSpPr>
        <p:spPr/>
        <p:txBody>
          <a:bodyPr/>
          <a:lstStyle/>
          <a:p>
            <a:fld id="{076405E1-3851-450E-8974-A7045797D414}" type="slidenum">
              <a:rPr lang="fr-FR" smtClean="0"/>
              <a:t>‹N°›</a:t>
            </a:fld>
            <a:endParaRPr lang="fr-FR"/>
          </a:p>
        </p:txBody>
      </p:sp>
    </p:spTree>
    <p:extLst>
      <p:ext uri="{BB962C8B-B14F-4D97-AF65-F5344CB8AC3E}">
        <p14:creationId xmlns:p14="http://schemas.microsoft.com/office/powerpoint/2010/main" val="415519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1D42FC-0A69-4850-95C5-893CB124F49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5920032-1362-4841-A89C-0762C08E316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37EB57E-6D6D-417A-BC4B-90CAB823F2CC}"/>
              </a:ext>
            </a:extLst>
          </p:cNvPr>
          <p:cNvSpPr>
            <a:spLocks noGrp="1"/>
          </p:cNvSpPr>
          <p:nvPr>
            <p:ph type="dt" sz="half" idx="10"/>
          </p:nvPr>
        </p:nvSpPr>
        <p:spPr/>
        <p:txBody>
          <a:bodyPr/>
          <a:lstStyle/>
          <a:p>
            <a:fld id="{2B729844-02CB-4AA2-BEF0-194B81D6987F}" type="datetimeFigureOut">
              <a:rPr lang="fr-FR" smtClean="0"/>
              <a:t>05/07/2021</a:t>
            </a:fld>
            <a:endParaRPr lang="fr-FR"/>
          </a:p>
        </p:txBody>
      </p:sp>
      <p:sp>
        <p:nvSpPr>
          <p:cNvPr id="5" name="Espace réservé du pied de page 4">
            <a:extLst>
              <a:ext uri="{FF2B5EF4-FFF2-40B4-BE49-F238E27FC236}">
                <a16:creationId xmlns:a16="http://schemas.microsoft.com/office/drawing/2014/main" id="{AD55703D-3F1C-48AE-A0AF-D2888489FD1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2A3C3F7-A254-4287-8853-9D4D4F89AE9A}"/>
              </a:ext>
            </a:extLst>
          </p:cNvPr>
          <p:cNvSpPr>
            <a:spLocks noGrp="1"/>
          </p:cNvSpPr>
          <p:nvPr>
            <p:ph type="sldNum" sz="quarter" idx="12"/>
          </p:nvPr>
        </p:nvSpPr>
        <p:spPr/>
        <p:txBody>
          <a:bodyPr/>
          <a:lstStyle/>
          <a:p>
            <a:fld id="{076405E1-3851-450E-8974-A7045797D414}" type="slidenum">
              <a:rPr lang="fr-FR" smtClean="0"/>
              <a:t>‹N°›</a:t>
            </a:fld>
            <a:endParaRPr lang="fr-FR"/>
          </a:p>
        </p:txBody>
      </p:sp>
    </p:spTree>
    <p:extLst>
      <p:ext uri="{BB962C8B-B14F-4D97-AF65-F5344CB8AC3E}">
        <p14:creationId xmlns:p14="http://schemas.microsoft.com/office/powerpoint/2010/main" val="400454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75C71D-1A0E-4521-9127-D3A549E548C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C0A86DD-E10D-4C0D-B9DF-33C1F8DE2A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9D40F50-8D53-4750-BC51-1933B3CF069C}"/>
              </a:ext>
            </a:extLst>
          </p:cNvPr>
          <p:cNvSpPr>
            <a:spLocks noGrp="1"/>
          </p:cNvSpPr>
          <p:nvPr>
            <p:ph type="dt" sz="half" idx="10"/>
          </p:nvPr>
        </p:nvSpPr>
        <p:spPr/>
        <p:txBody>
          <a:bodyPr/>
          <a:lstStyle/>
          <a:p>
            <a:fld id="{2B729844-02CB-4AA2-BEF0-194B81D6987F}" type="datetimeFigureOut">
              <a:rPr lang="fr-FR" smtClean="0"/>
              <a:t>05/07/2021</a:t>
            </a:fld>
            <a:endParaRPr lang="fr-FR"/>
          </a:p>
        </p:txBody>
      </p:sp>
      <p:sp>
        <p:nvSpPr>
          <p:cNvPr id="5" name="Espace réservé du pied de page 4">
            <a:extLst>
              <a:ext uri="{FF2B5EF4-FFF2-40B4-BE49-F238E27FC236}">
                <a16:creationId xmlns:a16="http://schemas.microsoft.com/office/drawing/2014/main" id="{A0E6151B-7BB1-44C6-9B68-C07EB94F114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7468A6F-C088-4069-A682-32FA3939370D}"/>
              </a:ext>
            </a:extLst>
          </p:cNvPr>
          <p:cNvSpPr>
            <a:spLocks noGrp="1"/>
          </p:cNvSpPr>
          <p:nvPr>
            <p:ph type="sldNum" sz="quarter" idx="12"/>
          </p:nvPr>
        </p:nvSpPr>
        <p:spPr/>
        <p:txBody>
          <a:bodyPr/>
          <a:lstStyle/>
          <a:p>
            <a:fld id="{076405E1-3851-450E-8974-A7045797D414}" type="slidenum">
              <a:rPr lang="fr-FR" smtClean="0"/>
              <a:t>‹N°›</a:t>
            </a:fld>
            <a:endParaRPr lang="fr-FR"/>
          </a:p>
        </p:txBody>
      </p:sp>
    </p:spTree>
    <p:extLst>
      <p:ext uri="{BB962C8B-B14F-4D97-AF65-F5344CB8AC3E}">
        <p14:creationId xmlns:p14="http://schemas.microsoft.com/office/powerpoint/2010/main" val="165125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216B9A-5C20-4F06-AB2A-6DAFB3E5290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B711416-AE15-43C9-9162-9813C9CD90D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6B70AB2-B875-4C4F-BF75-73B58A944D0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EB59C4F-6152-48AA-9A5F-192B39CDDAB5}"/>
              </a:ext>
            </a:extLst>
          </p:cNvPr>
          <p:cNvSpPr>
            <a:spLocks noGrp="1"/>
          </p:cNvSpPr>
          <p:nvPr>
            <p:ph type="dt" sz="half" idx="10"/>
          </p:nvPr>
        </p:nvSpPr>
        <p:spPr/>
        <p:txBody>
          <a:bodyPr/>
          <a:lstStyle/>
          <a:p>
            <a:fld id="{2B729844-02CB-4AA2-BEF0-194B81D6987F}" type="datetimeFigureOut">
              <a:rPr lang="fr-FR" smtClean="0"/>
              <a:t>05/07/2021</a:t>
            </a:fld>
            <a:endParaRPr lang="fr-FR"/>
          </a:p>
        </p:txBody>
      </p:sp>
      <p:sp>
        <p:nvSpPr>
          <p:cNvPr id="6" name="Espace réservé du pied de page 5">
            <a:extLst>
              <a:ext uri="{FF2B5EF4-FFF2-40B4-BE49-F238E27FC236}">
                <a16:creationId xmlns:a16="http://schemas.microsoft.com/office/drawing/2014/main" id="{7BCF2C4F-7D50-4A2D-BE3F-89959C7685E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F36137-B656-4BB5-B8F7-5DACF3282DC4}"/>
              </a:ext>
            </a:extLst>
          </p:cNvPr>
          <p:cNvSpPr>
            <a:spLocks noGrp="1"/>
          </p:cNvSpPr>
          <p:nvPr>
            <p:ph type="sldNum" sz="quarter" idx="12"/>
          </p:nvPr>
        </p:nvSpPr>
        <p:spPr/>
        <p:txBody>
          <a:bodyPr/>
          <a:lstStyle/>
          <a:p>
            <a:fld id="{076405E1-3851-450E-8974-A7045797D414}" type="slidenum">
              <a:rPr lang="fr-FR" smtClean="0"/>
              <a:t>‹N°›</a:t>
            </a:fld>
            <a:endParaRPr lang="fr-FR"/>
          </a:p>
        </p:txBody>
      </p:sp>
    </p:spTree>
    <p:extLst>
      <p:ext uri="{BB962C8B-B14F-4D97-AF65-F5344CB8AC3E}">
        <p14:creationId xmlns:p14="http://schemas.microsoft.com/office/powerpoint/2010/main" val="37828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BAB359-3DE4-4B50-AB13-57EDF992BAB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C5E5876-328F-4A9F-8FFC-6B92533D6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416E9C9-3AA6-4181-9AB5-6180DCF9BC6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B4FD5B4-589C-4F62-A746-165644797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A33C675-11B4-44F4-82BE-BFD02AC0FE1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F1E2BF7-14C0-46B0-809D-02EEE38083A5}"/>
              </a:ext>
            </a:extLst>
          </p:cNvPr>
          <p:cNvSpPr>
            <a:spLocks noGrp="1"/>
          </p:cNvSpPr>
          <p:nvPr>
            <p:ph type="dt" sz="half" idx="10"/>
          </p:nvPr>
        </p:nvSpPr>
        <p:spPr/>
        <p:txBody>
          <a:bodyPr/>
          <a:lstStyle/>
          <a:p>
            <a:fld id="{2B729844-02CB-4AA2-BEF0-194B81D6987F}" type="datetimeFigureOut">
              <a:rPr lang="fr-FR" smtClean="0"/>
              <a:t>05/07/2021</a:t>
            </a:fld>
            <a:endParaRPr lang="fr-FR"/>
          </a:p>
        </p:txBody>
      </p:sp>
      <p:sp>
        <p:nvSpPr>
          <p:cNvPr id="8" name="Espace réservé du pied de page 7">
            <a:extLst>
              <a:ext uri="{FF2B5EF4-FFF2-40B4-BE49-F238E27FC236}">
                <a16:creationId xmlns:a16="http://schemas.microsoft.com/office/drawing/2014/main" id="{1DCA5CEA-6487-4A24-B4D0-6D7391140B2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D4B0AF0-0B01-4864-AFB2-F4A6C2E7586D}"/>
              </a:ext>
            </a:extLst>
          </p:cNvPr>
          <p:cNvSpPr>
            <a:spLocks noGrp="1"/>
          </p:cNvSpPr>
          <p:nvPr>
            <p:ph type="sldNum" sz="quarter" idx="12"/>
          </p:nvPr>
        </p:nvSpPr>
        <p:spPr/>
        <p:txBody>
          <a:bodyPr/>
          <a:lstStyle/>
          <a:p>
            <a:fld id="{076405E1-3851-450E-8974-A7045797D414}" type="slidenum">
              <a:rPr lang="fr-FR" smtClean="0"/>
              <a:t>‹N°›</a:t>
            </a:fld>
            <a:endParaRPr lang="fr-FR"/>
          </a:p>
        </p:txBody>
      </p:sp>
    </p:spTree>
    <p:extLst>
      <p:ext uri="{BB962C8B-B14F-4D97-AF65-F5344CB8AC3E}">
        <p14:creationId xmlns:p14="http://schemas.microsoft.com/office/powerpoint/2010/main" val="3538868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BA2-429B-4CC6-8859-856729E2A27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87F28F5-1CE8-4170-9442-A86FBF8E3E17}"/>
              </a:ext>
            </a:extLst>
          </p:cNvPr>
          <p:cNvSpPr>
            <a:spLocks noGrp="1"/>
          </p:cNvSpPr>
          <p:nvPr>
            <p:ph type="dt" sz="half" idx="10"/>
          </p:nvPr>
        </p:nvSpPr>
        <p:spPr/>
        <p:txBody>
          <a:bodyPr/>
          <a:lstStyle/>
          <a:p>
            <a:fld id="{2B729844-02CB-4AA2-BEF0-194B81D6987F}" type="datetimeFigureOut">
              <a:rPr lang="fr-FR" smtClean="0"/>
              <a:t>05/07/2021</a:t>
            </a:fld>
            <a:endParaRPr lang="fr-FR"/>
          </a:p>
        </p:txBody>
      </p:sp>
      <p:sp>
        <p:nvSpPr>
          <p:cNvPr id="4" name="Espace réservé du pied de page 3">
            <a:extLst>
              <a:ext uri="{FF2B5EF4-FFF2-40B4-BE49-F238E27FC236}">
                <a16:creationId xmlns:a16="http://schemas.microsoft.com/office/drawing/2014/main" id="{A1FA6820-29D4-42E4-98F5-81695DBF100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42C25DB-3501-4E90-8078-8D890D1C7D18}"/>
              </a:ext>
            </a:extLst>
          </p:cNvPr>
          <p:cNvSpPr>
            <a:spLocks noGrp="1"/>
          </p:cNvSpPr>
          <p:nvPr>
            <p:ph type="sldNum" sz="quarter" idx="12"/>
          </p:nvPr>
        </p:nvSpPr>
        <p:spPr/>
        <p:txBody>
          <a:bodyPr/>
          <a:lstStyle/>
          <a:p>
            <a:fld id="{076405E1-3851-450E-8974-A7045797D414}" type="slidenum">
              <a:rPr lang="fr-FR" smtClean="0"/>
              <a:t>‹N°›</a:t>
            </a:fld>
            <a:endParaRPr lang="fr-FR"/>
          </a:p>
        </p:txBody>
      </p:sp>
    </p:spTree>
    <p:extLst>
      <p:ext uri="{BB962C8B-B14F-4D97-AF65-F5344CB8AC3E}">
        <p14:creationId xmlns:p14="http://schemas.microsoft.com/office/powerpoint/2010/main" val="2985896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8C93C22-D855-4B91-ABF5-D2A8C95D3003}"/>
              </a:ext>
            </a:extLst>
          </p:cNvPr>
          <p:cNvSpPr>
            <a:spLocks noGrp="1"/>
          </p:cNvSpPr>
          <p:nvPr>
            <p:ph type="dt" sz="half" idx="10"/>
          </p:nvPr>
        </p:nvSpPr>
        <p:spPr/>
        <p:txBody>
          <a:bodyPr/>
          <a:lstStyle/>
          <a:p>
            <a:fld id="{2B729844-02CB-4AA2-BEF0-194B81D6987F}" type="datetimeFigureOut">
              <a:rPr lang="fr-FR" smtClean="0"/>
              <a:t>05/07/2021</a:t>
            </a:fld>
            <a:endParaRPr lang="fr-FR"/>
          </a:p>
        </p:txBody>
      </p:sp>
      <p:sp>
        <p:nvSpPr>
          <p:cNvPr id="3" name="Espace réservé du pied de page 2">
            <a:extLst>
              <a:ext uri="{FF2B5EF4-FFF2-40B4-BE49-F238E27FC236}">
                <a16:creationId xmlns:a16="http://schemas.microsoft.com/office/drawing/2014/main" id="{BD7009BF-86DF-4FEF-82CE-9F3F9741768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AAFFCAB-7628-4276-B744-E2DE4F6E8B14}"/>
              </a:ext>
            </a:extLst>
          </p:cNvPr>
          <p:cNvSpPr>
            <a:spLocks noGrp="1"/>
          </p:cNvSpPr>
          <p:nvPr>
            <p:ph type="sldNum" sz="quarter" idx="12"/>
          </p:nvPr>
        </p:nvSpPr>
        <p:spPr/>
        <p:txBody>
          <a:bodyPr/>
          <a:lstStyle/>
          <a:p>
            <a:fld id="{076405E1-3851-450E-8974-A7045797D414}" type="slidenum">
              <a:rPr lang="fr-FR" smtClean="0"/>
              <a:t>‹N°›</a:t>
            </a:fld>
            <a:endParaRPr lang="fr-FR"/>
          </a:p>
        </p:txBody>
      </p:sp>
    </p:spTree>
    <p:extLst>
      <p:ext uri="{BB962C8B-B14F-4D97-AF65-F5344CB8AC3E}">
        <p14:creationId xmlns:p14="http://schemas.microsoft.com/office/powerpoint/2010/main" val="3196171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B4518A-BC1A-46DF-9D7D-5D4DABAF4BF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F179B3C-1A45-47D9-B106-8860165F4B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C40A599-BE07-44CD-B2A3-A90BD927D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B02A007-2ECB-4094-B91B-8692A7298679}"/>
              </a:ext>
            </a:extLst>
          </p:cNvPr>
          <p:cNvSpPr>
            <a:spLocks noGrp="1"/>
          </p:cNvSpPr>
          <p:nvPr>
            <p:ph type="dt" sz="half" idx="10"/>
          </p:nvPr>
        </p:nvSpPr>
        <p:spPr/>
        <p:txBody>
          <a:bodyPr/>
          <a:lstStyle/>
          <a:p>
            <a:fld id="{2B729844-02CB-4AA2-BEF0-194B81D6987F}" type="datetimeFigureOut">
              <a:rPr lang="fr-FR" smtClean="0"/>
              <a:t>05/07/2021</a:t>
            </a:fld>
            <a:endParaRPr lang="fr-FR"/>
          </a:p>
        </p:txBody>
      </p:sp>
      <p:sp>
        <p:nvSpPr>
          <p:cNvPr id="6" name="Espace réservé du pied de page 5">
            <a:extLst>
              <a:ext uri="{FF2B5EF4-FFF2-40B4-BE49-F238E27FC236}">
                <a16:creationId xmlns:a16="http://schemas.microsoft.com/office/drawing/2014/main" id="{73EA8E89-3888-47A0-87FC-7A984A692F8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0A406B3-41BA-4A04-A560-6745ACED8A4D}"/>
              </a:ext>
            </a:extLst>
          </p:cNvPr>
          <p:cNvSpPr>
            <a:spLocks noGrp="1"/>
          </p:cNvSpPr>
          <p:nvPr>
            <p:ph type="sldNum" sz="quarter" idx="12"/>
          </p:nvPr>
        </p:nvSpPr>
        <p:spPr/>
        <p:txBody>
          <a:bodyPr/>
          <a:lstStyle/>
          <a:p>
            <a:fld id="{076405E1-3851-450E-8974-A7045797D414}" type="slidenum">
              <a:rPr lang="fr-FR" smtClean="0"/>
              <a:t>‹N°›</a:t>
            </a:fld>
            <a:endParaRPr lang="fr-FR"/>
          </a:p>
        </p:txBody>
      </p:sp>
    </p:spTree>
    <p:extLst>
      <p:ext uri="{BB962C8B-B14F-4D97-AF65-F5344CB8AC3E}">
        <p14:creationId xmlns:p14="http://schemas.microsoft.com/office/powerpoint/2010/main" val="3583592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DFDC30-7944-4EF8-B575-24AADBF08F6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595D2DC-D92E-49D0-8681-F5CECAE61C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69D3A73-D1B7-4904-9B9D-1F7870FE3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F3B1A06-D25C-4A25-8C98-EFB2A17DC1CB}"/>
              </a:ext>
            </a:extLst>
          </p:cNvPr>
          <p:cNvSpPr>
            <a:spLocks noGrp="1"/>
          </p:cNvSpPr>
          <p:nvPr>
            <p:ph type="dt" sz="half" idx="10"/>
          </p:nvPr>
        </p:nvSpPr>
        <p:spPr/>
        <p:txBody>
          <a:bodyPr/>
          <a:lstStyle/>
          <a:p>
            <a:fld id="{2B729844-02CB-4AA2-BEF0-194B81D6987F}" type="datetimeFigureOut">
              <a:rPr lang="fr-FR" smtClean="0"/>
              <a:t>05/07/2021</a:t>
            </a:fld>
            <a:endParaRPr lang="fr-FR"/>
          </a:p>
        </p:txBody>
      </p:sp>
      <p:sp>
        <p:nvSpPr>
          <p:cNvPr id="6" name="Espace réservé du pied de page 5">
            <a:extLst>
              <a:ext uri="{FF2B5EF4-FFF2-40B4-BE49-F238E27FC236}">
                <a16:creationId xmlns:a16="http://schemas.microsoft.com/office/drawing/2014/main" id="{9B6FDF3A-6C5A-40FF-A9A1-98BB484120F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416B498-CD81-4E37-A956-C2BB277DF311}"/>
              </a:ext>
            </a:extLst>
          </p:cNvPr>
          <p:cNvSpPr>
            <a:spLocks noGrp="1"/>
          </p:cNvSpPr>
          <p:nvPr>
            <p:ph type="sldNum" sz="quarter" idx="12"/>
          </p:nvPr>
        </p:nvSpPr>
        <p:spPr/>
        <p:txBody>
          <a:bodyPr/>
          <a:lstStyle/>
          <a:p>
            <a:fld id="{076405E1-3851-450E-8974-A7045797D414}" type="slidenum">
              <a:rPr lang="fr-FR" smtClean="0"/>
              <a:t>‹N°›</a:t>
            </a:fld>
            <a:endParaRPr lang="fr-FR"/>
          </a:p>
        </p:txBody>
      </p:sp>
    </p:spTree>
    <p:extLst>
      <p:ext uri="{BB962C8B-B14F-4D97-AF65-F5344CB8AC3E}">
        <p14:creationId xmlns:p14="http://schemas.microsoft.com/office/powerpoint/2010/main" val="1717462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5819CBC-F145-47CA-9F05-0BDA4F0B6F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6638E1E-C7B7-421A-82F9-300C43F58E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9D3CDAA-71BF-4B88-A64E-941A2BEAB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29844-02CB-4AA2-BEF0-194B81D6987F}" type="datetimeFigureOut">
              <a:rPr lang="fr-FR" smtClean="0"/>
              <a:t>05/07/2021</a:t>
            </a:fld>
            <a:endParaRPr lang="fr-FR"/>
          </a:p>
        </p:txBody>
      </p:sp>
      <p:sp>
        <p:nvSpPr>
          <p:cNvPr id="5" name="Espace réservé du pied de page 4">
            <a:extLst>
              <a:ext uri="{FF2B5EF4-FFF2-40B4-BE49-F238E27FC236}">
                <a16:creationId xmlns:a16="http://schemas.microsoft.com/office/drawing/2014/main" id="{8CA129C1-697C-4099-8456-2FEE3CD004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01A31AB-4577-4B2B-8ADE-E250CD7424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6405E1-3851-450E-8974-A7045797D414}" type="slidenum">
              <a:rPr lang="fr-FR" smtClean="0"/>
              <a:t>‹N°›</a:t>
            </a:fld>
            <a:endParaRPr lang="fr-FR"/>
          </a:p>
        </p:txBody>
      </p:sp>
    </p:spTree>
    <p:extLst>
      <p:ext uri="{BB962C8B-B14F-4D97-AF65-F5344CB8AC3E}">
        <p14:creationId xmlns:p14="http://schemas.microsoft.com/office/powerpoint/2010/main" val="2538207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e 14">
            <a:extLst>
              <a:ext uri="{FF2B5EF4-FFF2-40B4-BE49-F238E27FC236}">
                <a16:creationId xmlns:a16="http://schemas.microsoft.com/office/drawing/2014/main" id="{4B82A647-57D4-47F8-BA78-5694468D6943}"/>
              </a:ext>
            </a:extLst>
          </p:cNvPr>
          <p:cNvGrpSpPr/>
          <p:nvPr/>
        </p:nvGrpSpPr>
        <p:grpSpPr>
          <a:xfrm>
            <a:off x="425764" y="133318"/>
            <a:ext cx="2260637" cy="473784"/>
            <a:chOff x="870864" y="3609857"/>
            <a:chExt cx="2260637" cy="473784"/>
          </a:xfrm>
        </p:grpSpPr>
        <p:pic>
          <p:nvPicPr>
            <p:cNvPr id="9" name="Image 8">
              <a:extLst>
                <a:ext uri="{FF2B5EF4-FFF2-40B4-BE49-F238E27FC236}">
                  <a16:creationId xmlns:a16="http://schemas.microsoft.com/office/drawing/2014/main" id="{670AE723-C27D-4030-BF00-F33C4691C040}"/>
                </a:ext>
              </a:extLst>
            </p:cNvPr>
            <p:cNvPicPr>
              <a:picLocks noChangeAspect="1"/>
            </p:cNvPicPr>
            <p:nvPr/>
          </p:nvPicPr>
          <p:blipFill>
            <a:blip r:embed="rId2"/>
            <a:stretch>
              <a:fillRect/>
            </a:stretch>
          </p:blipFill>
          <p:spPr>
            <a:xfrm>
              <a:off x="1355014" y="3609857"/>
              <a:ext cx="1776487" cy="473784"/>
            </a:xfrm>
            <a:prstGeom prst="rect">
              <a:avLst/>
            </a:prstGeom>
          </p:spPr>
        </p:pic>
        <p:pic>
          <p:nvPicPr>
            <p:cNvPr id="13" name="Image 12">
              <a:extLst>
                <a:ext uri="{FF2B5EF4-FFF2-40B4-BE49-F238E27FC236}">
                  <a16:creationId xmlns:a16="http://schemas.microsoft.com/office/drawing/2014/main" id="{1642E4A7-1B03-4098-8FEB-5698D165FCDA}"/>
                </a:ext>
              </a:extLst>
            </p:cNvPr>
            <p:cNvPicPr>
              <a:picLocks noChangeAspect="1"/>
            </p:cNvPicPr>
            <p:nvPr/>
          </p:nvPicPr>
          <p:blipFill>
            <a:blip r:embed="rId3"/>
            <a:stretch>
              <a:fillRect/>
            </a:stretch>
          </p:blipFill>
          <p:spPr>
            <a:xfrm flipH="1">
              <a:off x="870864" y="3628863"/>
              <a:ext cx="455869" cy="454778"/>
            </a:xfrm>
            <a:prstGeom prst="rect">
              <a:avLst/>
            </a:prstGeom>
          </p:spPr>
        </p:pic>
      </p:grpSp>
      <p:cxnSp>
        <p:nvCxnSpPr>
          <p:cNvPr id="17" name="Connecteur droit 16">
            <a:extLst>
              <a:ext uri="{FF2B5EF4-FFF2-40B4-BE49-F238E27FC236}">
                <a16:creationId xmlns:a16="http://schemas.microsoft.com/office/drawing/2014/main" id="{1B9B3127-2F98-41A8-A063-DFF9CE254A7B}"/>
              </a:ext>
            </a:extLst>
          </p:cNvPr>
          <p:cNvCxnSpPr/>
          <p:nvPr/>
        </p:nvCxnSpPr>
        <p:spPr>
          <a:xfrm>
            <a:off x="425764" y="731520"/>
            <a:ext cx="11270605" cy="0"/>
          </a:xfrm>
          <a:prstGeom prst="line">
            <a:avLst/>
          </a:prstGeom>
          <a:ln w="28575">
            <a:solidFill>
              <a:srgbClr val="2B97D1"/>
            </a:solidFill>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1D87F3C4-7949-42E2-9DEB-D1893153C7C3}"/>
              </a:ext>
            </a:extLst>
          </p:cNvPr>
          <p:cNvSpPr txBox="1"/>
          <p:nvPr/>
        </p:nvSpPr>
        <p:spPr>
          <a:xfrm>
            <a:off x="6237319" y="185544"/>
            <a:ext cx="5677231" cy="369332"/>
          </a:xfrm>
          <a:prstGeom prst="rect">
            <a:avLst/>
          </a:prstGeom>
          <a:noFill/>
        </p:spPr>
        <p:txBody>
          <a:bodyPr wrap="square" rtlCol="0">
            <a:spAutoFit/>
          </a:bodyPr>
          <a:lstStyle/>
          <a:p>
            <a:r>
              <a:rPr lang="fr-FR" b="1" i="1" dirty="0">
                <a:solidFill>
                  <a:srgbClr val="2B97D1"/>
                </a:solidFill>
              </a:rPr>
              <a:t>Fiche de poste Tests de performances et Automatisation</a:t>
            </a:r>
          </a:p>
        </p:txBody>
      </p:sp>
      <p:sp>
        <p:nvSpPr>
          <p:cNvPr id="20" name="ZoneTexte 19">
            <a:extLst>
              <a:ext uri="{FF2B5EF4-FFF2-40B4-BE49-F238E27FC236}">
                <a16:creationId xmlns:a16="http://schemas.microsoft.com/office/drawing/2014/main" id="{9D37C171-55F7-41A4-B284-AA67C45A1759}"/>
              </a:ext>
            </a:extLst>
          </p:cNvPr>
          <p:cNvSpPr txBox="1"/>
          <p:nvPr/>
        </p:nvSpPr>
        <p:spPr>
          <a:xfrm>
            <a:off x="909914" y="1794646"/>
            <a:ext cx="3502179" cy="1569660"/>
          </a:xfrm>
          <a:prstGeom prst="rect">
            <a:avLst/>
          </a:prstGeom>
          <a:noFill/>
        </p:spPr>
        <p:txBody>
          <a:bodyPr wrap="square" rtlCol="0">
            <a:spAutoFit/>
          </a:bodyPr>
          <a:lstStyle/>
          <a:p>
            <a:r>
              <a:rPr lang="fr-FR" sz="1400" b="1" dirty="0"/>
              <a:t>Présentation de l’entreprise</a:t>
            </a:r>
          </a:p>
          <a:p>
            <a:endParaRPr lang="fr-FR" sz="1200" dirty="0"/>
          </a:p>
          <a:p>
            <a:r>
              <a:rPr lang="fr-FR" sz="1000" b="0" i="0" dirty="0">
                <a:effectLst/>
                <a:latin typeface="-apple-system"/>
              </a:rPr>
              <a:t>WAPSI est une entreprise de conseil en technologies de l’information, spécialisée dans 4 domaines d’expertise : Le DevOps/Automatisation/</a:t>
            </a:r>
            <a:r>
              <a:rPr lang="fr-FR" sz="1000" b="0" i="0" dirty="0" err="1">
                <a:effectLst/>
                <a:latin typeface="-apple-system"/>
              </a:rPr>
              <a:t>Testing</a:t>
            </a:r>
            <a:r>
              <a:rPr lang="fr-FR" sz="1000" b="0" i="0" dirty="0">
                <a:effectLst/>
                <a:latin typeface="-apple-system"/>
              </a:rPr>
              <a:t>, la Performance Applicative, la </a:t>
            </a:r>
            <a:r>
              <a:rPr lang="fr-FR" sz="1000" b="0" i="0" dirty="0" err="1">
                <a:effectLst/>
                <a:latin typeface="-apple-system"/>
              </a:rPr>
              <a:t>CyberSécurité</a:t>
            </a:r>
            <a:r>
              <a:rPr lang="fr-FR" sz="1000" b="0" i="0" dirty="0">
                <a:effectLst/>
                <a:latin typeface="-apple-system"/>
              </a:rPr>
              <a:t> et la Data Intelligence. Fondée en 2015, WAPSI se compose d’une équipe de 40 collaborateurs qui réalise des missions pour plus de 80 clients, et a tissé un écosystème de partenaires technologiques leaders sur leurs marchés. </a:t>
            </a:r>
            <a:endParaRPr lang="fr-FR" sz="1000" dirty="0"/>
          </a:p>
        </p:txBody>
      </p:sp>
      <p:sp>
        <p:nvSpPr>
          <p:cNvPr id="21" name="ZoneTexte 20">
            <a:extLst>
              <a:ext uri="{FF2B5EF4-FFF2-40B4-BE49-F238E27FC236}">
                <a16:creationId xmlns:a16="http://schemas.microsoft.com/office/drawing/2014/main" id="{66571CFC-5EB5-4F9A-97D1-8F503BAEB9AE}"/>
              </a:ext>
            </a:extLst>
          </p:cNvPr>
          <p:cNvSpPr txBox="1"/>
          <p:nvPr/>
        </p:nvSpPr>
        <p:spPr>
          <a:xfrm>
            <a:off x="2596470" y="3776942"/>
            <a:ext cx="4143474" cy="1631216"/>
          </a:xfrm>
          <a:prstGeom prst="rect">
            <a:avLst/>
          </a:prstGeom>
          <a:noFill/>
        </p:spPr>
        <p:txBody>
          <a:bodyPr wrap="square" rtlCol="0">
            <a:spAutoFit/>
          </a:bodyPr>
          <a:lstStyle/>
          <a:p>
            <a:r>
              <a:rPr lang="fr-FR" sz="1400" b="1" dirty="0"/>
              <a:t>Accompagner nos clients dans le déploiement d’approches Agile et </a:t>
            </a:r>
            <a:r>
              <a:rPr lang="fr-FR" sz="1400" b="1" dirty="0" err="1"/>
              <a:t>Devops</a:t>
            </a:r>
            <a:endParaRPr lang="fr-FR" sz="1400" b="1" dirty="0"/>
          </a:p>
          <a:p>
            <a:endParaRPr lang="fr-FR" sz="1200" dirty="0"/>
          </a:p>
          <a:p>
            <a:r>
              <a:rPr lang="fr-FR" sz="1000" b="0" i="0" dirty="0">
                <a:effectLst/>
                <a:latin typeface="-apple-system"/>
              </a:rPr>
              <a:t>Sécuriser les systèmes</a:t>
            </a:r>
            <a:r>
              <a:rPr lang="fr-FR" sz="1000" dirty="0">
                <a:latin typeface="-apple-system"/>
              </a:rPr>
              <a:t> ainsi que les accès IAM, monitorer et optimiser les performances applicatives, définir de nouvelles architectures Cloud, mettre en œuvre et exploiter des solutions RPA, élaborer et mettre en place des stratégies et solutions visant à maitriser l’explosion des volumes de données, et leur exploitation … Voici en quelques mots le quotidien des Ninjas de la bulle Performance et Automatisation chez WAPSI !</a:t>
            </a:r>
            <a:endParaRPr lang="fr-FR" sz="1000" dirty="0"/>
          </a:p>
        </p:txBody>
      </p:sp>
      <p:sp>
        <p:nvSpPr>
          <p:cNvPr id="22" name="ZoneTexte 21">
            <a:extLst>
              <a:ext uri="{FF2B5EF4-FFF2-40B4-BE49-F238E27FC236}">
                <a16:creationId xmlns:a16="http://schemas.microsoft.com/office/drawing/2014/main" id="{6DDC695D-C932-4888-B9A1-7E391CFA7D50}"/>
              </a:ext>
            </a:extLst>
          </p:cNvPr>
          <p:cNvSpPr txBox="1"/>
          <p:nvPr/>
        </p:nvSpPr>
        <p:spPr>
          <a:xfrm>
            <a:off x="8149610" y="2391331"/>
            <a:ext cx="3502180" cy="3562514"/>
          </a:xfrm>
          <a:prstGeom prst="rect">
            <a:avLst/>
          </a:prstGeom>
          <a:noFill/>
        </p:spPr>
        <p:txBody>
          <a:bodyPr wrap="square" rtlCol="0">
            <a:spAutoFit/>
          </a:bodyPr>
          <a:lstStyle/>
          <a:p>
            <a:r>
              <a:rPr lang="fr-FR" sz="1400" b="1" dirty="0"/>
              <a:t>Description du poste</a:t>
            </a:r>
          </a:p>
          <a:p>
            <a:endParaRPr lang="fr-FR" sz="1200" dirty="0"/>
          </a:p>
          <a:p>
            <a:r>
              <a:rPr lang="fr-FR" sz="1050" dirty="0"/>
              <a:t>Dès vos premiers pas chez WAPSI, vous serez formé au métier de la Performance et de l’expertise WEB. Vos compétences techniques acquises en école sont essentielles pour évoluer dans les architectures de nos clients. La méthodologie de la Performance vous sera enseignée par nos experts et vous intégrerez rapidement des missions chez nos clients tout en binôme avec nos experts senior en poste. Vous passerez toutes les certifications nécessaires pour vous intégrer facilement chez nos clients. </a:t>
            </a:r>
          </a:p>
          <a:p>
            <a:pPr marL="171450" indent="-171450">
              <a:buFont typeface="Arial" panose="020B0604020202020204" pitchFamily="34" charset="0"/>
              <a:buChar char="•"/>
            </a:pPr>
            <a:r>
              <a:rPr lang="fr-FR" sz="1050" dirty="0">
                <a:latin typeface="-apple-system"/>
              </a:rPr>
              <a:t>Code: C, Html, SQL, Python, Java, JS, XML, JSON, casser des serveurs</a:t>
            </a:r>
          </a:p>
          <a:p>
            <a:pPr marL="171450" indent="-171450">
              <a:buFont typeface="Arial" panose="020B0604020202020204" pitchFamily="34" charset="0"/>
              <a:buChar char="•"/>
            </a:pPr>
            <a:r>
              <a:rPr lang="fr-FR" sz="1050" dirty="0">
                <a:latin typeface="-apple-system"/>
              </a:rPr>
              <a:t>Outillage perf: </a:t>
            </a:r>
            <a:r>
              <a:rPr lang="fr-FR" sz="1050" dirty="0" err="1">
                <a:latin typeface="-apple-system"/>
              </a:rPr>
              <a:t>Neoload</a:t>
            </a:r>
            <a:r>
              <a:rPr lang="fr-FR" sz="1050" dirty="0">
                <a:latin typeface="-apple-system"/>
              </a:rPr>
              <a:t>, </a:t>
            </a:r>
            <a:r>
              <a:rPr lang="fr-FR" sz="1050" dirty="0" err="1">
                <a:latin typeface="-apple-system"/>
              </a:rPr>
              <a:t>Loadrunner</a:t>
            </a:r>
            <a:r>
              <a:rPr lang="fr-FR" sz="1050" dirty="0">
                <a:latin typeface="-apple-system"/>
              </a:rPr>
              <a:t>, </a:t>
            </a:r>
            <a:r>
              <a:rPr lang="fr-FR" sz="1050" dirty="0" err="1">
                <a:latin typeface="-apple-system"/>
              </a:rPr>
              <a:t>Jmeter</a:t>
            </a:r>
            <a:r>
              <a:rPr lang="fr-FR" sz="1050" dirty="0">
                <a:latin typeface="-apple-system"/>
              </a:rPr>
              <a:t>, </a:t>
            </a:r>
            <a:r>
              <a:rPr lang="fr-FR" sz="1050" dirty="0" err="1">
                <a:latin typeface="-apple-system"/>
              </a:rPr>
              <a:t>Gatling</a:t>
            </a:r>
            <a:endParaRPr lang="fr-FR" sz="1050" dirty="0">
              <a:latin typeface="-apple-system"/>
            </a:endParaRPr>
          </a:p>
          <a:p>
            <a:pPr marL="171450" indent="-171450">
              <a:buFont typeface="Arial" panose="020B0604020202020204" pitchFamily="34" charset="0"/>
              <a:buChar char="•"/>
            </a:pPr>
            <a:r>
              <a:rPr lang="fr-FR" sz="1050" dirty="0" err="1">
                <a:latin typeface="-apple-system"/>
              </a:rPr>
              <a:t>Appmon</a:t>
            </a:r>
            <a:r>
              <a:rPr lang="fr-FR" sz="1050" dirty="0">
                <a:latin typeface="-apple-system"/>
              </a:rPr>
              <a:t>: </a:t>
            </a:r>
            <a:r>
              <a:rPr lang="fr-FR" sz="1050" dirty="0" err="1">
                <a:latin typeface="-apple-system"/>
              </a:rPr>
              <a:t>Dynatrace</a:t>
            </a:r>
            <a:r>
              <a:rPr lang="fr-FR" sz="1050" dirty="0">
                <a:latin typeface="-apple-system"/>
              </a:rPr>
              <a:t>, </a:t>
            </a:r>
            <a:r>
              <a:rPr lang="fr-FR" sz="1050" dirty="0" err="1">
                <a:latin typeface="-apple-system"/>
              </a:rPr>
              <a:t>Appdynamics</a:t>
            </a:r>
            <a:endParaRPr lang="fr-FR" sz="1050" dirty="0">
              <a:latin typeface="-apple-system"/>
            </a:endParaRPr>
          </a:p>
          <a:p>
            <a:pPr marL="171450" indent="-171450">
              <a:buFont typeface="Arial" panose="020B0604020202020204" pitchFamily="34" charset="0"/>
              <a:buChar char="•"/>
            </a:pPr>
            <a:r>
              <a:rPr lang="fr-FR" sz="1050" dirty="0">
                <a:latin typeface="-apple-system"/>
              </a:rPr>
              <a:t>Webperf: Fasterize</a:t>
            </a:r>
          </a:p>
          <a:p>
            <a:pPr marL="171450" indent="-171450">
              <a:buFont typeface="Arial" panose="020B0604020202020204" pitchFamily="34" charset="0"/>
              <a:buChar char="•"/>
            </a:pPr>
            <a:r>
              <a:rPr lang="fr-FR" sz="1050" dirty="0" err="1">
                <a:latin typeface="-apple-system"/>
              </a:rPr>
              <a:t>Devops</a:t>
            </a:r>
            <a:r>
              <a:rPr lang="fr-FR" sz="1050" dirty="0">
                <a:latin typeface="-apple-system"/>
              </a:rPr>
              <a:t>: Jenkins, </a:t>
            </a:r>
            <a:r>
              <a:rPr lang="fr-FR" sz="1050" dirty="0" err="1">
                <a:latin typeface="-apple-system"/>
              </a:rPr>
              <a:t>Kubernetes</a:t>
            </a:r>
            <a:r>
              <a:rPr lang="fr-FR" sz="1050" dirty="0">
                <a:latin typeface="-apple-system"/>
              </a:rPr>
              <a:t>, Docker, </a:t>
            </a:r>
            <a:r>
              <a:rPr lang="fr-FR" sz="1050" dirty="0" err="1">
                <a:latin typeface="-apple-system"/>
              </a:rPr>
              <a:t>Gitlab</a:t>
            </a:r>
            <a:r>
              <a:rPr lang="fr-FR" sz="1050" dirty="0">
                <a:latin typeface="-apple-system"/>
              </a:rPr>
              <a:t>, </a:t>
            </a:r>
            <a:r>
              <a:rPr lang="fr-FR" sz="1050" dirty="0" err="1">
                <a:latin typeface="-apple-system"/>
              </a:rPr>
              <a:t>Bitbucket</a:t>
            </a:r>
            <a:r>
              <a:rPr lang="fr-FR" sz="1050" dirty="0">
                <a:latin typeface="-apple-system"/>
              </a:rPr>
              <a:t>, SVN Ansible, </a:t>
            </a:r>
            <a:r>
              <a:rPr lang="fr-FR" sz="1050" dirty="0" err="1">
                <a:latin typeface="-apple-system"/>
              </a:rPr>
              <a:t>Terraform</a:t>
            </a:r>
            <a:endParaRPr lang="fr-FR" sz="1050" dirty="0">
              <a:latin typeface="-apple-system"/>
            </a:endParaRPr>
          </a:p>
          <a:p>
            <a:pPr marL="171450" indent="-171450">
              <a:buFont typeface="Arial" panose="020B0604020202020204" pitchFamily="34" charset="0"/>
              <a:buChar char="•"/>
            </a:pPr>
            <a:r>
              <a:rPr lang="fr-FR" sz="1050" dirty="0">
                <a:latin typeface="-apple-system"/>
              </a:rPr>
              <a:t>Cloud: AWS, GCP, AZUR</a:t>
            </a:r>
          </a:p>
          <a:p>
            <a:pPr marL="171450" indent="-171450">
              <a:buFont typeface="Arial" panose="020B0604020202020204" pitchFamily="34" charset="0"/>
              <a:buChar char="•"/>
            </a:pPr>
            <a:r>
              <a:rPr lang="fr-FR" sz="1050" dirty="0">
                <a:latin typeface="-apple-system"/>
              </a:rPr>
              <a:t>Casser des serveurs</a:t>
            </a:r>
          </a:p>
          <a:p>
            <a:endParaRPr lang="fr-FR" sz="1050" dirty="0"/>
          </a:p>
        </p:txBody>
      </p:sp>
      <p:pic>
        <p:nvPicPr>
          <p:cNvPr id="28" name="Image 27">
            <a:extLst>
              <a:ext uri="{FF2B5EF4-FFF2-40B4-BE49-F238E27FC236}">
                <a16:creationId xmlns:a16="http://schemas.microsoft.com/office/drawing/2014/main" id="{FA25759D-F4B2-4B5A-ACC6-4647DF8FA668}"/>
              </a:ext>
            </a:extLst>
          </p:cNvPr>
          <p:cNvPicPr>
            <a:picLocks noChangeAspect="1"/>
          </p:cNvPicPr>
          <p:nvPr/>
        </p:nvPicPr>
        <p:blipFill>
          <a:blip r:embed="rId4"/>
          <a:stretch>
            <a:fillRect/>
          </a:stretch>
        </p:blipFill>
        <p:spPr>
          <a:xfrm>
            <a:off x="275940" y="3776942"/>
            <a:ext cx="1666875" cy="762000"/>
          </a:xfrm>
          <a:prstGeom prst="rect">
            <a:avLst/>
          </a:prstGeom>
        </p:spPr>
      </p:pic>
      <p:pic>
        <p:nvPicPr>
          <p:cNvPr id="30" name="Image 29">
            <a:extLst>
              <a:ext uri="{FF2B5EF4-FFF2-40B4-BE49-F238E27FC236}">
                <a16:creationId xmlns:a16="http://schemas.microsoft.com/office/drawing/2014/main" id="{DEDBBAD7-163A-49B9-AB83-18656FB55E37}"/>
              </a:ext>
            </a:extLst>
          </p:cNvPr>
          <p:cNvPicPr>
            <a:picLocks noChangeAspect="1"/>
          </p:cNvPicPr>
          <p:nvPr/>
        </p:nvPicPr>
        <p:blipFill>
          <a:blip r:embed="rId5"/>
          <a:stretch>
            <a:fillRect/>
          </a:stretch>
        </p:blipFill>
        <p:spPr>
          <a:xfrm>
            <a:off x="3021744" y="6067714"/>
            <a:ext cx="1504950" cy="542925"/>
          </a:xfrm>
          <a:prstGeom prst="rect">
            <a:avLst/>
          </a:prstGeom>
        </p:spPr>
      </p:pic>
      <p:pic>
        <p:nvPicPr>
          <p:cNvPr id="32" name="Image 31">
            <a:extLst>
              <a:ext uri="{FF2B5EF4-FFF2-40B4-BE49-F238E27FC236}">
                <a16:creationId xmlns:a16="http://schemas.microsoft.com/office/drawing/2014/main" id="{12F6BF88-01C4-46BC-A76C-5C31AB8FD99A}"/>
              </a:ext>
            </a:extLst>
          </p:cNvPr>
          <p:cNvPicPr>
            <a:picLocks noChangeAspect="1"/>
          </p:cNvPicPr>
          <p:nvPr/>
        </p:nvPicPr>
        <p:blipFill>
          <a:blip r:embed="rId6"/>
          <a:stretch>
            <a:fillRect/>
          </a:stretch>
        </p:blipFill>
        <p:spPr>
          <a:xfrm>
            <a:off x="1488219" y="963530"/>
            <a:ext cx="1533525" cy="552450"/>
          </a:xfrm>
          <a:prstGeom prst="rect">
            <a:avLst/>
          </a:prstGeom>
        </p:spPr>
      </p:pic>
      <p:pic>
        <p:nvPicPr>
          <p:cNvPr id="34" name="Image 33">
            <a:extLst>
              <a:ext uri="{FF2B5EF4-FFF2-40B4-BE49-F238E27FC236}">
                <a16:creationId xmlns:a16="http://schemas.microsoft.com/office/drawing/2014/main" id="{C5EDC445-236D-4714-82BB-63DA29AC5CDD}"/>
              </a:ext>
            </a:extLst>
          </p:cNvPr>
          <p:cNvPicPr>
            <a:picLocks noChangeAspect="1"/>
          </p:cNvPicPr>
          <p:nvPr/>
        </p:nvPicPr>
        <p:blipFill>
          <a:blip r:embed="rId7"/>
          <a:stretch>
            <a:fillRect/>
          </a:stretch>
        </p:blipFill>
        <p:spPr>
          <a:xfrm>
            <a:off x="356815" y="5681951"/>
            <a:ext cx="1905000" cy="657225"/>
          </a:xfrm>
          <a:prstGeom prst="rect">
            <a:avLst/>
          </a:prstGeom>
        </p:spPr>
      </p:pic>
      <p:pic>
        <p:nvPicPr>
          <p:cNvPr id="36" name="Image 35">
            <a:extLst>
              <a:ext uri="{FF2B5EF4-FFF2-40B4-BE49-F238E27FC236}">
                <a16:creationId xmlns:a16="http://schemas.microsoft.com/office/drawing/2014/main" id="{329DAB57-8A0B-4A7F-9B46-940B13624F29}"/>
              </a:ext>
            </a:extLst>
          </p:cNvPr>
          <p:cNvPicPr>
            <a:picLocks noChangeAspect="1"/>
          </p:cNvPicPr>
          <p:nvPr/>
        </p:nvPicPr>
        <p:blipFill>
          <a:blip r:embed="rId8"/>
          <a:stretch>
            <a:fillRect/>
          </a:stretch>
        </p:blipFill>
        <p:spPr>
          <a:xfrm>
            <a:off x="5318156" y="2616695"/>
            <a:ext cx="1838325" cy="552450"/>
          </a:xfrm>
          <a:prstGeom prst="rect">
            <a:avLst/>
          </a:prstGeom>
        </p:spPr>
      </p:pic>
      <p:pic>
        <p:nvPicPr>
          <p:cNvPr id="38" name="Image 37">
            <a:extLst>
              <a:ext uri="{FF2B5EF4-FFF2-40B4-BE49-F238E27FC236}">
                <a16:creationId xmlns:a16="http://schemas.microsoft.com/office/drawing/2014/main" id="{C11ACA25-368F-40CD-8670-75280C04AF83}"/>
              </a:ext>
            </a:extLst>
          </p:cNvPr>
          <p:cNvPicPr>
            <a:picLocks noChangeAspect="1"/>
          </p:cNvPicPr>
          <p:nvPr/>
        </p:nvPicPr>
        <p:blipFill>
          <a:blip r:embed="rId9"/>
          <a:stretch>
            <a:fillRect/>
          </a:stretch>
        </p:blipFill>
        <p:spPr>
          <a:xfrm>
            <a:off x="9362310" y="1345750"/>
            <a:ext cx="1800225" cy="619125"/>
          </a:xfrm>
          <a:prstGeom prst="rect">
            <a:avLst/>
          </a:prstGeom>
        </p:spPr>
      </p:pic>
      <p:pic>
        <p:nvPicPr>
          <p:cNvPr id="46" name="Image 45">
            <a:extLst>
              <a:ext uri="{FF2B5EF4-FFF2-40B4-BE49-F238E27FC236}">
                <a16:creationId xmlns:a16="http://schemas.microsoft.com/office/drawing/2014/main" id="{BB9EDBA6-216E-42B6-A391-0793E607FCCA}"/>
              </a:ext>
            </a:extLst>
          </p:cNvPr>
          <p:cNvPicPr>
            <a:picLocks noChangeAspect="1"/>
          </p:cNvPicPr>
          <p:nvPr/>
        </p:nvPicPr>
        <p:blipFill>
          <a:blip r:embed="rId10"/>
          <a:stretch>
            <a:fillRect/>
          </a:stretch>
        </p:blipFill>
        <p:spPr>
          <a:xfrm>
            <a:off x="5019674" y="6010563"/>
            <a:ext cx="2152650" cy="514350"/>
          </a:xfrm>
          <a:prstGeom prst="rect">
            <a:avLst/>
          </a:prstGeom>
        </p:spPr>
      </p:pic>
      <p:pic>
        <p:nvPicPr>
          <p:cNvPr id="48" name="Image 47">
            <a:extLst>
              <a:ext uri="{FF2B5EF4-FFF2-40B4-BE49-F238E27FC236}">
                <a16:creationId xmlns:a16="http://schemas.microsoft.com/office/drawing/2014/main" id="{B2B23136-E977-4CA8-8BCB-9D0D824EF7F3}"/>
              </a:ext>
            </a:extLst>
          </p:cNvPr>
          <p:cNvPicPr>
            <a:picLocks noChangeAspect="1"/>
          </p:cNvPicPr>
          <p:nvPr/>
        </p:nvPicPr>
        <p:blipFill>
          <a:blip r:embed="rId11"/>
          <a:stretch>
            <a:fillRect/>
          </a:stretch>
        </p:blipFill>
        <p:spPr>
          <a:xfrm>
            <a:off x="7645265" y="6126480"/>
            <a:ext cx="2009775" cy="390525"/>
          </a:xfrm>
          <a:prstGeom prst="rect">
            <a:avLst/>
          </a:prstGeom>
        </p:spPr>
      </p:pic>
      <p:pic>
        <p:nvPicPr>
          <p:cNvPr id="50" name="Image 49">
            <a:extLst>
              <a:ext uri="{FF2B5EF4-FFF2-40B4-BE49-F238E27FC236}">
                <a16:creationId xmlns:a16="http://schemas.microsoft.com/office/drawing/2014/main" id="{34464C35-2815-418D-9412-C28C01D86AE8}"/>
              </a:ext>
            </a:extLst>
          </p:cNvPr>
          <p:cNvPicPr>
            <a:picLocks noChangeAspect="1"/>
          </p:cNvPicPr>
          <p:nvPr/>
        </p:nvPicPr>
        <p:blipFill>
          <a:blip r:embed="rId12"/>
          <a:stretch>
            <a:fillRect/>
          </a:stretch>
        </p:blipFill>
        <p:spPr>
          <a:xfrm>
            <a:off x="300380" y="4817608"/>
            <a:ext cx="1676400" cy="590550"/>
          </a:xfrm>
          <a:prstGeom prst="rect">
            <a:avLst/>
          </a:prstGeom>
        </p:spPr>
      </p:pic>
      <p:sp>
        <p:nvSpPr>
          <p:cNvPr id="53" name="Rectangle 52">
            <a:extLst>
              <a:ext uri="{FF2B5EF4-FFF2-40B4-BE49-F238E27FC236}">
                <a16:creationId xmlns:a16="http://schemas.microsoft.com/office/drawing/2014/main" id="{76F23E1E-5281-407C-AF80-32E077478381}"/>
              </a:ext>
            </a:extLst>
          </p:cNvPr>
          <p:cNvSpPr/>
          <p:nvPr/>
        </p:nvSpPr>
        <p:spPr>
          <a:xfrm>
            <a:off x="909914" y="1812318"/>
            <a:ext cx="3502179" cy="1551988"/>
          </a:xfrm>
          <a:prstGeom prst="rect">
            <a:avLst/>
          </a:prstGeom>
          <a:noFill/>
          <a:ln>
            <a:solidFill>
              <a:srgbClr val="2B97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Rectangle 53">
            <a:extLst>
              <a:ext uri="{FF2B5EF4-FFF2-40B4-BE49-F238E27FC236}">
                <a16:creationId xmlns:a16="http://schemas.microsoft.com/office/drawing/2014/main" id="{C0FEA632-7BBC-4379-971D-9B75E79EB751}"/>
              </a:ext>
            </a:extLst>
          </p:cNvPr>
          <p:cNvSpPr/>
          <p:nvPr/>
        </p:nvSpPr>
        <p:spPr>
          <a:xfrm>
            <a:off x="8149610" y="2454040"/>
            <a:ext cx="3502179" cy="3323160"/>
          </a:xfrm>
          <a:prstGeom prst="rect">
            <a:avLst/>
          </a:prstGeom>
          <a:noFill/>
          <a:ln>
            <a:solidFill>
              <a:srgbClr val="2B97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oupe 1">
            <a:extLst>
              <a:ext uri="{FF2B5EF4-FFF2-40B4-BE49-F238E27FC236}">
                <a16:creationId xmlns:a16="http://schemas.microsoft.com/office/drawing/2014/main" id="{A33E32A4-4C7D-4170-8E3F-A13DB5E26E0C}"/>
              </a:ext>
            </a:extLst>
          </p:cNvPr>
          <p:cNvGrpSpPr/>
          <p:nvPr/>
        </p:nvGrpSpPr>
        <p:grpSpPr>
          <a:xfrm>
            <a:off x="4861303" y="836128"/>
            <a:ext cx="3867296" cy="1569660"/>
            <a:chOff x="11520460" y="367468"/>
            <a:chExt cx="3867296" cy="3042870"/>
          </a:xfrm>
        </p:grpSpPr>
        <p:sp>
          <p:nvSpPr>
            <p:cNvPr id="23" name="ZoneTexte 22">
              <a:extLst>
                <a:ext uri="{FF2B5EF4-FFF2-40B4-BE49-F238E27FC236}">
                  <a16:creationId xmlns:a16="http://schemas.microsoft.com/office/drawing/2014/main" id="{9CEE5062-F70B-4284-9F5D-9E3625E3278F}"/>
                </a:ext>
              </a:extLst>
            </p:cNvPr>
            <p:cNvSpPr txBox="1"/>
            <p:nvPr/>
          </p:nvSpPr>
          <p:spPr>
            <a:xfrm>
              <a:off x="11520460" y="367468"/>
              <a:ext cx="3867296" cy="3042870"/>
            </a:xfrm>
            <a:prstGeom prst="rect">
              <a:avLst/>
            </a:prstGeom>
            <a:noFill/>
          </p:spPr>
          <p:txBody>
            <a:bodyPr wrap="square" rtlCol="0">
              <a:spAutoFit/>
            </a:bodyPr>
            <a:lstStyle/>
            <a:p>
              <a:r>
                <a:rPr lang="fr-FR" sz="1400" b="1" dirty="0"/>
                <a:t>Profils recherchés</a:t>
              </a:r>
            </a:p>
            <a:p>
              <a:endParaRPr lang="fr-FR" sz="1200" dirty="0"/>
            </a:p>
            <a:p>
              <a:r>
                <a:rPr lang="fr-FR" sz="1000" dirty="0">
                  <a:latin typeface="-apple-system"/>
                </a:rPr>
                <a:t>WAPSI recherche des futurs Ninjas de la performance. La curiosité et l’autonomie sont deux fondamentaux très importants dans ces métiers en constante évolution. Des bases solides sont nécessaire pour monter rapidement en compétences. Être à l’aise à l’oral et avoir un bon niveau en anglais sont également indispensables pour évoluer.</a:t>
              </a:r>
            </a:p>
            <a:p>
              <a:pPr marL="171450" indent="-171450">
                <a:buFont typeface="Arial" panose="020B0604020202020204" pitchFamily="34" charset="0"/>
                <a:buChar char="•"/>
              </a:pPr>
              <a:endParaRPr lang="fr-FR" sz="1000" dirty="0">
                <a:latin typeface="-apple-system"/>
              </a:endParaRPr>
            </a:p>
            <a:p>
              <a:pPr marL="171450" indent="-171450">
                <a:buFont typeface="Arial" panose="020B0604020202020204" pitchFamily="34" charset="0"/>
                <a:buChar char="•"/>
              </a:pPr>
              <a:endParaRPr lang="fr-FR" sz="1000" dirty="0">
                <a:latin typeface="-apple-system"/>
              </a:endParaRPr>
            </a:p>
          </p:txBody>
        </p:sp>
        <p:sp>
          <p:nvSpPr>
            <p:cNvPr id="55" name="Rectangle 54">
              <a:extLst>
                <a:ext uri="{FF2B5EF4-FFF2-40B4-BE49-F238E27FC236}">
                  <a16:creationId xmlns:a16="http://schemas.microsoft.com/office/drawing/2014/main" id="{3EF35364-528C-4B0B-8F01-736FC6B3A9D5}"/>
                </a:ext>
              </a:extLst>
            </p:cNvPr>
            <p:cNvSpPr/>
            <p:nvPr/>
          </p:nvSpPr>
          <p:spPr>
            <a:xfrm>
              <a:off x="11522514" y="404787"/>
              <a:ext cx="3865241" cy="2405330"/>
            </a:xfrm>
            <a:prstGeom prst="rect">
              <a:avLst/>
            </a:prstGeom>
            <a:noFill/>
            <a:ln>
              <a:solidFill>
                <a:srgbClr val="2B97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6" name="Rectangle 55">
            <a:extLst>
              <a:ext uri="{FF2B5EF4-FFF2-40B4-BE49-F238E27FC236}">
                <a16:creationId xmlns:a16="http://schemas.microsoft.com/office/drawing/2014/main" id="{2011184F-D1A3-4FFB-8772-ECF1884ADA9E}"/>
              </a:ext>
            </a:extLst>
          </p:cNvPr>
          <p:cNvSpPr/>
          <p:nvPr/>
        </p:nvSpPr>
        <p:spPr>
          <a:xfrm>
            <a:off x="2621234" y="3821419"/>
            <a:ext cx="3978349" cy="1552639"/>
          </a:xfrm>
          <a:prstGeom prst="rect">
            <a:avLst/>
          </a:prstGeom>
          <a:noFill/>
          <a:ln>
            <a:solidFill>
              <a:srgbClr val="2B97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1039307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362</Words>
  <Application>Microsoft Office PowerPoint</Application>
  <PresentationFormat>Grand écran</PresentationFormat>
  <Paragraphs>20</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-apple-system</vt:lpstr>
      <vt:lpstr>Arial</vt:lpstr>
      <vt:lpstr>Calibri</vt:lpstr>
      <vt:lpstr>Calibri Light</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Martin BOUTON</dc:creator>
  <cp:lastModifiedBy>Rachid LEBRACHE</cp:lastModifiedBy>
  <cp:revision>18</cp:revision>
  <dcterms:created xsi:type="dcterms:W3CDTF">2021-03-16T07:35:05Z</dcterms:created>
  <dcterms:modified xsi:type="dcterms:W3CDTF">2021-07-05T09:33:30Z</dcterms:modified>
</cp:coreProperties>
</file>