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4"/>
    <p:restoredTop sz="94627"/>
  </p:normalViewPr>
  <p:slideViewPr>
    <p:cSldViewPr snapToGrid="0" snapToObjects="1">
      <p:cViewPr>
        <p:scale>
          <a:sx n="105" d="100"/>
          <a:sy n="105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7FEA-366F-3945-BE29-35581C3E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2E4A-1ACF-BA41-B309-388D8C8AC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E96D-696D-7C49-9B69-CC093120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0338-09F9-3840-B422-59C20307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8609-77DB-E54C-8B8A-303F4AB0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404-CEAD-F44E-8604-DA3F895E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AD0D-3153-0A40-AE5C-FE2A0D3C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A87D-CC41-204C-AFD6-F6F3A2D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FCF1-CA55-3344-B3B5-4B1A913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44B6-E749-3F49-AA7D-63800C97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82AC5-3EEE-B047-892C-B5F1851B8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3090-CD28-664D-BD5F-57FA0C68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BA2D-7F6B-AE4F-8F17-4B15255D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E2D4-B385-9645-AC6D-13ACE7C8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1517-0B32-8C44-8A67-A0CDF55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78E6-11D2-AA4E-AB06-93C11AC3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CFB5-C69E-9743-BA1C-C935DD3D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081F-9D08-B64B-B66B-88AF3995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A1A8-798A-004D-B87E-BE78DCED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2D62-2AAB-4D42-AE69-682E2E99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DBE5-EB8D-354D-8248-E90E8EC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05DC-CD79-C54F-8E2E-FEB7E348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A313-9E19-0944-BB8A-F4A2CB3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F5B6-2E89-1642-92AB-8A23E309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D4A5-8E6F-8048-BFF5-EA1091B9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B0C9-B9C6-6D43-AB0A-E7F933B0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3D49-3472-CD45-8569-1610CAD90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38E85-85CD-B949-8062-33FFCE38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74D2A-D434-F246-B977-2CA111B7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9956-7B61-C840-85D2-93C7CBA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EA2A-FDDD-4941-845B-FB68B85D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DF6C-E7BF-2A42-898A-F30EE09A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2C38-449F-C845-BE66-0E4A7AB1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0D32-D824-3649-A2A6-6FBB9643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2E25-A1F1-A940-91FD-43B1D633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FCCA9-D291-AA49-9F9C-AB7896DE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7AEE2-F590-1E46-8028-B1DCD40A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31C99-000F-BB41-9BA4-B21C7971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5A73E-2C4B-9246-BCF4-070D35B1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0774-8002-4545-8D2A-90E43FE7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06748-3C3F-9D41-9ED4-DFDDA6B9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F8566-D16A-8343-9517-508381C2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AFB4D-88F8-7D43-8AC1-A427013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FB1C8-2A7F-0442-AF4C-9A7C3EC2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52373-227F-444F-98B1-B9702B1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C342E-F506-D646-B78F-57F6FA8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62BC-C03A-8F49-8623-663F4702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EE62-20EF-1C4E-B1DC-645A2EAA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8E51-1948-354C-B98D-9AB683A9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8071-6648-AA41-8164-30F6995C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87A-6D91-DC45-8026-9723C7AF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7F04-A7B3-B649-B0D6-CC0633F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C31A-A1BE-D54A-A4FB-07FFF22D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485F-E0CC-A34F-A08A-8E800A817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FC483-0CC9-5143-ABF6-67A11B6E6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8CBD-E318-4A4B-826F-C51523C5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D7CD3-E6C6-E14F-962C-7D60B658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7D73-2E3C-C245-9DC9-F021A737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17DAF-3F8F-F74F-80E6-A8665521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FEC0-0988-0F4E-ACF0-C03F1B36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B480-B62F-8047-B045-10357EB44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3856-219C-4D4F-B855-C6E71C29AB1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9881-3106-F04A-AE16-B2463FB9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4352-5B33-2244-9920-9017716EF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116F-FB64-094D-A088-48A41536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CCB8A1-6610-DD4A-931F-92D40B0A3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5259"/>
              </p:ext>
            </p:extLst>
          </p:nvPr>
        </p:nvGraphicFramePr>
        <p:xfrm>
          <a:off x="509016" y="1660631"/>
          <a:ext cx="11353799" cy="3082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145">
                  <a:extLst>
                    <a:ext uri="{9D8B030D-6E8A-4147-A177-3AD203B41FA5}">
                      <a16:colId xmlns:a16="http://schemas.microsoft.com/office/drawing/2014/main" val="3753491563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1682547903"/>
                    </a:ext>
                  </a:extLst>
                </a:gridCol>
                <a:gridCol w="1250276">
                  <a:extLst>
                    <a:ext uri="{9D8B030D-6E8A-4147-A177-3AD203B41FA5}">
                      <a16:colId xmlns:a16="http://schemas.microsoft.com/office/drawing/2014/main" val="1043708786"/>
                    </a:ext>
                  </a:extLst>
                </a:gridCol>
                <a:gridCol w="1603802">
                  <a:extLst>
                    <a:ext uri="{9D8B030D-6E8A-4147-A177-3AD203B41FA5}">
                      <a16:colId xmlns:a16="http://schemas.microsoft.com/office/drawing/2014/main" val="309435231"/>
                    </a:ext>
                  </a:extLst>
                </a:gridCol>
                <a:gridCol w="1405482">
                  <a:extLst>
                    <a:ext uri="{9D8B030D-6E8A-4147-A177-3AD203B41FA5}">
                      <a16:colId xmlns:a16="http://schemas.microsoft.com/office/drawing/2014/main" val="437052239"/>
                    </a:ext>
                  </a:extLst>
                </a:gridCol>
                <a:gridCol w="1312790">
                  <a:extLst>
                    <a:ext uri="{9D8B030D-6E8A-4147-A177-3AD203B41FA5}">
                      <a16:colId xmlns:a16="http://schemas.microsoft.com/office/drawing/2014/main" val="958758708"/>
                    </a:ext>
                  </a:extLst>
                </a:gridCol>
                <a:gridCol w="1293389">
                  <a:extLst>
                    <a:ext uri="{9D8B030D-6E8A-4147-A177-3AD203B41FA5}">
                      <a16:colId xmlns:a16="http://schemas.microsoft.com/office/drawing/2014/main" val="4219549435"/>
                    </a:ext>
                  </a:extLst>
                </a:gridCol>
                <a:gridCol w="1442129">
                  <a:extLst>
                    <a:ext uri="{9D8B030D-6E8A-4147-A177-3AD203B41FA5}">
                      <a16:colId xmlns:a16="http://schemas.microsoft.com/office/drawing/2014/main" val="3801585181"/>
                    </a:ext>
                  </a:extLst>
                </a:gridCol>
              </a:tblGrid>
              <a:tr h="222422"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Othiona similis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Corycaeus sp.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Acartia sp.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Ctenocalanus vanus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Pseudocalanus cf. minutus 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Paracalanus/Clausocalanus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Microcalanus sp.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95504"/>
                  </a:ext>
                </a:extLst>
              </a:tr>
              <a:tr h="22616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Head shape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Rounded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Blunted, 2 cuticular lenses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Blunted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Round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Round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20691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Posterio-lateral corners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Small rounded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Pointed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Spines, can be rounded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Small and round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259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P5 presence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31449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PR uni or biramus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On gngst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On gngst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Uniramus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Uniramus on one side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Uniramus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356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# urosomal segments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Five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Three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Three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Four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1690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Rostrum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Pointed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Small point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thin filaments or none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 thin filaments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 thin filaments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filaments or spines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filaments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64672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Total length range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0.7-1.2mm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1.0-1.5mm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1-1.3mm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1.0-1.4mm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0.8-2.0mm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0.7-1.8mm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0.7-0.9mm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7033"/>
                  </a:ext>
                </a:extLst>
              </a:tr>
              <a:tr h="7232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Additional identifiers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Beak-like rostrum is characteristic.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Cuticular lenses are distinctive, large gonadal segment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Head and eyespot re characteristic. Often has long setae.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Spines on P2-P4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Bent gonadal segment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Often with short A1, not always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3" marR="5993" marT="5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738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81F212-0CCE-3C48-8510-C0084CA30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45000"/>
              </p:ext>
            </p:extLst>
          </p:nvPr>
        </p:nvGraphicFramePr>
        <p:xfrm>
          <a:off x="509016" y="1660631"/>
          <a:ext cx="11353797" cy="3082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6504">
                  <a:extLst>
                    <a:ext uri="{9D8B030D-6E8A-4147-A177-3AD203B41FA5}">
                      <a16:colId xmlns:a16="http://schemas.microsoft.com/office/drawing/2014/main" val="2576348729"/>
                    </a:ext>
                  </a:extLst>
                </a:gridCol>
                <a:gridCol w="1621536">
                  <a:extLst>
                    <a:ext uri="{9D8B030D-6E8A-4147-A177-3AD203B41FA5}">
                      <a16:colId xmlns:a16="http://schemas.microsoft.com/office/drawing/2014/main" val="3698717448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201363981"/>
                    </a:ext>
                  </a:extLst>
                </a:gridCol>
                <a:gridCol w="1585992">
                  <a:extLst>
                    <a:ext uri="{9D8B030D-6E8A-4147-A177-3AD203B41FA5}">
                      <a16:colId xmlns:a16="http://schemas.microsoft.com/office/drawing/2014/main" val="693505731"/>
                    </a:ext>
                  </a:extLst>
                </a:gridCol>
                <a:gridCol w="1609978">
                  <a:extLst>
                    <a:ext uri="{9D8B030D-6E8A-4147-A177-3AD203B41FA5}">
                      <a16:colId xmlns:a16="http://schemas.microsoft.com/office/drawing/2014/main" val="429089903"/>
                    </a:ext>
                  </a:extLst>
                </a:gridCol>
                <a:gridCol w="1503797">
                  <a:extLst>
                    <a:ext uri="{9D8B030D-6E8A-4147-A177-3AD203B41FA5}">
                      <a16:colId xmlns:a16="http://schemas.microsoft.com/office/drawing/2014/main" val="3424318609"/>
                    </a:ext>
                  </a:extLst>
                </a:gridCol>
                <a:gridCol w="1481574">
                  <a:extLst>
                    <a:ext uri="{9D8B030D-6E8A-4147-A177-3AD203B41FA5}">
                      <a16:colId xmlns:a16="http://schemas.microsoft.com/office/drawing/2014/main" val="2949560775"/>
                    </a:ext>
                  </a:extLst>
                </a:gridCol>
              </a:tblGrid>
              <a:tr h="352766"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Paraeuchaeta elongata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Neocalanus plumchrus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Eucalanus bungii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Metridia pacifica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Calanus pacificus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Calanus marshallae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67372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Head shape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Pointed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Round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Triangle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Rounded, large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03864"/>
                  </a:ext>
                </a:extLst>
              </a:tr>
              <a:tr h="3156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Posterio-lateral corners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Angular or knobbed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Round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Pointed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23141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P5 presence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23342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PR uni or biramus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Biramus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Uniramus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Bi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Bi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76747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# urosomal segments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Three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Four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52777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>
                          <a:effectLst/>
                        </a:rPr>
                        <a:t>Rostrum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Single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filaments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filaments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filaments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 filaments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 filaments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23018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Total length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6-9mm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4-5mm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5-7mm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2-4mm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2.0mm-2.7mm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2.5mm-3.0mm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27699"/>
                  </a:ext>
                </a:extLst>
              </a:tr>
              <a:tr h="63126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Additional identifiers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Long setae, egg sacks, distinctive colouring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 pairs of biramus legs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Very distinctive head shape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Distinctive rounded head + long tail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p5 not denticulate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p5 denticulate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4" marR="6864" marT="68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4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264</Words>
  <Application>Microsoft Macintosh PowerPoint</Application>
  <PresentationFormat>Widescreen</PresentationFormat>
  <Paragraphs>133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James Roberts</dc:creator>
  <cp:lastModifiedBy>Alastair James Roberts</cp:lastModifiedBy>
  <cp:revision>3</cp:revision>
  <dcterms:created xsi:type="dcterms:W3CDTF">2022-04-20T19:33:25Z</dcterms:created>
  <dcterms:modified xsi:type="dcterms:W3CDTF">2022-04-20T22:57:56Z</dcterms:modified>
</cp:coreProperties>
</file>