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6"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EB4-F133-4518-B9CE-E1F2967BC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2A17E8-9D36-4B64-B206-C9905D232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39FB0-9695-4B16-91D9-239A076F2D83}"/>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5" name="Footer Placeholder 4">
            <a:extLst>
              <a:ext uri="{FF2B5EF4-FFF2-40B4-BE49-F238E27FC236}">
                <a16:creationId xmlns:a16="http://schemas.microsoft.com/office/drawing/2014/main" id="{85D2A498-A1F3-4125-B2BF-A9A20E689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C8B89-7045-4BB7-BB7F-23A23D997823}"/>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412650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B579-84F5-4826-BE76-4D3B351E61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E3DAF-5865-421C-AB9A-EB22306E6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D45C-77A8-42DA-8AC1-93008376CCEE}"/>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5" name="Footer Placeholder 4">
            <a:extLst>
              <a:ext uri="{FF2B5EF4-FFF2-40B4-BE49-F238E27FC236}">
                <a16:creationId xmlns:a16="http://schemas.microsoft.com/office/drawing/2014/main" id="{11EF8EA9-E3B8-44A4-924B-75B78F92E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626A1-95EE-49A5-BEF7-E832EA81869E}"/>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1619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424A5-0F7F-4632-80B7-38ABE978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0FA30-2473-424B-8899-68C450197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1BD2C-218C-4D56-8825-C29C964850DF}"/>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5" name="Footer Placeholder 4">
            <a:extLst>
              <a:ext uri="{FF2B5EF4-FFF2-40B4-BE49-F238E27FC236}">
                <a16:creationId xmlns:a16="http://schemas.microsoft.com/office/drawing/2014/main" id="{F95EAFFE-D063-493A-A622-978853D45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FA6E5-A628-4D5A-960C-18B3284D44C5}"/>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88177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3355-728F-46C7-8CBF-7143AEC6A8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8F379-6367-4978-A763-5B1AE6EF1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539EF-5882-4905-A803-E849F97F5C4A}"/>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5" name="Footer Placeholder 4">
            <a:extLst>
              <a:ext uri="{FF2B5EF4-FFF2-40B4-BE49-F238E27FC236}">
                <a16:creationId xmlns:a16="http://schemas.microsoft.com/office/drawing/2014/main" id="{E06CFAA3-8317-4ACD-BB7A-256D22060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73137-438A-4A9D-8D67-1DF9B23AE7A4}"/>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100518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55BB-FB41-4336-A88A-2F6F8DD7B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BC70AB-9481-4C83-ADA1-09A789824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BD771-7CC2-42BF-90BD-B842C2B80453}"/>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5" name="Footer Placeholder 4">
            <a:extLst>
              <a:ext uri="{FF2B5EF4-FFF2-40B4-BE49-F238E27FC236}">
                <a16:creationId xmlns:a16="http://schemas.microsoft.com/office/drawing/2014/main" id="{2B66ADEB-A47E-4261-B57C-87391F005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9DD0B-44DD-4071-B19B-9747192FE90E}"/>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228800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9013-CD1E-4B96-9446-C67894D69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9A21A-2E99-4BAD-B8B1-4122E6127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0ACCB3-F291-4D68-AA75-F85EAE9329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B4DF1-6A71-4543-9AE6-18CA61630748}"/>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6" name="Footer Placeholder 5">
            <a:extLst>
              <a:ext uri="{FF2B5EF4-FFF2-40B4-BE49-F238E27FC236}">
                <a16:creationId xmlns:a16="http://schemas.microsoft.com/office/drawing/2014/main" id="{1DF532B5-FC3A-4658-864F-E6DB32E23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12437-AC1D-49C4-BF30-12858934EE94}"/>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1357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873D-71EF-4D7E-A655-213FC235B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DFFC49-7824-4E3C-8058-D9CD446F2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90120-8FEC-4460-BADB-BB04F74A9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B82B67-E113-4450-AC1F-64DE35AA2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CB85C8-D93B-486D-A32F-93E1967CF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62DAFE-A6FD-40D4-9BCA-6795470D623B}"/>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8" name="Footer Placeholder 7">
            <a:extLst>
              <a:ext uri="{FF2B5EF4-FFF2-40B4-BE49-F238E27FC236}">
                <a16:creationId xmlns:a16="http://schemas.microsoft.com/office/drawing/2014/main" id="{5D154329-3C9C-4614-8326-6CF812307B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B2358-2039-41A5-92A9-471D37718DBD}"/>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7948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6F7F-8E2A-4C7E-BCB0-58CB27ED45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42A9D-4487-430F-A371-DC3F90A93C8F}"/>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4" name="Footer Placeholder 3">
            <a:extLst>
              <a:ext uri="{FF2B5EF4-FFF2-40B4-BE49-F238E27FC236}">
                <a16:creationId xmlns:a16="http://schemas.microsoft.com/office/drawing/2014/main" id="{C236B3A9-165F-464C-A281-D06B85676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BC961-45BE-47A1-8413-950D38374090}"/>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346122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CAE9B-A27C-4F18-A2E5-4A70B482D1DB}"/>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3" name="Footer Placeholder 2">
            <a:extLst>
              <a:ext uri="{FF2B5EF4-FFF2-40B4-BE49-F238E27FC236}">
                <a16:creationId xmlns:a16="http://schemas.microsoft.com/office/drawing/2014/main" id="{73076BB4-F5D8-439D-ABE1-9D6DC234D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8F15C-5FC8-48E0-9889-F5ECF2E6C19F}"/>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03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B026-B263-498B-9018-EFB221F3B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E0370-976A-42CF-9752-BD554565D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471CF-230D-4562-B228-3DA04B6B5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2D8E0-6F64-4A85-9ADA-988B4A681F66}"/>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6" name="Footer Placeholder 5">
            <a:extLst>
              <a:ext uri="{FF2B5EF4-FFF2-40B4-BE49-F238E27FC236}">
                <a16:creationId xmlns:a16="http://schemas.microsoft.com/office/drawing/2014/main" id="{000C0184-6E11-4F0F-A515-782BBBF8B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9DE17-9B94-4422-BDC1-80221452D896}"/>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401881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6916-C5E0-41EC-8D28-C1C8A38DA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34940A-B7A0-495F-BD0E-02C74741E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E8CDF6-FF9A-458B-A420-35156BB59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92C7C-A52A-4A81-B222-6AE56D2C7503}"/>
              </a:ext>
            </a:extLst>
          </p:cNvPr>
          <p:cNvSpPr>
            <a:spLocks noGrp="1"/>
          </p:cNvSpPr>
          <p:nvPr>
            <p:ph type="dt" sz="half" idx="10"/>
          </p:nvPr>
        </p:nvSpPr>
        <p:spPr/>
        <p:txBody>
          <a:bodyPr/>
          <a:lstStyle/>
          <a:p>
            <a:fld id="{089794A0-6D83-473C-AAC6-BE75E4A793D4}" type="datetimeFigureOut">
              <a:rPr lang="en-US" smtClean="0"/>
              <a:t>7/30/2022</a:t>
            </a:fld>
            <a:endParaRPr lang="en-US"/>
          </a:p>
        </p:txBody>
      </p:sp>
      <p:sp>
        <p:nvSpPr>
          <p:cNvPr id="6" name="Footer Placeholder 5">
            <a:extLst>
              <a:ext uri="{FF2B5EF4-FFF2-40B4-BE49-F238E27FC236}">
                <a16:creationId xmlns:a16="http://schemas.microsoft.com/office/drawing/2014/main" id="{45C0DD5C-6487-45DF-8484-77FE5AC4A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9D3D6-D5A6-4C9F-8ADC-E73E4B5E8CEB}"/>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387061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99716-33EF-44F7-98B9-0C71C7CF4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F531D2-85CF-4CDE-92DC-929D02531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3CEE3-351B-4D71-B7AF-8A6C17DE3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794A0-6D83-473C-AAC6-BE75E4A793D4}" type="datetimeFigureOut">
              <a:rPr lang="en-US" smtClean="0"/>
              <a:t>7/30/2022</a:t>
            </a:fld>
            <a:endParaRPr lang="en-US"/>
          </a:p>
        </p:txBody>
      </p:sp>
      <p:sp>
        <p:nvSpPr>
          <p:cNvPr id="5" name="Footer Placeholder 4">
            <a:extLst>
              <a:ext uri="{FF2B5EF4-FFF2-40B4-BE49-F238E27FC236}">
                <a16:creationId xmlns:a16="http://schemas.microsoft.com/office/drawing/2014/main" id="{1E67ED1B-718B-4880-B66E-05EBCABB6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0414-D7C6-4DB5-B527-44D1E6380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09B22-CF51-454D-92A4-7E4E91AB582E}" type="slidenum">
              <a:rPr lang="en-US" smtClean="0"/>
              <a:t>‹#›</a:t>
            </a:fld>
            <a:endParaRPr lang="en-US"/>
          </a:p>
        </p:txBody>
      </p:sp>
    </p:spTree>
    <p:extLst>
      <p:ext uri="{BB962C8B-B14F-4D97-AF65-F5344CB8AC3E}">
        <p14:creationId xmlns:p14="http://schemas.microsoft.com/office/powerpoint/2010/main" val="291718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5BD-A668-4770-95AF-FD1CB5E505B9}"/>
              </a:ext>
            </a:extLst>
          </p:cNvPr>
          <p:cNvSpPr>
            <a:spLocks noGrp="1"/>
          </p:cNvSpPr>
          <p:nvPr>
            <p:ph type="title"/>
          </p:nvPr>
        </p:nvSpPr>
        <p:spPr/>
        <p:txBody>
          <a:bodyPr/>
          <a:lstStyle/>
          <a:p>
            <a:r>
              <a:rPr lang="en-US" dirty="0"/>
              <a:t>Azure Cloud Architect Nanodegree</a:t>
            </a:r>
            <a:br>
              <a:rPr lang="en-US" dirty="0"/>
            </a:br>
            <a:r>
              <a:rPr lang="en-US" sz="2400" i="1" dirty="0"/>
              <a:t>Amit Lathiya (Tutor)</a:t>
            </a:r>
          </a:p>
        </p:txBody>
      </p:sp>
      <p:sp>
        <p:nvSpPr>
          <p:cNvPr id="3" name="Content Placeholder 2">
            <a:extLst>
              <a:ext uri="{FF2B5EF4-FFF2-40B4-BE49-F238E27FC236}">
                <a16:creationId xmlns:a16="http://schemas.microsoft.com/office/drawing/2014/main" id="{21F4EE93-8E4F-445F-94E3-8CCE36B0105C}"/>
              </a:ext>
            </a:extLst>
          </p:cNvPr>
          <p:cNvSpPr>
            <a:spLocks noGrp="1"/>
          </p:cNvSpPr>
          <p:nvPr>
            <p:ph idx="1"/>
          </p:nvPr>
        </p:nvSpPr>
        <p:spPr>
          <a:xfrm>
            <a:off x="938867" y="2936656"/>
            <a:ext cx="10515600" cy="984687"/>
          </a:xfrm>
        </p:spPr>
        <p:txBody>
          <a:bodyPr>
            <a:noAutofit/>
          </a:bodyPr>
          <a:lstStyle/>
          <a:p>
            <a:pPr marL="0" indent="0">
              <a:buNone/>
            </a:pPr>
            <a:r>
              <a:rPr lang="en-US" sz="2400" dirty="0"/>
              <a:t>		Project 1 – Moving from On-Prem to the Azure Cloud</a:t>
            </a:r>
          </a:p>
        </p:txBody>
      </p:sp>
      <p:pic>
        <p:nvPicPr>
          <p:cNvPr id="5" name="Picture 4" descr="A picture containing icon&#10;&#10;Description automatically generated">
            <a:extLst>
              <a:ext uri="{FF2B5EF4-FFF2-40B4-BE49-F238E27FC236}">
                <a16:creationId xmlns:a16="http://schemas.microsoft.com/office/drawing/2014/main" id="{E7DCE8E4-8922-4A01-97FA-D05F1B257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404" y="550964"/>
            <a:ext cx="3178469" cy="1663730"/>
          </a:xfrm>
          <a:prstGeom prst="rect">
            <a:avLst/>
          </a:prstGeom>
        </p:spPr>
      </p:pic>
    </p:spTree>
    <p:extLst>
      <p:ext uri="{BB962C8B-B14F-4D97-AF65-F5344CB8AC3E}">
        <p14:creationId xmlns:p14="http://schemas.microsoft.com/office/powerpoint/2010/main" val="91386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Antivirus Communication</a:t>
            </a:r>
            <a:endParaRPr lang="en-US" dirty="0"/>
          </a:p>
        </p:txBody>
      </p:sp>
      <p:graphicFrame>
        <p:nvGraphicFramePr>
          <p:cNvPr id="3" name="Table 3">
            <a:extLst>
              <a:ext uri="{FF2B5EF4-FFF2-40B4-BE49-F238E27FC236}">
                <a16:creationId xmlns:a16="http://schemas.microsoft.com/office/drawing/2014/main" id="{FB516A21-9D6E-400F-8250-7C67162FD003}"/>
              </a:ext>
            </a:extLst>
          </p:cNvPr>
          <p:cNvGraphicFramePr>
            <a:graphicFrameLocks noGrp="1"/>
          </p:cNvGraphicFramePr>
          <p:nvPr>
            <p:extLst>
              <p:ext uri="{D42A27DB-BD31-4B8C-83A1-F6EECF244321}">
                <p14:modId xmlns:p14="http://schemas.microsoft.com/office/powerpoint/2010/main" val="1740403209"/>
              </p:ext>
            </p:extLst>
          </p:nvPr>
        </p:nvGraphicFramePr>
        <p:xfrm>
          <a:off x="247588" y="618606"/>
          <a:ext cx="8128000" cy="192024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Adjust Network Security Groups to allow for traffic from the antivirus server.</a:t>
                      </a:r>
                    </a:p>
                  </a:txBody>
                  <a:tcPr/>
                </a:tc>
                <a:tc>
                  <a:txBody>
                    <a:bodyPr/>
                    <a:lstStyle/>
                    <a:p>
                      <a:r>
                        <a:rPr lang="en-US" sz="1200" b="0" i="0" kern="1200" dirty="0">
                          <a:solidFill>
                            <a:schemeClr val="tx1"/>
                          </a:solidFill>
                          <a:effectLst/>
                          <a:latin typeface="+mn-lt"/>
                          <a:ea typeface="+mn-ea"/>
                          <a:cs typeface="+mn-cs"/>
                        </a:rPr>
                        <a:t>(Step 6) Each Network Security Group (NSG) is adjusted to allow for traffic from the relevant antivirus server.</a:t>
                      </a:r>
                    </a:p>
                    <a:p>
                      <a:r>
                        <a:rPr lang="en-US" sz="1200" b="0" i="0" kern="1200" dirty="0">
                          <a:solidFill>
                            <a:schemeClr val="tx1"/>
                          </a:solidFill>
                          <a:effectLst/>
                          <a:latin typeface="+mn-lt"/>
                          <a:ea typeface="+mn-ea"/>
                          <a:cs typeface="+mn-cs"/>
                        </a:rPr>
                        <a:t>Provides a screenshot of the modified NSG firewall inbound rules confirming that relevant ports/IP are open to traffic.</a:t>
                      </a:r>
                    </a:p>
                    <a:p>
                      <a:pPr fontAlgn="t"/>
                      <a:endParaRPr lang="en-US" sz="1200" b="0" i="0" kern="1200" dirty="0">
                        <a:solidFill>
                          <a:schemeClr val="tx1"/>
                        </a:solidFill>
                        <a:effectLst/>
                        <a:latin typeface="+mn-lt"/>
                        <a:ea typeface="+mn-ea"/>
                        <a:cs typeface="+mn-cs"/>
                      </a:endParaRP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Analyze the need for an inbound port exception on Windows OS.</a:t>
                      </a:r>
                    </a:p>
                  </a:txBody>
                  <a:tcPr/>
                </a:tc>
                <a:tc>
                  <a:txBody>
                    <a:bodyPr/>
                    <a:lstStyle/>
                    <a:p>
                      <a:pPr fontAlgn="t"/>
                      <a:r>
                        <a:rPr lang="en-US" sz="1200" b="0" i="0" kern="1200" dirty="0">
                          <a:solidFill>
                            <a:schemeClr val="tx1"/>
                          </a:solidFill>
                          <a:effectLst/>
                          <a:latin typeface="+mn-lt"/>
                          <a:ea typeface="+mn-ea"/>
                          <a:cs typeface="+mn-cs"/>
                        </a:rPr>
                        <a:t>(Step 6) Discusses whether they need to create an inbound port exception on a Windows OS.</a:t>
                      </a:r>
                    </a:p>
                  </a:txBody>
                  <a:tcPr marL="60960" marR="60960" marT="60960" marB="60960"/>
                </a:tc>
                <a:extLst>
                  <a:ext uri="{0D108BD9-81ED-4DB2-BD59-A6C34878D82A}">
                    <a16:rowId xmlns:a16="http://schemas.microsoft.com/office/drawing/2014/main" val="1332091613"/>
                  </a:ext>
                </a:extLst>
              </a:tr>
            </a:tbl>
          </a:graphicData>
        </a:graphic>
      </p:graphicFrame>
    </p:spTree>
    <p:extLst>
      <p:ext uri="{BB962C8B-B14F-4D97-AF65-F5344CB8AC3E}">
        <p14:creationId xmlns:p14="http://schemas.microsoft.com/office/powerpoint/2010/main" val="333213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8880F6-BFEC-4B06-8D15-D7982DC2F943}"/>
              </a:ext>
            </a:extLst>
          </p:cNvPr>
          <p:cNvPicPr>
            <a:picLocks noChangeAspect="1"/>
          </p:cNvPicPr>
          <p:nvPr/>
        </p:nvPicPr>
        <p:blipFill>
          <a:blip r:embed="rId2"/>
          <a:stretch>
            <a:fillRect/>
          </a:stretch>
        </p:blipFill>
        <p:spPr>
          <a:xfrm>
            <a:off x="1857375" y="190500"/>
            <a:ext cx="8477250" cy="6477000"/>
          </a:xfrm>
          <a:prstGeom prst="rect">
            <a:avLst/>
          </a:prstGeom>
        </p:spPr>
      </p:pic>
    </p:spTree>
    <p:extLst>
      <p:ext uri="{BB962C8B-B14F-4D97-AF65-F5344CB8AC3E}">
        <p14:creationId xmlns:p14="http://schemas.microsoft.com/office/powerpoint/2010/main" val="317724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962A3A-FED3-467D-9D57-9247CC608D22}"/>
              </a:ext>
            </a:extLst>
          </p:cNvPr>
          <p:cNvSpPr txBox="1"/>
          <p:nvPr/>
        </p:nvSpPr>
        <p:spPr>
          <a:xfrm>
            <a:off x="3288484" y="2357306"/>
            <a:ext cx="6610525" cy="1323439"/>
          </a:xfrm>
          <a:prstGeom prst="rect">
            <a:avLst/>
          </a:prstGeom>
          <a:noFill/>
        </p:spPr>
        <p:txBody>
          <a:bodyPr wrap="square" rtlCol="0">
            <a:spAutoFit/>
          </a:bodyPr>
          <a:lstStyle/>
          <a:p>
            <a:r>
              <a:rPr lang="en-US" sz="8000" dirty="0"/>
              <a:t>QUESTIONS</a:t>
            </a:r>
          </a:p>
        </p:txBody>
      </p:sp>
    </p:spTree>
    <p:extLst>
      <p:ext uri="{BB962C8B-B14F-4D97-AF65-F5344CB8AC3E}">
        <p14:creationId xmlns:p14="http://schemas.microsoft.com/office/powerpoint/2010/main" val="94117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40533-F971-4A11-8920-CA3AB075FDD0}"/>
              </a:ext>
            </a:extLst>
          </p:cNvPr>
          <p:cNvSpPr txBox="1"/>
          <p:nvPr/>
        </p:nvSpPr>
        <p:spPr>
          <a:xfrm>
            <a:off x="381740" y="177553"/>
            <a:ext cx="11691891" cy="4739759"/>
          </a:xfrm>
          <a:prstGeom prst="rect">
            <a:avLst/>
          </a:prstGeom>
          <a:noFill/>
        </p:spPr>
        <p:txBody>
          <a:bodyPr wrap="square" rtlCol="0">
            <a:spAutoFit/>
          </a:bodyPr>
          <a:lstStyle/>
          <a:p>
            <a:endParaRPr lang="en-US" dirty="0"/>
          </a:p>
          <a:p>
            <a:r>
              <a:rPr lang="en-US" sz="4000" dirty="0"/>
              <a:t>Agenda</a:t>
            </a:r>
          </a:p>
          <a:p>
            <a:endParaRPr lang="en-US" sz="2800" dirty="0"/>
          </a:p>
          <a:p>
            <a:pPr marL="342900" indent="-342900">
              <a:buFont typeface="Arial" panose="020B0604020202020204" pitchFamily="34" charset="0"/>
              <a:buChar char="•"/>
            </a:pPr>
            <a:r>
              <a:rPr lang="en-US" sz="2400" dirty="0"/>
              <a:t>Ice Breaker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Project Walkthrough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Rubrics Walkthrough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VPN Concepts (Points-to-Site Connection)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Questions</a:t>
            </a:r>
          </a:p>
        </p:txBody>
      </p:sp>
    </p:spTree>
    <p:extLst>
      <p:ext uri="{BB962C8B-B14F-4D97-AF65-F5344CB8AC3E}">
        <p14:creationId xmlns:p14="http://schemas.microsoft.com/office/powerpoint/2010/main" val="290882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C795-2ECC-4504-AB10-96999A3B4844}"/>
              </a:ext>
            </a:extLst>
          </p:cNvPr>
          <p:cNvSpPr>
            <a:spLocks noGrp="1"/>
          </p:cNvSpPr>
          <p:nvPr>
            <p:ph type="ctrTitle"/>
          </p:nvPr>
        </p:nvSpPr>
        <p:spPr>
          <a:xfrm>
            <a:off x="1524000" y="941033"/>
            <a:ext cx="9144000" cy="772357"/>
          </a:xfrm>
        </p:spPr>
        <p:txBody>
          <a:bodyPr>
            <a:normAutofit fontScale="90000"/>
          </a:bodyPr>
          <a:lstStyle/>
          <a:p>
            <a:r>
              <a:rPr lang="en-US" dirty="0"/>
              <a:t>Ice Breaker Question</a:t>
            </a:r>
          </a:p>
        </p:txBody>
      </p:sp>
      <p:sp>
        <p:nvSpPr>
          <p:cNvPr id="3" name="Subtitle 2">
            <a:extLst>
              <a:ext uri="{FF2B5EF4-FFF2-40B4-BE49-F238E27FC236}">
                <a16:creationId xmlns:a16="http://schemas.microsoft.com/office/drawing/2014/main" id="{FF363039-5504-4BA2-B712-467E4A0F4032}"/>
              </a:ext>
            </a:extLst>
          </p:cNvPr>
          <p:cNvSpPr>
            <a:spLocks noGrp="1"/>
          </p:cNvSpPr>
          <p:nvPr>
            <p:ph type="subTitle" idx="1"/>
          </p:nvPr>
        </p:nvSpPr>
        <p:spPr>
          <a:xfrm>
            <a:off x="1914618" y="2243754"/>
            <a:ext cx="9144000" cy="1655762"/>
          </a:xfrm>
        </p:spPr>
        <p:txBody>
          <a:bodyPr>
            <a:normAutofit lnSpcReduction="10000"/>
          </a:bodyPr>
          <a:lstStyle/>
          <a:p>
            <a:pPr algn="l"/>
            <a:endParaRPr lang="en-US" b="0" i="0" dirty="0">
              <a:solidFill>
                <a:srgbClr val="000000"/>
              </a:solidFill>
              <a:effectLst/>
              <a:latin typeface="GTHaptik"/>
            </a:endParaRPr>
          </a:p>
          <a:p>
            <a:pPr algn="l"/>
            <a:r>
              <a:rPr lang="en-US" b="0" i="0" dirty="0">
                <a:solidFill>
                  <a:srgbClr val="000000"/>
                </a:solidFill>
                <a:effectLst/>
                <a:latin typeface="GTHaptik"/>
              </a:rPr>
              <a:t>What technology innovation made the most impact on your life?</a:t>
            </a:r>
          </a:p>
          <a:p>
            <a:br>
              <a:rPr lang="en-US" dirty="0"/>
            </a:br>
            <a:endParaRPr lang="en-US" dirty="0"/>
          </a:p>
        </p:txBody>
      </p:sp>
    </p:spTree>
    <p:extLst>
      <p:ext uri="{BB962C8B-B14F-4D97-AF65-F5344CB8AC3E}">
        <p14:creationId xmlns:p14="http://schemas.microsoft.com/office/powerpoint/2010/main" val="223654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A351-8F3F-4AE9-B7B6-14A9DB4F6D05}"/>
              </a:ext>
            </a:extLst>
          </p:cNvPr>
          <p:cNvSpPr>
            <a:spLocks noGrp="1"/>
          </p:cNvSpPr>
          <p:nvPr>
            <p:ph type="title"/>
          </p:nvPr>
        </p:nvSpPr>
        <p:spPr>
          <a:xfrm>
            <a:off x="838200" y="365126"/>
            <a:ext cx="10515600" cy="353966"/>
          </a:xfrm>
        </p:spPr>
        <p:txBody>
          <a:bodyPr>
            <a:normAutofit fontScale="90000"/>
          </a:bodyPr>
          <a:lstStyle/>
          <a:p>
            <a:r>
              <a:rPr lang="en-US" sz="4000" dirty="0"/>
              <a:t>Project Walkthrough </a:t>
            </a:r>
          </a:p>
        </p:txBody>
      </p:sp>
      <p:sp>
        <p:nvSpPr>
          <p:cNvPr id="3" name="TextBox 2">
            <a:extLst>
              <a:ext uri="{FF2B5EF4-FFF2-40B4-BE49-F238E27FC236}">
                <a16:creationId xmlns:a16="http://schemas.microsoft.com/office/drawing/2014/main" id="{A17D6A98-8C7D-4AFB-A25C-F7722A2BF9C4}"/>
              </a:ext>
            </a:extLst>
          </p:cNvPr>
          <p:cNvSpPr txBox="1"/>
          <p:nvPr/>
        </p:nvSpPr>
        <p:spPr>
          <a:xfrm>
            <a:off x="958788" y="869883"/>
            <a:ext cx="9783193" cy="2308324"/>
          </a:xfrm>
          <a:prstGeom prst="rect">
            <a:avLst/>
          </a:prstGeom>
          <a:noFill/>
        </p:spPr>
        <p:txBody>
          <a:bodyPr wrap="square" rtlCol="0">
            <a:spAutoFit/>
          </a:bodyPr>
          <a:lstStyle/>
          <a:p>
            <a:pPr algn="l"/>
            <a:r>
              <a:rPr lang="en-US" b="1" i="0" dirty="0">
                <a:solidFill>
                  <a:srgbClr val="1A202C"/>
                </a:solidFill>
                <a:effectLst/>
                <a:latin typeface="Open Sans" panose="020B0606030504020204" pitchFamily="34" charset="0"/>
              </a:rPr>
              <a:t>Problem Statement</a:t>
            </a:r>
          </a:p>
          <a:p>
            <a:pPr algn="l"/>
            <a:endParaRPr lang="en-US" b="0" i="0" dirty="0">
              <a:solidFill>
                <a:srgbClr val="1A202C"/>
              </a:solidFill>
              <a:effectLst/>
              <a:latin typeface="Open Sans" panose="020B0606030504020204" pitchFamily="34" charset="0"/>
            </a:endParaRPr>
          </a:p>
          <a:p>
            <a:pPr algn="l"/>
            <a:r>
              <a:rPr lang="en-US" b="0" i="0" dirty="0">
                <a:solidFill>
                  <a:srgbClr val="1A202C"/>
                </a:solidFill>
                <a:effectLst/>
                <a:latin typeface="Open Sans" panose="020B0606030504020204" pitchFamily="34" charset="0"/>
              </a:rPr>
              <a:t>Contoso is an online cloth merchandise company specializing in selling activewear. They have rented space in a local data center. They have one system administrator who makes sure all servers are working properly 24x7. Their hardware is getting old and they must decide on whether they need to spend $22,000 for new hardware or move their business to the Azure cloud services.</a:t>
            </a:r>
          </a:p>
          <a:p>
            <a:endParaRPr lang="en-US" dirty="0"/>
          </a:p>
        </p:txBody>
      </p:sp>
      <p:sp>
        <p:nvSpPr>
          <p:cNvPr id="4" name="TextBox 3">
            <a:extLst>
              <a:ext uri="{FF2B5EF4-FFF2-40B4-BE49-F238E27FC236}">
                <a16:creationId xmlns:a16="http://schemas.microsoft.com/office/drawing/2014/main" id="{06768CEF-68B4-4E7F-BDB1-32A1150CABDF}"/>
              </a:ext>
            </a:extLst>
          </p:cNvPr>
          <p:cNvSpPr txBox="1"/>
          <p:nvPr/>
        </p:nvSpPr>
        <p:spPr>
          <a:xfrm>
            <a:off x="958788" y="2887683"/>
            <a:ext cx="10049523" cy="3970318"/>
          </a:xfrm>
          <a:prstGeom prst="rect">
            <a:avLst/>
          </a:prstGeom>
          <a:noFill/>
        </p:spPr>
        <p:txBody>
          <a:bodyPr wrap="square" rtlCol="0">
            <a:spAutoFit/>
          </a:bodyPr>
          <a:lstStyle/>
          <a:p>
            <a:r>
              <a:rPr lang="en-US" b="0" i="0" dirty="0">
                <a:solidFill>
                  <a:srgbClr val="1A202C"/>
                </a:solidFill>
                <a:effectLst/>
                <a:latin typeface="Open Sans" panose="020B0606030504020204" pitchFamily="34" charset="0"/>
              </a:rPr>
              <a:t>On-premises infrastructure:</a:t>
            </a:r>
          </a:p>
          <a:p>
            <a:endParaRPr lang="en-US" dirty="0">
              <a:solidFill>
                <a:srgbClr val="1A202C"/>
              </a:solidFill>
              <a:latin typeface="Open Sans" panose="020B0606030504020204" pitchFamily="34" charset="0"/>
            </a:endParaRPr>
          </a:p>
          <a:p>
            <a:r>
              <a:rPr lang="en-US" dirty="0"/>
              <a:t>Server 1</a:t>
            </a:r>
          </a:p>
          <a:p>
            <a:pPr marL="285750" indent="-285750">
              <a:buFont typeface="Arial" panose="020B0604020202020204" pitchFamily="34" charset="0"/>
              <a:buChar char="•"/>
            </a:pPr>
            <a:r>
              <a:rPr lang="en-US" dirty="0"/>
              <a:t>Purpose: WordPress web server</a:t>
            </a:r>
          </a:p>
          <a:p>
            <a:pPr marL="285750" indent="-285750">
              <a:buFont typeface="Arial" panose="020B0604020202020204" pitchFamily="34" charset="0"/>
              <a:buChar char="•"/>
            </a:pPr>
            <a:r>
              <a:rPr lang="en-US" dirty="0"/>
              <a:t>CPU: 8 Cores and 60% average utilization</a:t>
            </a:r>
          </a:p>
          <a:p>
            <a:pPr marL="285750" indent="-285750">
              <a:buFont typeface="Arial" panose="020B0604020202020204" pitchFamily="34" charset="0"/>
              <a:buChar char="•"/>
            </a:pPr>
            <a:r>
              <a:rPr lang="en-US" dirty="0"/>
              <a:t>RAM: 16 GB and 87% average utilization</a:t>
            </a:r>
          </a:p>
          <a:p>
            <a:pPr marL="285750" indent="-285750">
              <a:buFont typeface="Arial" panose="020B0604020202020204" pitchFamily="34" charset="0"/>
              <a:buChar char="•"/>
            </a:pPr>
            <a:r>
              <a:rPr lang="en-US" dirty="0"/>
              <a:t>HDD OS: 500 GB capacity with 57 GB used</a:t>
            </a:r>
          </a:p>
          <a:p>
            <a:pPr marL="285750" indent="-285750">
              <a:buFont typeface="Arial" panose="020B0604020202020204" pitchFamily="34" charset="0"/>
              <a:buChar char="•"/>
            </a:pPr>
            <a:r>
              <a:rPr lang="en-US" dirty="0"/>
              <a:t>Web URL: Contoso.com</a:t>
            </a:r>
          </a:p>
          <a:p>
            <a:pPr marL="285750" indent="-285750">
              <a:buFont typeface="Arial" panose="020B0604020202020204" pitchFamily="34" charset="0"/>
              <a:buChar char="•"/>
            </a:pPr>
            <a:r>
              <a:rPr lang="en-US" dirty="0"/>
              <a:t>IP # Public: 200.200.100.50</a:t>
            </a:r>
          </a:p>
          <a:p>
            <a:pPr marL="285750" indent="-285750">
              <a:buFont typeface="Arial" panose="020B0604020202020204" pitchFamily="34" charset="0"/>
              <a:buChar char="•"/>
            </a:pPr>
            <a:r>
              <a:rPr lang="en-US" dirty="0"/>
              <a:t>IP #: 10.10.1.11</a:t>
            </a:r>
          </a:p>
          <a:p>
            <a:pPr marL="285750" indent="-285750">
              <a:buFont typeface="Arial" panose="020B0604020202020204" pitchFamily="34" charset="0"/>
              <a:buChar char="•"/>
            </a:pPr>
            <a:r>
              <a:rPr lang="en-US" dirty="0"/>
              <a:t>Firewall: Inbound TCP 2222-2224, 80, 443</a:t>
            </a:r>
          </a:p>
          <a:p>
            <a:pPr marL="285750" indent="-285750">
              <a:buFont typeface="Arial" panose="020B0604020202020204" pitchFamily="34" charset="0"/>
              <a:buChar char="•"/>
            </a:pPr>
            <a:r>
              <a:rPr lang="en-US" dirty="0"/>
              <a:t>Usage: This is Contoso’s only web server. It runs WordPress and eCommerce services. Their on-line store is always open, and they receive orders 24x7</a:t>
            </a:r>
          </a:p>
          <a:p>
            <a:pPr marL="285750" indent="-285750">
              <a:buFont typeface="Arial" panose="020B0604020202020204" pitchFamily="34" charset="0"/>
              <a:buChar char="•"/>
            </a:pPr>
            <a:r>
              <a:rPr lang="en-US" dirty="0"/>
              <a:t>This server uses ports 80 and 443 for HTTP and HTTPS traffic</a:t>
            </a:r>
          </a:p>
        </p:txBody>
      </p:sp>
    </p:spTree>
    <p:extLst>
      <p:ext uri="{BB962C8B-B14F-4D97-AF65-F5344CB8AC3E}">
        <p14:creationId xmlns:p14="http://schemas.microsoft.com/office/powerpoint/2010/main" val="427302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AC4E5-D180-4359-8EA6-51EE2C2A5509}"/>
              </a:ext>
            </a:extLst>
          </p:cNvPr>
          <p:cNvSpPr txBox="1"/>
          <p:nvPr/>
        </p:nvSpPr>
        <p:spPr>
          <a:xfrm>
            <a:off x="133165" y="106532"/>
            <a:ext cx="11887200" cy="3662541"/>
          </a:xfrm>
          <a:prstGeom prst="rect">
            <a:avLst/>
          </a:prstGeom>
          <a:noFill/>
        </p:spPr>
        <p:txBody>
          <a:bodyPr wrap="square" rtlCol="0">
            <a:spAutoFit/>
          </a:bodyPr>
          <a:lstStyle/>
          <a:p>
            <a:r>
              <a:rPr lang="en-US" sz="2400" dirty="0"/>
              <a:t>Servers 2 &amp; 3:</a:t>
            </a:r>
            <a:endParaRPr lang="en-US" dirty="0"/>
          </a:p>
          <a:p>
            <a:pPr marL="285750" indent="-285750">
              <a:buFont typeface="Arial" panose="020B0604020202020204" pitchFamily="34" charset="0"/>
              <a:buChar char="•"/>
            </a:pPr>
            <a:r>
              <a:rPr lang="en-US" sz="1600" dirty="0"/>
              <a:t>Purpose: Microsoft SQL 2019</a:t>
            </a:r>
          </a:p>
          <a:p>
            <a:pPr marL="285750" indent="-285750">
              <a:buFont typeface="Arial" panose="020B0604020202020204" pitchFamily="34" charset="0"/>
              <a:buChar char="•"/>
            </a:pPr>
            <a:r>
              <a:rPr lang="en-US" sz="1600" dirty="0"/>
              <a:t>CPU: 8 Cores and 30% average utilization x2</a:t>
            </a:r>
          </a:p>
          <a:p>
            <a:pPr marL="285750" indent="-285750">
              <a:buFont typeface="Arial" panose="020B0604020202020204" pitchFamily="34" charset="0"/>
              <a:buChar char="•"/>
            </a:pPr>
            <a:r>
              <a:rPr lang="en-US" sz="1600" dirty="0"/>
              <a:t>RAM: 16 GB and 87% average utilization x2</a:t>
            </a:r>
          </a:p>
          <a:p>
            <a:pPr marL="285750" indent="-285750">
              <a:buFont typeface="Arial" panose="020B0604020202020204" pitchFamily="34" charset="0"/>
              <a:buChar char="•"/>
            </a:pPr>
            <a:r>
              <a:rPr lang="en-US" sz="1600" dirty="0"/>
              <a:t>HDD OS: 500 GB capacity with 240 GB used x2</a:t>
            </a:r>
          </a:p>
          <a:p>
            <a:pPr marL="285750" indent="-285750">
              <a:buFont typeface="Arial" panose="020B0604020202020204" pitchFamily="34" charset="0"/>
              <a:buChar char="•"/>
            </a:pPr>
            <a:r>
              <a:rPr lang="en-US" sz="1600" dirty="0"/>
              <a:t>HDD Data: 2 TB SAN (Storage Area Network drive)</a:t>
            </a:r>
          </a:p>
          <a:p>
            <a:pPr marL="285750" indent="-285750">
              <a:buFont typeface="Arial" panose="020B0604020202020204" pitchFamily="34" charset="0"/>
              <a:buChar char="•"/>
            </a:pPr>
            <a:r>
              <a:rPr lang="en-US" sz="1600" dirty="0"/>
              <a:t>IP #: 10.10.1.12 and 10.10.1.13</a:t>
            </a:r>
          </a:p>
          <a:p>
            <a:pPr marL="285750" indent="-285750">
              <a:buFont typeface="Arial" panose="020B0604020202020204" pitchFamily="34" charset="0"/>
              <a:buChar char="•"/>
            </a:pPr>
            <a:r>
              <a:rPr lang="en-US" sz="1600" dirty="0"/>
              <a:t>SQL Cluster: </a:t>
            </a:r>
            <a:r>
              <a:rPr lang="en-US" sz="1600" dirty="0" err="1"/>
              <a:t>SQLCluster.Contoso.Com</a:t>
            </a:r>
            <a:endParaRPr lang="en-US" sz="1600" dirty="0"/>
          </a:p>
          <a:p>
            <a:pPr marL="285750" indent="-285750">
              <a:buFont typeface="Arial" panose="020B0604020202020204" pitchFamily="34" charset="0"/>
              <a:buChar char="•"/>
            </a:pPr>
            <a:r>
              <a:rPr lang="en-US" sz="1600" dirty="0"/>
              <a:t>IP #: 10.10.1.14</a:t>
            </a:r>
          </a:p>
          <a:p>
            <a:pPr marL="285750" indent="-285750">
              <a:buFont typeface="Arial" panose="020B0604020202020204" pitchFamily="34" charset="0"/>
              <a:buChar char="•"/>
            </a:pPr>
            <a:r>
              <a:rPr lang="en-US" sz="1600" dirty="0"/>
              <a:t>Firewall: Inbound TCP 2222-2224, 1433</a:t>
            </a:r>
          </a:p>
          <a:p>
            <a:pPr marL="285750" indent="-285750">
              <a:buFont typeface="Arial" panose="020B0604020202020204" pitchFamily="34" charset="0"/>
              <a:buChar char="•"/>
            </a:pPr>
            <a:r>
              <a:rPr lang="en-US" sz="1600" dirty="0"/>
              <a:t>Usage: These two servers are running Microsoft SQL cluster services. SQL Always-On service is fully configured as Active-Passive nodes. The 2 servers use an external attached SAN drive for all data storage such as product descriptions, transaction logs, and clients lists. Annual data growth is negligible.</a:t>
            </a:r>
          </a:p>
          <a:p>
            <a:pPr marL="285750" indent="-285750">
              <a:buFont typeface="Arial" panose="020B0604020202020204" pitchFamily="34" charset="0"/>
              <a:buChar char="•"/>
            </a:pPr>
            <a:r>
              <a:rPr lang="en-US" sz="1600" dirty="0"/>
              <a:t>These servers use the standard SQL inbound TCP port 1433</a:t>
            </a:r>
          </a:p>
        </p:txBody>
      </p:sp>
      <p:sp>
        <p:nvSpPr>
          <p:cNvPr id="3" name="TextBox 2">
            <a:extLst>
              <a:ext uri="{FF2B5EF4-FFF2-40B4-BE49-F238E27FC236}">
                <a16:creationId xmlns:a16="http://schemas.microsoft.com/office/drawing/2014/main" id="{BAE4BF92-8311-4E90-8959-C43BE6F07F3E}"/>
              </a:ext>
            </a:extLst>
          </p:cNvPr>
          <p:cNvSpPr txBox="1"/>
          <p:nvPr/>
        </p:nvSpPr>
        <p:spPr>
          <a:xfrm>
            <a:off x="171635" y="3429000"/>
            <a:ext cx="11683013" cy="2954655"/>
          </a:xfrm>
          <a:prstGeom prst="rect">
            <a:avLst/>
          </a:prstGeom>
          <a:noFill/>
        </p:spPr>
        <p:txBody>
          <a:bodyPr wrap="square" rtlCol="0">
            <a:spAutoFit/>
          </a:bodyPr>
          <a:lstStyle/>
          <a:p>
            <a:endParaRPr lang="en-US" dirty="0"/>
          </a:p>
          <a:p>
            <a:r>
              <a:rPr lang="en-US" sz="2400" dirty="0"/>
              <a:t>Server 4:</a:t>
            </a:r>
          </a:p>
          <a:p>
            <a:pPr marL="285750" indent="-285750">
              <a:buFont typeface="Arial" panose="020B0604020202020204" pitchFamily="34" charset="0"/>
              <a:buChar char="•"/>
            </a:pPr>
            <a:r>
              <a:rPr lang="en-US" sz="1600" dirty="0"/>
              <a:t>Purpose: ABC Backup and Restore server</a:t>
            </a:r>
          </a:p>
          <a:p>
            <a:pPr marL="285750" indent="-285750">
              <a:buFont typeface="Arial" panose="020B0604020202020204" pitchFamily="34" charset="0"/>
              <a:buChar char="•"/>
            </a:pPr>
            <a:r>
              <a:rPr lang="en-US" sz="1600" dirty="0"/>
              <a:t>CPU: 8 Cores and 30% average utilization</a:t>
            </a:r>
          </a:p>
          <a:p>
            <a:pPr marL="285750" indent="-285750">
              <a:buFont typeface="Arial" panose="020B0604020202020204" pitchFamily="34" charset="0"/>
              <a:buChar char="•"/>
            </a:pPr>
            <a:r>
              <a:rPr lang="en-US" sz="1600" dirty="0"/>
              <a:t>RAM: 16 GB and 87% average utilization</a:t>
            </a:r>
          </a:p>
          <a:p>
            <a:pPr marL="285750" indent="-285750">
              <a:buFont typeface="Arial" panose="020B0604020202020204" pitchFamily="34" charset="0"/>
              <a:buChar char="•"/>
            </a:pPr>
            <a:r>
              <a:rPr lang="en-US" sz="1600" dirty="0"/>
              <a:t>HDD OS: 500 GB capacity with 164 GB used</a:t>
            </a:r>
          </a:p>
          <a:p>
            <a:pPr marL="285750" indent="-285750">
              <a:buFont typeface="Arial" panose="020B0604020202020204" pitchFamily="34" charset="0"/>
              <a:buChar char="•"/>
            </a:pPr>
            <a:r>
              <a:rPr lang="en-US" sz="1600" dirty="0"/>
              <a:t>HDD Backup: 40 TB</a:t>
            </a:r>
          </a:p>
          <a:p>
            <a:pPr marL="285750" indent="-285750">
              <a:buFont typeface="Arial" panose="020B0604020202020204" pitchFamily="34" charset="0"/>
              <a:buChar char="•"/>
            </a:pPr>
            <a:r>
              <a:rPr lang="en-US" sz="1600" dirty="0"/>
              <a:t>IP #: 10.10.1.15</a:t>
            </a:r>
          </a:p>
          <a:p>
            <a:pPr marL="285750" indent="-285750">
              <a:buFont typeface="Arial" panose="020B0604020202020204" pitchFamily="34" charset="0"/>
              <a:buChar char="•"/>
            </a:pPr>
            <a:r>
              <a:rPr lang="en-US" sz="1600" dirty="0"/>
              <a:t>Firewall: Inbound TCP 2222</a:t>
            </a:r>
          </a:p>
          <a:p>
            <a:pPr marL="285750" indent="-285750">
              <a:buFont typeface="Arial" panose="020B0604020202020204" pitchFamily="34" charset="0"/>
              <a:buChar char="•"/>
            </a:pPr>
            <a:r>
              <a:rPr lang="en-US" sz="1600" dirty="0"/>
              <a:t>Usage: The ABS backup software runs daily at 8pm. It stores the last 18 months of all the SQL data drive contents onto a local D: drive (HDD Backup) with 40 TB capacity.</a:t>
            </a:r>
          </a:p>
        </p:txBody>
      </p:sp>
    </p:spTree>
    <p:extLst>
      <p:ext uri="{BB962C8B-B14F-4D97-AF65-F5344CB8AC3E}">
        <p14:creationId xmlns:p14="http://schemas.microsoft.com/office/powerpoint/2010/main" val="13926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8F2B5-7A54-44FA-9482-131D029B2BDD}"/>
              </a:ext>
            </a:extLst>
          </p:cNvPr>
          <p:cNvSpPr txBox="1"/>
          <p:nvPr/>
        </p:nvSpPr>
        <p:spPr>
          <a:xfrm>
            <a:off x="142043" y="142043"/>
            <a:ext cx="11700769" cy="3724096"/>
          </a:xfrm>
          <a:prstGeom prst="rect">
            <a:avLst/>
          </a:prstGeom>
          <a:noFill/>
        </p:spPr>
        <p:txBody>
          <a:bodyPr wrap="square" rtlCol="0">
            <a:spAutoFit/>
          </a:bodyPr>
          <a:lstStyle/>
          <a:p>
            <a:r>
              <a:rPr lang="en-US" sz="2800" dirty="0"/>
              <a:t>Server 5:</a:t>
            </a:r>
          </a:p>
          <a:p>
            <a:endParaRPr lang="en-US" sz="2800" dirty="0"/>
          </a:p>
          <a:p>
            <a:pPr marL="285750" indent="-285750">
              <a:buFont typeface="Arial" panose="020B0604020202020204" pitchFamily="34" charset="0"/>
              <a:buChar char="•"/>
            </a:pPr>
            <a:r>
              <a:rPr lang="en-US" dirty="0"/>
              <a:t>Purpose: XYZ Antivirus server</a:t>
            </a:r>
          </a:p>
          <a:p>
            <a:pPr marL="285750" indent="-285750">
              <a:buFont typeface="Arial" panose="020B0604020202020204" pitchFamily="34" charset="0"/>
              <a:buChar char="•"/>
            </a:pPr>
            <a:r>
              <a:rPr lang="en-US" dirty="0"/>
              <a:t>CPU: 8 Cores and 30% average utilization</a:t>
            </a:r>
          </a:p>
          <a:p>
            <a:pPr marL="285750" indent="-285750">
              <a:buFont typeface="Arial" panose="020B0604020202020204" pitchFamily="34" charset="0"/>
              <a:buChar char="•"/>
            </a:pPr>
            <a:r>
              <a:rPr lang="en-US" dirty="0"/>
              <a:t>RAM: 16 GB and 87% average utilization</a:t>
            </a:r>
          </a:p>
          <a:p>
            <a:pPr marL="285750" indent="-285750">
              <a:buFont typeface="Arial" panose="020B0604020202020204" pitchFamily="34" charset="0"/>
              <a:buChar char="•"/>
            </a:pPr>
            <a:r>
              <a:rPr lang="en-US" dirty="0"/>
              <a:t>HDD: 500 GB capacity with 43 GB used</a:t>
            </a:r>
          </a:p>
          <a:p>
            <a:pPr marL="285750" indent="-285750">
              <a:buFont typeface="Arial" panose="020B0604020202020204" pitchFamily="34" charset="0"/>
              <a:buChar char="•"/>
            </a:pPr>
            <a:r>
              <a:rPr lang="en-US" dirty="0"/>
              <a:t>IP #: 10.10.1.16</a:t>
            </a:r>
          </a:p>
          <a:p>
            <a:pPr marL="285750" indent="-285750">
              <a:buFont typeface="Arial" panose="020B0604020202020204" pitchFamily="34" charset="0"/>
              <a:buChar char="•"/>
            </a:pPr>
            <a:r>
              <a:rPr lang="en-US" dirty="0"/>
              <a:t>Firewall: Inbound TCP 2222-2224</a:t>
            </a:r>
          </a:p>
          <a:p>
            <a:pPr marL="285750" indent="-285750">
              <a:buFont typeface="Arial" panose="020B0604020202020204" pitchFamily="34" charset="0"/>
              <a:buChar char="•"/>
            </a:pPr>
            <a:r>
              <a:rPr lang="en-US" dirty="0"/>
              <a:t>This server uses ports TCP 2222-2224 for the antivirus client</a:t>
            </a:r>
          </a:p>
          <a:p>
            <a:pPr marL="285750" indent="-285750">
              <a:buFont typeface="Arial" panose="020B0604020202020204" pitchFamily="34" charset="0"/>
              <a:buChar char="•"/>
            </a:pPr>
            <a:r>
              <a:rPr lang="en-US" dirty="0"/>
              <a:t>Usage: The XYZ anti-virus services are essential for the security of Contoso’s operations security. The server is always on and constantly running. It monitors all Contoso’s servers and mitigates against viruses and hack attacks. Data grown is negligible.</a:t>
            </a:r>
          </a:p>
        </p:txBody>
      </p:sp>
      <p:sp>
        <p:nvSpPr>
          <p:cNvPr id="3" name="TextBox 2">
            <a:extLst>
              <a:ext uri="{FF2B5EF4-FFF2-40B4-BE49-F238E27FC236}">
                <a16:creationId xmlns:a16="http://schemas.microsoft.com/office/drawing/2014/main" id="{44E1389B-0381-419A-A4B0-2918FD9F848F}"/>
              </a:ext>
            </a:extLst>
          </p:cNvPr>
          <p:cNvSpPr txBox="1"/>
          <p:nvPr/>
        </p:nvSpPr>
        <p:spPr>
          <a:xfrm>
            <a:off x="239697" y="3994951"/>
            <a:ext cx="11851689" cy="2616101"/>
          </a:xfrm>
          <a:prstGeom prst="rect">
            <a:avLst/>
          </a:prstGeom>
          <a:noFill/>
        </p:spPr>
        <p:txBody>
          <a:bodyPr wrap="square" rtlCol="0">
            <a:spAutoFit/>
          </a:bodyPr>
          <a:lstStyle/>
          <a:p>
            <a:r>
              <a:rPr lang="en-US" sz="2800" b="1" dirty="0"/>
              <a:t>Project Instructions </a:t>
            </a:r>
          </a:p>
          <a:p>
            <a:endParaRPr lang="en-US" sz="2800" b="1" dirty="0"/>
          </a:p>
          <a:p>
            <a:r>
              <a:rPr lang="en-US" sz="1600" b="1" dirty="0"/>
              <a:t>Step 1: Assessing the On-Premises Environment</a:t>
            </a:r>
          </a:p>
          <a:p>
            <a:endParaRPr lang="en-US" sz="1600" dirty="0"/>
          </a:p>
          <a:p>
            <a:pPr marL="285750" indent="-285750">
              <a:buFont typeface="Arial" panose="020B0604020202020204" pitchFamily="34" charset="0"/>
              <a:buChar char="•"/>
            </a:pPr>
            <a:r>
              <a:rPr lang="en-US" sz="1600" dirty="0"/>
              <a:t>List the current on-premises environment</a:t>
            </a:r>
          </a:p>
          <a:p>
            <a:pPr marL="285750" indent="-285750">
              <a:buFont typeface="Arial" panose="020B0604020202020204" pitchFamily="34" charset="0"/>
              <a:buChar char="•"/>
            </a:pPr>
            <a:r>
              <a:rPr lang="en-US" sz="1600" dirty="0"/>
              <a:t>Match the on-premises environment to Azure solutions</a:t>
            </a:r>
          </a:p>
          <a:p>
            <a:pPr marL="285750" indent="-285750">
              <a:buFont typeface="Arial" panose="020B0604020202020204" pitchFamily="34" charset="0"/>
              <a:buChar char="•"/>
            </a:pPr>
            <a:r>
              <a:rPr lang="en-US" sz="1600" dirty="0"/>
              <a:t>Answer two discussion questions on how to find services and firewall exceptions (Windows OS)</a:t>
            </a:r>
          </a:p>
          <a:p>
            <a:endParaRPr lang="en-US" sz="2800" b="1" dirty="0"/>
          </a:p>
        </p:txBody>
      </p:sp>
    </p:spTree>
    <p:extLst>
      <p:ext uri="{BB962C8B-B14F-4D97-AF65-F5344CB8AC3E}">
        <p14:creationId xmlns:p14="http://schemas.microsoft.com/office/powerpoint/2010/main" val="270542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04206-7A49-47CB-A4A8-D2BC29BA879C}"/>
              </a:ext>
            </a:extLst>
          </p:cNvPr>
          <p:cNvSpPr txBox="1"/>
          <p:nvPr/>
        </p:nvSpPr>
        <p:spPr>
          <a:xfrm>
            <a:off x="88777" y="71021"/>
            <a:ext cx="11993732" cy="7294305"/>
          </a:xfrm>
          <a:prstGeom prst="rect">
            <a:avLst/>
          </a:prstGeom>
          <a:noFill/>
        </p:spPr>
        <p:txBody>
          <a:bodyPr wrap="square" rtlCol="0">
            <a:spAutoFit/>
          </a:bodyPr>
          <a:lstStyle/>
          <a:p>
            <a:r>
              <a:rPr lang="en-US" b="1" dirty="0"/>
              <a:t>Step 2: Monthly Cost Estimates</a:t>
            </a:r>
          </a:p>
          <a:p>
            <a:pPr marL="285750" indent="-285750">
              <a:buFont typeface="Arial" panose="020B0604020202020204" pitchFamily="34" charset="0"/>
              <a:buChar char="•"/>
            </a:pPr>
            <a:r>
              <a:rPr lang="en-US" dirty="0"/>
              <a:t>Create a table analyzing the monthly costs of your chosen Azure solutions</a:t>
            </a:r>
          </a:p>
          <a:p>
            <a:pPr marL="285750" indent="-285750">
              <a:buFont typeface="Arial" panose="020B0604020202020204" pitchFamily="34" charset="0"/>
              <a:buChar char="•"/>
            </a:pPr>
            <a:r>
              <a:rPr lang="en-US" dirty="0"/>
              <a:t>Answer two discussion questions on high availability/disaster recovery and the ability to change VM types (and include a screenshot of a VM change).</a:t>
            </a:r>
          </a:p>
          <a:p>
            <a:pPr marL="285750" indent="-285750">
              <a:buFont typeface="Arial" panose="020B0604020202020204" pitchFamily="34" charset="0"/>
              <a:buChar char="•"/>
            </a:pPr>
            <a:r>
              <a:rPr lang="en-US" dirty="0"/>
              <a:t>Note: If you are using Udacity Cloud Labs, you will be allowed to create a few VM sizes only. You need to click on "See all sizes" after visiting this link to see all possible VM sizes.</a:t>
            </a:r>
          </a:p>
          <a:p>
            <a:endParaRPr lang="en-US" dirty="0"/>
          </a:p>
          <a:p>
            <a:r>
              <a:rPr lang="en-US" b="1" dirty="0"/>
              <a:t>Step 3 (Optional): Set up a VPN</a:t>
            </a:r>
          </a:p>
          <a:p>
            <a:pPr marL="285750" indent="-285750">
              <a:buFont typeface="Arial" panose="020B0604020202020204" pitchFamily="34" charset="0"/>
              <a:buChar char="•"/>
            </a:pPr>
            <a:r>
              <a:rPr lang="en-US" dirty="0"/>
              <a:t>Create a VPN between your on-premises environment and Azure, in order to securely transfer assets. This may be very time-intensive, so note that it is quite all right to skip this step for this project!</a:t>
            </a:r>
          </a:p>
          <a:p>
            <a:pPr marL="285750" indent="-285750">
              <a:buFont typeface="Arial" panose="020B0604020202020204" pitchFamily="34" charset="0"/>
              <a:buChar char="•"/>
            </a:pPr>
            <a:endParaRPr lang="en-US" dirty="0"/>
          </a:p>
          <a:p>
            <a:r>
              <a:rPr lang="en-US" b="1" dirty="0"/>
              <a:t>Step 4: Deploy an Additional Server</a:t>
            </a:r>
          </a:p>
          <a:p>
            <a:pPr marL="285750" indent="-285750">
              <a:buFont typeface="Arial" panose="020B0604020202020204" pitchFamily="34" charset="0"/>
              <a:buChar char="•"/>
            </a:pPr>
            <a:r>
              <a:rPr lang="en-US" dirty="0"/>
              <a:t>Deploy an additional WordPress server (and include a screenshot of the template configuration process)</a:t>
            </a:r>
          </a:p>
          <a:p>
            <a:pPr marL="285750" indent="-285750">
              <a:buFont typeface="Arial" panose="020B0604020202020204" pitchFamily="34" charset="0"/>
              <a:buChar char="•"/>
            </a:pPr>
            <a:r>
              <a:rPr lang="en-US" dirty="0"/>
              <a:t>Answer two discussion questions on the benefits of ARM templates and differentiating between ARM templates and server images</a:t>
            </a:r>
          </a:p>
          <a:p>
            <a:endParaRPr lang="en-US" dirty="0"/>
          </a:p>
          <a:p>
            <a:r>
              <a:rPr lang="en-US" b="1" dirty="0"/>
              <a:t>Step 5: Backup and Recovery</a:t>
            </a:r>
          </a:p>
          <a:p>
            <a:pPr marL="285750" indent="-285750">
              <a:buFont typeface="Arial" panose="020B0604020202020204" pitchFamily="34" charset="0"/>
              <a:buChar char="•"/>
            </a:pPr>
            <a:r>
              <a:rPr lang="en-US" dirty="0"/>
              <a:t>Back up all VMs (and provide screenshots of the Backup Vault and Backup Policy)</a:t>
            </a:r>
          </a:p>
          <a:p>
            <a:pPr marL="285750" indent="-285750">
              <a:buFont typeface="Arial" panose="020B0604020202020204" pitchFamily="34" charset="0"/>
              <a:buChar char="•"/>
            </a:pPr>
            <a:r>
              <a:rPr lang="en-US" dirty="0"/>
              <a:t>Answer two discussion questions on Azure Backup vs. Site Recovery and RTO vs. RPO.</a:t>
            </a:r>
          </a:p>
          <a:p>
            <a:endParaRPr lang="en-US" dirty="0"/>
          </a:p>
          <a:p>
            <a:r>
              <a:rPr lang="en-US" b="1" dirty="0"/>
              <a:t>Step 6: Antivirus Communication</a:t>
            </a:r>
          </a:p>
          <a:p>
            <a:pPr marL="285750" indent="-285750">
              <a:buFont typeface="Arial" panose="020B0604020202020204" pitchFamily="34" charset="0"/>
              <a:buChar char="•"/>
            </a:pPr>
            <a:r>
              <a:rPr lang="en-US" dirty="0"/>
              <a:t>Adjust the network security groups for the servers to allow for communication between them and the antivirus server (and provide a screenshot of the modified </a:t>
            </a:r>
            <a:r>
              <a:rPr lang="en-US" dirty="0" err="1"/>
              <a:t>nsg</a:t>
            </a:r>
            <a:r>
              <a:rPr lang="en-US" dirty="0"/>
              <a:t> firewall inbound rules).</a:t>
            </a:r>
          </a:p>
          <a:p>
            <a:pPr marL="285750" indent="-285750">
              <a:buFont typeface="Arial" panose="020B0604020202020204" pitchFamily="34" charset="0"/>
              <a:buChar char="•"/>
            </a:pPr>
            <a:r>
              <a:rPr lang="en-US" dirty="0"/>
              <a:t>Answer a discussion question regarding inbound port exceptions.</a:t>
            </a:r>
          </a:p>
          <a:p>
            <a:endParaRPr lang="en-US" dirty="0"/>
          </a:p>
        </p:txBody>
      </p:sp>
    </p:spTree>
    <p:extLst>
      <p:ext uri="{BB962C8B-B14F-4D97-AF65-F5344CB8AC3E}">
        <p14:creationId xmlns:p14="http://schemas.microsoft.com/office/powerpoint/2010/main" val="8071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646331"/>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 Assessing the On-Premises Environment</a:t>
            </a:r>
          </a:p>
          <a:p>
            <a:endParaRPr lang="en-US" dirty="0"/>
          </a:p>
        </p:txBody>
      </p:sp>
      <p:graphicFrame>
        <p:nvGraphicFramePr>
          <p:cNvPr id="3" name="Table 3">
            <a:extLst>
              <a:ext uri="{FF2B5EF4-FFF2-40B4-BE49-F238E27FC236}">
                <a16:creationId xmlns:a16="http://schemas.microsoft.com/office/drawing/2014/main" id="{FB516A21-9D6E-400F-8250-7C67162FD003}"/>
              </a:ext>
            </a:extLst>
          </p:cNvPr>
          <p:cNvGraphicFramePr>
            <a:graphicFrameLocks noGrp="1"/>
          </p:cNvGraphicFramePr>
          <p:nvPr>
            <p:extLst>
              <p:ext uri="{D42A27DB-BD31-4B8C-83A1-F6EECF244321}">
                <p14:modId xmlns:p14="http://schemas.microsoft.com/office/powerpoint/2010/main" val="1741118377"/>
              </p:ext>
            </p:extLst>
          </p:nvPr>
        </p:nvGraphicFramePr>
        <p:xfrm>
          <a:off x="247588" y="609617"/>
          <a:ext cx="8128000" cy="259080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Inventory the on-premises environment.</a:t>
                      </a:r>
                    </a:p>
                  </a:txBody>
                  <a:tcPr/>
                </a:tc>
                <a:tc>
                  <a:txBody>
                    <a:bodyPr/>
                    <a:lstStyle/>
                    <a:p>
                      <a:pPr fontAlgn="t"/>
                      <a:r>
                        <a:rPr lang="en-US" sz="1200" b="0" i="0" kern="1200" dirty="0">
                          <a:solidFill>
                            <a:schemeClr val="tx1"/>
                          </a:solidFill>
                          <a:effectLst/>
                          <a:latin typeface="+mn-lt"/>
                          <a:ea typeface="+mn-ea"/>
                          <a:cs typeface="+mn-cs"/>
                        </a:rPr>
                        <a:t>(Step 1) Includes a list of all current on-premises servers and services. Make sure to list any relevant backups or antivirus for each server.</a:t>
                      </a: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Investigate equivalent Azure solutions to the on-premises environment.</a:t>
                      </a:r>
                      <a:endParaRPr lang="en-US" sz="1200" dirty="0"/>
                    </a:p>
                  </a:txBody>
                  <a:tcPr/>
                </a:tc>
                <a:tc>
                  <a:txBody>
                    <a:bodyPr/>
                    <a:lstStyle/>
                    <a:p>
                      <a:pPr fontAlgn="t"/>
                      <a:r>
                        <a:rPr lang="en-US" sz="1200" b="0" i="0" kern="1200" dirty="0">
                          <a:solidFill>
                            <a:schemeClr val="tx1"/>
                          </a:solidFill>
                          <a:effectLst/>
                          <a:latin typeface="+mn-lt"/>
                          <a:ea typeface="+mn-ea"/>
                          <a:cs typeface="+mn-cs"/>
                        </a:rPr>
                        <a:t>(Step 1) Matches the list of on-premises servers and services to reasonable corresponding Azure ones.</a:t>
                      </a:r>
                      <a:endParaRPr lang="en-US" sz="1200" dirty="0">
                        <a:effectLst/>
                      </a:endParaRPr>
                    </a:p>
                  </a:txBody>
                  <a:tcPr marL="60960" marR="60960" marT="60960" marB="60960"/>
                </a:tc>
                <a:extLst>
                  <a:ext uri="{0D108BD9-81ED-4DB2-BD59-A6C34878D82A}">
                    <a16:rowId xmlns:a16="http://schemas.microsoft.com/office/drawing/2014/main" val="1332091613"/>
                  </a:ext>
                </a:extLst>
              </a:tr>
              <a:tr h="370840">
                <a:tc>
                  <a:txBody>
                    <a:bodyPr/>
                    <a:lstStyle/>
                    <a:p>
                      <a:r>
                        <a:rPr lang="en-US" sz="1200" b="0" i="0" kern="1200" dirty="0">
                          <a:solidFill>
                            <a:schemeClr val="tx1"/>
                          </a:solidFill>
                          <a:effectLst/>
                          <a:latin typeface="+mn-lt"/>
                          <a:ea typeface="+mn-ea"/>
                          <a:cs typeface="+mn-cs"/>
                        </a:rPr>
                        <a:t>Inventory relevant services and firewall exceptions to carry to the cloud.</a:t>
                      </a:r>
                      <a:endParaRPr lang="en-US" sz="1200" dirty="0"/>
                    </a:p>
                  </a:txBody>
                  <a:tcPr/>
                </a:tc>
                <a:tc>
                  <a:txBody>
                    <a:bodyPr/>
                    <a:lstStyle/>
                    <a:p>
                      <a:r>
                        <a:rPr lang="en-US" sz="1200" b="0" i="0" kern="1200" dirty="0">
                          <a:solidFill>
                            <a:schemeClr val="tx1"/>
                          </a:solidFill>
                          <a:effectLst/>
                          <a:latin typeface="+mn-lt"/>
                          <a:ea typeface="+mn-ea"/>
                          <a:cs typeface="+mn-cs"/>
                        </a:rPr>
                        <a:t>(Step 1) Answers the two discussion questions for Step 1, regarding: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inventorying services running on on-premises devices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where any firewall exceptions can be found</a:t>
                      </a:r>
                    </a:p>
                    <a:p>
                      <a:pPr fontAlgn="t"/>
                      <a:endParaRPr lang="en-US" sz="1200" dirty="0">
                        <a:effectLst/>
                      </a:endParaRPr>
                    </a:p>
                  </a:txBody>
                  <a:tcPr marL="60960" marR="60960" marT="60960" marB="60960"/>
                </a:tc>
                <a:extLst>
                  <a:ext uri="{0D108BD9-81ED-4DB2-BD59-A6C34878D82A}">
                    <a16:rowId xmlns:a16="http://schemas.microsoft.com/office/drawing/2014/main" val="4063954304"/>
                  </a:ext>
                </a:extLst>
              </a:tr>
            </a:tbl>
          </a:graphicData>
        </a:graphic>
      </p:graphicFrame>
      <p:graphicFrame>
        <p:nvGraphicFramePr>
          <p:cNvPr id="4" name="Table 3">
            <a:extLst>
              <a:ext uri="{FF2B5EF4-FFF2-40B4-BE49-F238E27FC236}">
                <a16:creationId xmlns:a16="http://schemas.microsoft.com/office/drawing/2014/main" id="{B1F59C15-BDF5-4265-BCBD-90D31A52C811}"/>
              </a:ext>
            </a:extLst>
          </p:cNvPr>
          <p:cNvGraphicFramePr>
            <a:graphicFrameLocks noGrp="1"/>
          </p:cNvGraphicFramePr>
          <p:nvPr>
            <p:extLst>
              <p:ext uri="{D42A27DB-BD31-4B8C-83A1-F6EECF244321}">
                <p14:modId xmlns:p14="http://schemas.microsoft.com/office/powerpoint/2010/main" val="1233203409"/>
              </p:ext>
            </p:extLst>
          </p:nvPr>
        </p:nvGraphicFramePr>
        <p:xfrm>
          <a:off x="247588" y="4026915"/>
          <a:ext cx="8128000" cy="277368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Analyze cost estimates of the cloud migration.</a:t>
                      </a:r>
                    </a:p>
                  </a:txBody>
                  <a:tcPr/>
                </a:tc>
                <a:tc>
                  <a:txBody>
                    <a:bodyPr/>
                    <a:lstStyle/>
                    <a:p>
                      <a:pPr fontAlgn="t"/>
                      <a:r>
                        <a:rPr lang="en-US" sz="1200" b="0" i="0" kern="1200" dirty="0">
                          <a:solidFill>
                            <a:schemeClr val="tx1"/>
                          </a:solidFill>
                          <a:effectLst/>
                          <a:latin typeface="+mn-lt"/>
                          <a:ea typeface="+mn-ea"/>
                          <a:cs typeface="+mn-cs"/>
                        </a:rPr>
                        <a:t>(Step 2) Includes a table providing your current server farm and its corresponding Azure farm. Lists the potential Azure replacement for each of the on-premises servers, the VM type and monthly cost.</a:t>
                      </a: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Assess the possibility of high availability / disaster recovery in the cloud.</a:t>
                      </a:r>
                    </a:p>
                  </a:txBody>
                  <a:tcPr/>
                </a:tc>
                <a:tc>
                  <a:txBody>
                    <a:bodyPr/>
                    <a:lstStyle/>
                    <a:p>
                      <a:pPr fontAlgn="t"/>
                      <a:r>
                        <a:rPr lang="en-US" sz="1200" b="0" i="0" kern="1200" dirty="0">
                          <a:solidFill>
                            <a:schemeClr val="tx1"/>
                          </a:solidFill>
                          <a:effectLst/>
                          <a:latin typeface="+mn-lt"/>
                          <a:ea typeface="+mn-ea"/>
                          <a:cs typeface="+mn-cs"/>
                        </a:rPr>
                        <a:t>(Step 2) Discusses any single points of failure or redundancy concerns with their current Azure plan. For example, what happens to availability if a server needs an upgrade?</a:t>
                      </a:r>
                    </a:p>
                  </a:txBody>
                  <a:tcPr marL="60960" marR="60960" marT="60960" marB="60960"/>
                </a:tc>
                <a:extLst>
                  <a:ext uri="{0D108BD9-81ED-4DB2-BD59-A6C34878D82A}">
                    <a16:rowId xmlns:a16="http://schemas.microsoft.com/office/drawing/2014/main" val="1332091613"/>
                  </a:ext>
                </a:extLst>
              </a:tr>
              <a:tr h="370840">
                <a:tc>
                  <a:txBody>
                    <a:bodyPr/>
                    <a:lstStyle/>
                    <a:p>
                      <a:r>
                        <a:rPr lang="en-US" sz="1200" b="0" i="0" kern="1200" dirty="0">
                          <a:solidFill>
                            <a:schemeClr val="tx1"/>
                          </a:solidFill>
                          <a:effectLst/>
                          <a:latin typeface="+mn-lt"/>
                          <a:ea typeface="+mn-ea"/>
                          <a:cs typeface="+mn-cs"/>
                        </a:rPr>
                        <a:t>Research scalability of deployed VMs.</a:t>
                      </a:r>
                    </a:p>
                  </a:txBody>
                  <a:tcPr/>
                </a:tc>
                <a:tc>
                  <a:txBody>
                    <a:bodyPr/>
                    <a:lstStyle/>
                    <a:p>
                      <a:r>
                        <a:rPr lang="en-US" sz="1200" b="0" i="0" kern="1200" dirty="0">
                          <a:solidFill>
                            <a:schemeClr val="tx1"/>
                          </a:solidFill>
                          <a:effectLst/>
                          <a:latin typeface="+mn-lt"/>
                          <a:ea typeface="+mn-ea"/>
                          <a:cs typeface="+mn-cs"/>
                        </a:rPr>
                        <a:t>(Step 2) Discusses whether or VM type / size can be changed after deployment.</a:t>
                      </a:r>
                    </a:p>
                    <a:p>
                      <a:r>
                        <a:rPr lang="en-US" sz="1200" b="0" i="0" kern="1200" dirty="0">
                          <a:solidFill>
                            <a:schemeClr val="tx1"/>
                          </a:solidFill>
                          <a:effectLst/>
                          <a:latin typeface="+mn-lt"/>
                          <a:ea typeface="+mn-ea"/>
                          <a:cs typeface="+mn-cs"/>
                        </a:rPr>
                        <a:t>Includes a screenshot of the VM Overview settings, including at least the VM name and size.</a:t>
                      </a:r>
                    </a:p>
                  </a:txBody>
                  <a:tcPr marL="60960" marR="60960" marT="60960" marB="60960"/>
                </a:tc>
                <a:extLst>
                  <a:ext uri="{0D108BD9-81ED-4DB2-BD59-A6C34878D82A}">
                    <a16:rowId xmlns:a16="http://schemas.microsoft.com/office/drawing/2014/main" val="4063954304"/>
                  </a:ext>
                </a:extLst>
              </a:tr>
            </a:tbl>
          </a:graphicData>
        </a:graphic>
      </p:graphicFrame>
      <p:sp>
        <p:nvSpPr>
          <p:cNvPr id="5" name="TextBox 4">
            <a:extLst>
              <a:ext uri="{FF2B5EF4-FFF2-40B4-BE49-F238E27FC236}">
                <a16:creationId xmlns:a16="http://schemas.microsoft.com/office/drawing/2014/main" id="{FCCE4B65-C4B7-46AB-8F92-5476309629EB}"/>
              </a:ext>
            </a:extLst>
          </p:cNvPr>
          <p:cNvSpPr txBox="1"/>
          <p:nvPr/>
        </p:nvSpPr>
        <p:spPr>
          <a:xfrm>
            <a:off x="106532" y="3518836"/>
            <a:ext cx="572537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 Cost Estimates</a:t>
            </a:r>
            <a:endParaRPr lang="en-US" dirty="0"/>
          </a:p>
        </p:txBody>
      </p:sp>
    </p:spTree>
    <p:extLst>
      <p:ext uri="{BB962C8B-B14F-4D97-AF65-F5344CB8AC3E}">
        <p14:creationId xmlns:p14="http://schemas.microsoft.com/office/powerpoint/2010/main" val="2047782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646331"/>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 Additional WordPress Server</a:t>
            </a:r>
          </a:p>
          <a:p>
            <a:endParaRPr lang="en-US" dirty="0"/>
          </a:p>
        </p:txBody>
      </p:sp>
      <p:graphicFrame>
        <p:nvGraphicFramePr>
          <p:cNvPr id="3" name="Table 3">
            <a:extLst>
              <a:ext uri="{FF2B5EF4-FFF2-40B4-BE49-F238E27FC236}">
                <a16:creationId xmlns:a16="http://schemas.microsoft.com/office/drawing/2014/main" id="{FB516A21-9D6E-400F-8250-7C67162FD003}"/>
              </a:ext>
            </a:extLst>
          </p:cNvPr>
          <p:cNvGraphicFramePr>
            <a:graphicFrameLocks noGrp="1"/>
          </p:cNvGraphicFramePr>
          <p:nvPr>
            <p:extLst>
              <p:ext uri="{D42A27DB-BD31-4B8C-83A1-F6EECF244321}">
                <p14:modId xmlns:p14="http://schemas.microsoft.com/office/powerpoint/2010/main" val="4228373927"/>
              </p:ext>
            </p:extLst>
          </p:nvPr>
        </p:nvGraphicFramePr>
        <p:xfrm>
          <a:off x="247588" y="609617"/>
          <a:ext cx="8128000" cy="204216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Create a replica of the WordPress server configuration.</a:t>
                      </a:r>
                    </a:p>
                  </a:txBody>
                  <a:tcPr/>
                </a:tc>
                <a:tc>
                  <a:txBody>
                    <a:bodyPr/>
                    <a:lstStyle/>
                    <a:p>
                      <a:pPr fontAlgn="t"/>
                      <a:r>
                        <a:rPr lang="en-US" sz="1200" b="0" i="0" kern="1200" dirty="0">
                          <a:solidFill>
                            <a:schemeClr val="tx1"/>
                          </a:solidFill>
                          <a:effectLst/>
                          <a:latin typeface="+mn-lt"/>
                          <a:ea typeface="+mn-ea"/>
                          <a:cs typeface="+mn-cs"/>
                        </a:rPr>
                        <a:t>(Step 4) Creates a replica of the WordPress server configuration, and includes a screenshot of the template configuration process.</a:t>
                      </a: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Perform a cost/benefit analysis of using ARM templates.</a:t>
                      </a:r>
                    </a:p>
                  </a:txBody>
                  <a:tcPr/>
                </a:tc>
                <a:tc>
                  <a:txBody>
                    <a:bodyPr/>
                    <a:lstStyle/>
                    <a:p>
                      <a:pPr fontAlgn="t"/>
                      <a:r>
                        <a:rPr lang="en-US" sz="1200" b="0" i="0" kern="1200" dirty="0">
                          <a:solidFill>
                            <a:schemeClr val="tx1"/>
                          </a:solidFill>
                          <a:effectLst/>
                          <a:latin typeface="+mn-lt"/>
                          <a:ea typeface="+mn-ea"/>
                          <a:cs typeface="+mn-cs"/>
                        </a:rPr>
                        <a:t>(Step 4) Lists at least three benefits of using ARM templates. Think of when, why and how you can benefit from this Azure service.</a:t>
                      </a:r>
                    </a:p>
                  </a:txBody>
                  <a:tcPr marL="60960" marR="60960" marT="60960" marB="60960"/>
                </a:tc>
                <a:extLst>
                  <a:ext uri="{0D108BD9-81ED-4DB2-BD59-A6C34878D82A}">
                    <a16:rowId xmlns:a16="http://schemas.microsoft.com/office/drawing/2014/main" val="1332091613"/>
                  </a:ext>
                </a:extLst>
              </a:tr>
              <a:tr h="370840">
                <a:tc>
                  <a:txBody>
                    <a:bodyPr/>
                    <a:lstStyle/>
                    <a:p>
                      <a:r>
                        <a:rPr lang="en-US" sz="1200" b="0" i="0" kern="1200" dirty="0">
                          <a:solidFill>
                            <a:schemeClr val="tx1"/>
                          </a:solidFill>
                          <a:effectLst/>
                          <a:latin typeface="+mn-lt"/>
                          <a:ea typeface="+mn-ea"/>
                          <a:cs typeface="+mn-cs"/>
                        </a:rPr>
                        <a:t>Compare and contrast ARM templates with server images.</a:t>
                      </a:r>
                    </a:p>
                  </a:txBody>
                  <a:tcPr/>
                </a:tc>
                <a:tc>
                  <a:txBody>
                    <a:bodyPr/>
                    <a:lstStyle/>
                    <a:p>
                      <a:r>
                        <a:rPr lang="en-US" sz="1200" b="0" i="0" kern="1200" dirty="0">
                          <a:solidFill>
                            <a:schemeClr val="tx1"/>
                          </a:solidFill>
                          <a:effectLst/>
                          <a:latin typeface="+mn-lt"/>
                          <a:ea typeface="+mn-ea"/>
                          <a:cs typeface="+mn-cs"/>
                        </a:rPr>
                        <a:t>(Step 4) Distinguishes between the ARM template and a server image, both in what they are and when they are used.</a:t>
                      </a:r>
                    </a:p>
                  </a:txBody>
                  <a:tcPr marL="60960" marR="60960" marT="60960" marB="60960"/>
                </a:tc>
                <a:extLst>
                  <a:ext uri="{0D108BD9-81ED-4DB2-BD59-A6C34878D82A}">
                    <a16:rowId xmlns:a16="http://schemas.microsoft.com/office/drawing/2014/main" val="4063954304"/>
                  </a:ext>
                </a:extLst>
              </a:tr>
            </a:tbl>
          </a:graphicData>
        </a:graphic>
      </p:graphicFrame>
      <p:graphicFrame>
        <p:nvGraphicFramePr>
          <p:cNvPr id="4" name="Table 3">
            <a:extLst>
              <a:ext uri="{FF2B5EF4-FFF2-40B4-BE49-F238E27FC236}">
                <a16:creationId xmlns:a16="http://schemas.microsoft.com/office/drawing/2014/main" id="{B1F59C15-BDF5-4265-BCBD-90D31A52C811}"/>
              </a:ext>
            </a:extLst>
          </p:cNvPr>
          <p:cNvGraphicFramePr>
            <a:graphicFrameLocks noGrp="1"/>
          </p:cNvGraphicFramePr>
          <p:nvPr>
            <p:extLst>
              <p:ext uri="{D42A27DB-BD31-4B8C-83A1-F6EECF244321}">
                <p14:modId xmlns:p14="http://schemas.microsoft.com/office/powerpoint/2010/main" val="385796125"/>
              </p:ext>
            </p:extLst>
          </p:nvPr>
        </p:nvGraphicFramePr>
        <p:xfrm>
          <a:off x="247588" y="3571742"/>
          <a:ext cx="8128000" cy="222504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Back up all cloud VMs.</a:t>
                      </a:r>
                    </a:p>
                  </a:txBody>
                  <a:tcPr/>
                </a:tc>
                <a:tc>
                  <a:txBody>
                    <a:bodyPr/>
                    <a:lstStyle/>
                    <a:p>
                      <a:pPr fontAlgn="t"/>
                      <a:r>
                        <a:rPr lang="en-US" sz="1200" b="0" i="0" kern="1200" dirty="0">
                          <a:solidFill>
                            <a:schemeClr val="tx1"/>
                          </a:solidFill>
                          <a:effectLst/>
                          <a:latin typeface="+mn-lt"/>
                          <a:ea typeface="+mn-ea"/>
                          <a:cs typeface="+mn-cs"/>
                        </a:rPr>
                        <a:t>(Step 5) Backs up all VMs, and provides a screenshot of the 1) backup vault and 2) the backup policy. The name of the backup vault should be present.</a:t>
                      </a:r>
                    </a:p>
                  </a:txBody>
                  <a:tcPr marL="60960" marR="60960" marT="60960" marB="60960"/>
                </a:tc>
                <a:extLst>
                  <a:ext uri="{0D108BD9-81ED-4DB2-BD59-A6C34878D82A}">
                    <a16:rowId xmlns:a16="http://schemas.microsoft.com/office/drawing/2014/main" val="916626217"/>
                  </a:ext>
                </a:extLst>
              </a:tr>
              <a:tr h="370840">
                <a:tc>
                  <a:txBody>
                    <a:bodyPr/>
                    <a:lstStyle/>
                    <a:p>
                      <a:r>
                        <a:rPr lang="en-US" sz="1200" b="0" i="0" kern="1200" dirty="0">
                          <a:solidFill>
                            <a:schemeClr val="tx1"/>
                          </a:solidFill>
                          <a:effectLst/>
                          <a:latin typeface="+mn-lt"/>
                          <a:ea typeface="+mn-ea"/>
                          <a:cs typeface="+mn-cs"/>
                        </a:rPr>
                        <a:t>Compare and contrast Azure Backup and Azure Site Recovery.</a:t>
                      </a:r>
                    </a:p>
                  </a:txBody>
                  <a:tcPr/>
                </a:tc>
                <a:tc>
                  <a:txBody>
                    <a:bodyPr/>
                    <a:lstStyle/>
                    <a:p>
                      <a:pPr fontAlgn="t"/>
                      <a:r>
                        <a:rPr lang="en-US" sz="1200" b="0" i="0" kern="1200" dirty="0">
                          <a:solidFill>
                            <a:schemeClr val="tx1"/>
                          </a:solidFill>
                          <a:effectLst/>
                          <a:latin typeface="+mn-lt"/>
                          <a:ea typeface="+mn-ea"/>
                          <a:cs typeface="+mn-cs"/>
                        </a:rPr>
                        <a:t>(Step 5) Discusses the difference between Azure backup and site recovery, including when would you use each service and for what reason.</a:t>
                      </a:r>
                    </a:p>
                  </a:txBody>
                  <a:tcPr marL="60960" marR="60960" marT="60960" marB="60960"/>
                </a:tc>
                <a:extLst>
                  <a:ext uri="{0D108BD9-81ED-4DB2-BD59-A6C34878D82A}">
                    <a16:rowId xmlns:a16="http://schemas.microsoft.com/office/drawing/2014/main" val="1332091613"/>
                  </a:ext>
                </a:extLst>
              </a:tr>
              <a:tr h="370840">
                <a:tc>
                  <a:txBody>
                    <a:bodyPr/>
                    <a:lstStyle/>
                    <a:p>
                      <a:r>
                        <a:rPr lang="en-US" sz="1200" b="0" i="0" kern="1200" dirty="0">
                          <a:solidFill>
                            <a:schemeClr val="tx1"/>
                          </a:solidFill>
                          <a:effectLst/>
                          <a:latin typeface="+mn-lt"/>
                          <a:ea typeface="+mn-ea"/>
                          <a:cs typeface="+mn-cs"/>
                        </a:rPr>
                        <a:t>Compare and contrast Restore Time Objective (RTO) and Restore Point Objective (RPO).</a:t>
                      </a:r>
                    </a:p>
                  </a:txBody>
                  <a:tcPr/>
                </a:tc>
                <a:tc>
                  <a:txBody>
                    <a:bodyPr/>
                    <a:lstStyle/>
                    <a:p>
                      <a:r>
                        <a:rPr lang="en-US" sz="1200" b="0" i="0" kern="1200" dirty="0">
                          <a:solidFill>
                            <a:schemeClr val="tx1"/>
                          </a:solidFill>
                          <a:effectLst/>
                          <a:latin typeface="+mn-lt"/>
                          <a:ea typeface="+mn-ea"/>
                          <a:cs typeface="+mn-cs"/>
                        </a:rPr>
                        <a:t>(Step 5) Discusses the differences between Restore Time Objective (RTO) and Restore Point Objective (RPO).</a:t>
                      </a:r>
                    </a:p>
                  </a:txBody>
                  <a:tcPr marL="60960" marR="60960" marT="60960" marB="60960"/>
                </a:tc>
                <a:extLst>
                  <a:ext uri="{0D108BD9-81ED-4DB2-BD59-A6C34878D82A}">
                    <a16:rowId xmlns:a16="http://schemas.microsoft.com/office/drawing/2014/main" val="4063954304"/>
                  </a:ext>
                </a:extLst>
              </a:tr>
            </a:tbl>
          </a:graphicData>
        </a:graphic>
      </p:graphicFrame>
      <p:sp>
        <p:nvSpPr>
          <p:cNvPr id="5" name="TextBox 4">
            <a:extLst>
              <a:ext uri="{FF2B5EF4-FFF2-40B4-BE49-F238E27FC236}">
                <a16:creationId xmlns:a16="http://schemas.microsoft.com/office/drawing/2014/main" id="{FCCE4B65-C4B7-46AB-8F92-5476309629EB}"/>
              </a:ext>
            </a:extLst>
          </p:cNvPr>
          <p:cNvSpPr txBox="1"/>
          <p:nvPr/>
        </p:nvSpPr>
        <p:spPr>
          <a:xfrm>
            <a:off x="182033" y="3059668"/>
            <a:ext cx="572537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Backup and Recovery</a:t>
            </a:r>
            <a:endParaRPr lang="en-US" dirty="0"/>
          </a:p>
        </p:txBody>
      </p:sp>
    </p:spTree>
    <p:extLst>
      <p:ext uri="{BB962C8B-B14F-4D97-AF65-F5344CB8AC3E}">
        <p14:creationId xmlns:p14="http://schemas.microsoft.com/office/powerpoint/2010/main" val="418572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TotalTime>
  <Words>1420</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GTHaptik</vt:lpstr>
      <vt:lpstr>Open Sans</vt:lpstr>
      <vt:lpstr>Office Theme</vt:lpstr>
      <vt:lpstr>Azure Cloud Architect Nanodegree Amit Lathiya (Tutor)</vt:lpstr>
      <vt:lpstr>PowerPoint Presentation</vt:lpstr>
      <vt:lpstr>Ice Breaker Question</vt:lpstr>
      <vt:lpstr>Project Walkthrough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Lathiya, Amit</dc:creator>
  <cp:lastModifiedBy>Lathiya, Amit</cp:lastModifiedBy>
  <cp:revision>23</cp:revision>
  <dcterms:created xsi:type="dcterms:W3CDTF">2022-07-24T21:33:31Z</dcterms:created>
  <dcterms:modified xsi:type="dcterms:W3CDTF">2022-07-30T14:44:55Z</dcterms:modified>
</cp:coreProperties>
</file>