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6" r:id="rId4"/>
    <p:sldId id="258" r:id="rId5"/>
    <p:sldId id="259" r:id="rId6"/>
    <p:sldId id="260" r:id="rId7"/>
    <p:sldId id="261" r:id="rId8"/>
    <p:sldId id="269" r:id="rId9"/>
    <p:sldId id="262" r:id="rId10"/>
    <p:sldId id="263" r:id="rId11"/>
    <p:sldId id="264" r:id="rId12"/>
    <p:sldId id="270" r:id="rId13"/>
    <p:sldId id="27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EB4-F133-4518-B9CE-E1F2967BC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2A17E8-9D36-4B64-B206-C9905D232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39FB0-9695-4B16-91D9-239A076F2D83}"/>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5" name="Footer Placeholder 4">
            <a:extLst>
              <a:ext uri="{FF2B5EF4-FFF2-40B4-BE49-F238E27FC236}">
                <a16:creationId xmlns:a16="http://schemas.microsoft.com/office/drawing/2014/main" id="{85D2A498-A1F3-4125-B2BF-A9A20E689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C8B89-7045-4BB7-BB7F-23A23D997823}"/>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412650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B579-84F5-4826-BE76-4D3B351E61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E3DAF-5865-421C-AB9A-EB22306E6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D45C-77A8-42DA-8AC1-93008376CCEE}"/>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5" name="Footer Placeholder 4">
            <a:extLst>
              <a:ext uri="{FF2B5EF4-FFF2-40B4-BE49-F238E27FC236}">
                <a16:creationId xmlns:a16="http://schemas.microsoft.com/office/drawing/2014/main" id="{11EF8EA9-E3B8-44A4-924B-75B78F92E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626A1-95EE-49A5-BEF7-E832EA81869E}"/>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1619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424A5-0F7F-4632-80B7-38ABE978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0FA30-2473-424B-8899-68C450197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1BD2C-218C-4D56-8825-C29C964850DF}"/>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5" name="Footer Placeholder 4">
            <a:extLst>
              <a:ext uri="{FF2B5EF4-FFF2-40B4-BE49-F238E27FC236}">
                <a16:creationId xmlns:a16="http://schemas.microsoft.com/office/drawing/2014/main" id="{F95EAFFE-D063-493A-A622-978853D45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FA6E5-A628-4D5A-960C-18B3284D44C5}"/>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88177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3355-728F-46C7-8CBF-7143AEC6A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8F379-6367-4978-A763-5B1AE6EF1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539EF-5882-4905-A803-E849F97F5C4A}"/>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5" name="Footer Placeholder 4">
            <a:extLst>
              <a:ext uri="{FF2B5EF4-FFF2-40B4-BE49-F238E27FC236}">
                <a16:creationId xmlns:a16="http://schemas.microsoft.com/office/drawing/2014/main" id="{E06CFAA3-8317-4ACD-BB7A-256D22060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73137-438A-4A9D-8D67-1DF9B23AE7A4}"/>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10051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55BB-FB41-4336-A88A-2F6F8DD7B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BC70AB-9481-4C83-ADA1-09A789824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BD771-7CC2-42BF-90BD-B842C2B80453}"/>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5" name="Footer Placeholder 4">
            <a:extLst>
              <a:ext uri="{FF2B5EF4-FFF2-40B4-BE49-F238E27FC236}">
                <a16:creationId xmlns:a16="http://schemas.microsoft.com/office/drawing/2014/main" id="{2B66ADEB-A47E-4261-B57C-87391F005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9DD0B-44DD-4071-B19B-9747192FE90E}"/>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228800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9013-CD1E-4B96-9446-C67894D69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9A21A-2E99-4BAD-B8B1-4122E6127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0ACCB3-F291-4D68-AA75-F85EAE932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B4DF1-6A71-4543-9AE6-18CA61630748}"/>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6" name="Footer Placeholder 5">
            <a:extLst>
              <a:ext uri="{FF2B5EF4-FFF2-40B4-BE49-F238E27FC236}">
                <a16:creationId xmlns:a16="http://schemas.microsoft.com/office/drawing/2014/main" id="{1DF532B5-FC3A-4658-864F-E6DB32E23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12437-AC1D-49C4-BF30-12858934EE94}"/>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1357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873D-71EF-4D7E-A655-213FC235B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DFFC49-7824-4E3C-8058-D9CD446F2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90120-8FEC-4460-BADB-BB04F74A9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82B67-E113-4450-AC1F-64DE35AA2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B85C8-D93B-486D-A32F-93E1967CF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62DAFE-A6FD-40D4-9BCA-6795470D623B}"/>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8" name="Footer Placeholder 7">
            <a:extLst>
              <a:ext uri="{FF2B5EF4-FFF2-40B4-BE49-F238E27FC236}">
                <a16:creationId xmlns:a16="http://schemas.microsoft.com/office/drawing/2014/main" id="{5D154329-3C9C-4614-8326-6CF812307B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B2358-2039-41A5-92A9-471D37718DBD}"/>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7948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6F7F-8E2A-4C7E-BCB0-58CB27ED45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42A9D-4487-430F-A371-DC3F90A93C8F}"/>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4" name="Footer Placeholder 3">
            <a:extLst>
              <a:ext uri="{FF2B5EF4-FFF2-40B4-BE49-F238E27FC236}">
                <a16:creationId xmlns:a16="http://schemas.microsoft.com/office/drawing/2014/main" id="{C236B3A9-165F-464C-A281-D06B85676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BC961-45BE-47A1-8413-950D38374090}"/>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346122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CAE9B-A27C-4F18-A2E5-4A70B482D1DB}"/>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3" name="Footer Placeholder 2">
            <a:extLst>
              <a:ext uri="{FF2B5EF4-FFF2-40B4-BE49-F238E27FC236}">
                <a16:creationId xmlns:a16="http://schemas.microsoft.com/office/drawing/2014/main" id="{73076BB4-F5D8-439D-ABE1-9D6DC234D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8F15C-5FC8-48E0-9889-F5ECF2E6C19F}"/>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03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B026-B263-498B-9018-EFB221F3B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E0370-976A-42CF-9752-BD554565D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471CF-230D-4562-B228-3DA04B6B5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2D8E0-6F64-4A85-9ADA-988B4A681F66}"/>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6" name="Footer Placeholder 5">
            <a:extLst>
              <a:ext uri="{FF2B5EF4-FFF2-40B4-BE49-F238E27FC236}">
                <a16:creationId xmlns:a16="http://schemas.microsoft.com/office/drawing/2014/main" id="{000C0184-6E11-4F0F-A515-782BBBF8B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9DE17-9B94-4422-BDC1-80221452D896}"/>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401881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6916-C5E0-41EC-8D28-C1C8A38DA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4940A-B7A0-495F-BD0E-02C74741E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E8CDF6-FF9A-458B-A420-35156BB59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92C7C-A52A-4A81-B222-6AE56D2C7503}"/>
              </a:ext>
            </a:extLst>
          </p:cNvPr>
          <p:cNvSpPr>
            <a:spLocks noGrp="1"/>
          </p:cNvSpPr>
          <p:nvPr>
            <p:ph type="dt" sz="half" idx="10"/>
          </p:nvPr>
        </p:nvSpPr>
        <p:spPr/>
        <p:txBody>
          <a:bodyPr/>
          <a:lstStyle/>
          <a:p>
            <a:fld id="{089794A0-6D83-473C-AAC6-BE75E4A793D4}" type="datetimeFigureOut">
              <a:rPr lang="en-US" smtClean="0"/>
              <a:t>8/12/2022</a:t>
            </a:fld>
            <a:endParaRPr lang="en-US"/>
          </a:p>
        </p:txBody>
      </p:sp>
      <p:sp>
        <p:nvSpPr>
          <p:cNvPr id="6" name="Footer Placeholder 5">
            <a:extLst>
              <a:ext uri="{FF2B5EF4-FFF2-40B4-BE49-F238E27FC236}">
                <a16:creationId xmlns:a16="http://schemas.microsoft.com/office/drawing/2014/main" id="{45C0DD5C-6487-45DF-8484-77FE5AC4A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9D3D6-D5A6-4C9F-8ADC-E73E4B5E8CEB}"/>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387061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99716-33EF-44F7-98B9-0C71C7CF4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F531D2-85CF-4CDE-92DC-929D02531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3CEE3-351B-4D71-B7AF-8A6C17DE3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794A0-6D83-473C-AAC6-BE75E4A793D4}" type="datetimeFigureOut">
              <a:rPr lang="en-US" smtClean="0"/>
              <a:t>8/12/2022</a:t>
            </a:fld>
            <a:endParaRPr lang="en-US"/>
          </a:p>
        </p:txBody>
      </p:sp>
      <p:sp>
        <p:nvSpPr>
          <p:cNvPr id="5" name="Footer Placeholder 4">
            <a:extLst>
              <a:ext uri="{FF2B5EF4-FFF2-40B4-BE49-F238E27FC236}">
                <a16:creationId xmlns:a16="http://schemas.microsoft.com/office/drawing/2014/main" id="{1E67ED1B-718B-4880-B66E-05EBCABB6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0414-D7C6-4DB5-B527-44D1E6380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09B22-CF51-454D-92A4-7E4E91AB582E}" type="slidenum">
              <a:rPr lang="en-US" smtClean="0"/>
              <a:t>‹#›</a:t>
            </a:fld>
            <a:endParaRPr lang="en-US"/>
          </a:p>
        </p:txBody>
      </p:sp>
    </p:spTree>
    <p:extLst>
      <p:ext uri="{BB962C8B-B14F-4D97-AF65-F5344CB8AC3E}">
        <p14:creationId xmlns:p14="http://schemas.microsoft.com/office/powerpoint/2010/main" val="291718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ortal.azure.com/#create/Microsoft.VirtualMachin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5BD-A668-4770-95AF-FD1CB5E505B9}"/>
              </a:ext>
            </a:extLst>
          </p:cNvPr>
          <p:cNvSpPr>
            <a:spLocks noGrp="1"/>
          </p:cNvSpPr>
          <p:nvPr>
            <p:ph type="title"/>
          </p:nvPr>
        </p:nvSpPr>
        <p:spPr/>
        <p:txBody>
          <a:bodyPr/>
          <a:lstStyle/>
          <a:p>
            <a:r>
              <a:rPr lang="en-US" dirty="0"/>
              <a:t>Azure Cloud Architect Nanodegree</a:t>
            </a:r>
            <a:br>
              <a:rPr lang="en-US" dirty="0"/>
            </a:br>
            <a:r>
              <a:rPr lang="en-US" sz="2400" i="1" dirty="0"/>
              <a:t>Amit Lathiya (Tutor)</a:t>
            </a:r>
          </a:p>
        </p:txBody>
      </p:sp>
      <p:sp>
        <p:nvSpPr>
          <p:cNvPr id="3" name="Content Placeholder 2">
            <a:extLst>
              <a:ext uri="{FF2B5EF4-FFF2-40B4-BE49-F238E27FC236}">
                <a16:creationId xmlns:a16="http://schemas.microsoft.com/office/drawing/2014/main" id="{21F4EE93-8E4F-445F-94E3-8CCE36B0105C}"/>
              </a:ext>
            </a:extLst>
          </p:cNvPr>
          <p:cNvSpPr>
            <a:spLocks noGrp="1"/>
          </p:cNvSpPr>
          <p:nvPr>
            <p:ph idx="1"/>
          </p:nvPr>
        </p:nvSpPr>
        <p:spPr>
          <a:xfrm>
            <a:off x="938867" y="2936656"/>
            <a:ext cx="10515600" cy="984687"/>
          </a:xfrm>
        </p:spPr>
        <p:txBody>
          <a:bodyPr>
            <a:noAutofit/>
          </a:bodyPr>
          <a:lstStyle/>
          <a:p>
            <a:pPr marL="0" indent="0">
              <a:buNone/>
            </a:pPr>
            <a:r>
              <a:rPr lang="en-US" sz="2400" dirty="0"/>
              <a:t>Project 2 – Cost Optimization and Monitoring for Your Company</a:t>
            </a:r>
          </a:p>
          <a:p>
            <a:pPr marL="0" indent="0">
              <a:buNone/>
            </a:pPr>
            <a:endParaRPr lang="en-US" sz="2400" dirty="0"/>
          </a:p>
        </p:txBody>
      </p:sp>
      <p:pic>
        <p:nvPicPr>
          <p:cNvPr id="5" name="Picture 4" descr="A picture containing icon&#10;&#10;Description automatically generated">
            <a:extLst>
              <a:ext uri="{FF2B5EF4-FFF2-40B4-BE49-F238E27FC236}">
                <a16:creationId xmlns:a16="http://schemas.microsoft.com/office/drawing/2014/main" id="{E7DCE8E4-8922-4A01-97FA-D05F1B257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404" y="550964"/>
            <a:ext cx="3178469" cy="1663730"/>
          </a:xfrm>
          <a:prstGeom prst="rect">
            <a:avLst/>
          </a:prstGeom>
        </p:spPr>
      </p:pic>
    </p:spTree>
    <p:extLst>
      <p:ext uri="{BB962C8B-B14F-4D97-AF65-F5344CB8AC3E}">
        <p14:creationId xmlns:p14="http://schemas.microsoft.com/office/powerpoint/2010/main" val="91386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1200329"/>
          </a:xfrm>
          <a:prstGeom prst="rect">
            <a:avLst/>
          </a:prstGeom>
          <a:noFill/>
        </p:spPr>
        <p:txBody>
          <a:bodyPr wrap="square" rtlCol="0">
            <a:spAutoFit/>
          </a:bodyPr>
          <a:lstStyle/>
          <a:p>
            <a:pPr algn="l"/>
            <a:r>
              <a:rPr lang="en-US" b="1" i="0" dirty="0">
                <a:solidFill>
                  <a:srgbClr val="2E3D49"/>
                </a:solidFill>
                <a:effectLst/>
                <a:latin typeface="Open Sans" panose="020B0606030504020204" pitchFamily="34" charset="0"/>
              </a:rPr>
              <a:t> Section 2: Monitoring cost efficiency (Step 3 &amp; Step 4)</a:t>
            </a:r>
          </a:p>
          <a:p>
            <a:br>
              <a:rPr lang="en-US" dirty="0"/>
            </a:br>
            <a:endParaRPr lang="en-US" b="1" i="0" dirty="0">
              <a:solidFill>
                <a:srgbClr val="2E3D49"/>
              </a:solidFill>
              <a:effectLst/>
              <a:latin typeface="Open Sans" panose="020B0606030504020204" pitchFamily="34" charset="0"/>
            </a:endParaRPr>
          </a:p>
          <a:p>
            <a:endParaRPr lang="en-US" dirty="0"/>
          </a:p>
        </p:txBody>
      </p:sp>
      <p:graphicFrame>
        <p:nvGraphicFramePr>
          <p:cNvPr id="4" name="Table 3">
            <a:extLst>
              <a:ext uri="{FF2B5EF4-FFF2-40B4-BE49-F238E27FC236}">
                <a16:creationId xmlns:a16="http://schemas.microsoft.com/office/drawing/2014/main" id="{B1F59C15-BDF5-4265-BCBD-90D31A52C811}"/>
              </a:ext>
            </a:extLst>
          </p:cNvPr>
          <p:cNvGraphicFramePr>
            <a:graphicFrameLocks noGrp="1"/>
          </p:cNvGraphicFramePr>
          <p:nvPr>
            <p:extLst>
              <p:ext uri="{D42A27DB-BD31-4B8C-83A1-F6EECF244321}">
                <p14:modId xmlns:p14="http://schemas.microsoft.com/office/powerpoint/2010/main" val="4058660009"/>
              </p:ext>
            </p:extLst>
          </p:nvPr>
        </p:nvGraphicFramePr>
        <p:xfrm>
          <a:off x="274221" y="562212"/>
          <a:ext cx="8128000" cy="234696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Demonstrate and explain how costs are shown in Azure.</a:t>
                      </a:r>
                    </a:p>
                  </a:txBody>
                  <a:tcPr/>
                </a:tc>
                <a:tc>
                  <a:txBody>
                    <a:bodyPr/>
                    <a:lstStyle/>
                    <a:p>
                      <a:pPr fontAlgn="t"/>
                      <a:r>
                        <a:rPr lang="en-US" sz="1200" b="0" i="0" kern="1200" dirty="0">
                          <a:solidFill>
                            <a:schemeClr val="tx1"/>
                          </a:solidFill>
                          <a:effectLst/>
                          <a:latin typeface="+mn-lt"/>
                          <a:ea typeface="+mn-ea"/>
                          <a:cs typeface="+mn-cs"/>
                        </a:rPr>
                        <a:t>Multiple Screenshots of the Azure Cost Management + Billing dashboard to be submitted.</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Explain the purpose of Azure Cost </a:t>
                      </a:r>
                      <a:r>
                        <a:rPr lang="en-US" sz="1200" b="0" i="0" kern="1200" dirty="0" err="1">
                          <a:solidFill>
                            <a:schemeClr val="tx1"/>
                          </a:solidFill>
                          <a:effectLst/>
                          <a:latin typeface="+mn-lt"/>
                          <a:ea typeface="+mn-ea"/>
                          <a:cs typeface="+mn-cs"/>
                        </a:rPr>
                        <a:t>Mgmt</a:t>
                      </a:r>
                      <a:r>
                        <a:rPr lang="en-US" sz="1200" b="0" i="0" kern="1200" dirty="0">
                          <a:solidFill>
                            <a:schemeClr val="tx1"/>
                          </a:solidFill>
                          <a:effectLst/>
                          <a:latin typeface="+mn-lt"/>
                          <a:ea typeface="+mn-ea"/>
                          <a:cs typeface="+mn-cs"/>
                        </a:rPr>
                        <a:t> + Billing Dashboard</a:t>
                      </a:r>
                    </a:p>
                  </a:txBody>
                  <a:tcPr/>
                </a:tc>
                <a:tc>
                  <a:txBody>
                    <a:bodyPr/>
                    <a:lstStyle/>
                    <a:p>
                      <a:pPr fontAlgn="t"/>
                      <a:r>
                        <a:rPr lang="en-US" sz="1200" b="0" i="0" kern="1200" dirty="0">
                          <a:solidFill>
                            <a:schemeClr val="tx1"/>
                          </a:solidFill>
                          <a:effectLst/>
                          <a:latin typeface="+mn-lt"/>
                          <a:ea typeface="+mn-ea"/>
                          <a:cs typeface="+mn-cs"/>
                        </a:rPr>
                        <a:t>An explanation that accurately describes the purpose of Azure Cost </a:t>
                      </a:r>
                      <a:r>
                        <a:rPr lang="en-US" sz="1200" b="0" i="0" kern="1200" dirty="0" err="1">
                          <a:solidFill>
                            <a:schemeClr val="tx1"/>
                          </a:solidFill>
                          <a:effectLst/>
                          <a:latin typeface="+mn-lt"/>
                          <a:ea typeface="+mn-ea"/>
                          <a:cs typeface="+mn-cs"/>
                        </a:rPr>
                        <a:t>Mgmt</a:t>
                      </a:r>
                      <a:r>
                        <a:rPr lang="en-US" sz="1200" b="0" i="0" kern="1200" dirty="0">
                          <a:solidFill>
                            <a:schemeClr val="tx1"/>
                          </a:solidFill>
                          <a:effectLst/>
                          <a:latin typeface="+mn-lt"/>
                          <a:ea typeface="+mn-ea"/>
                          <a:cs typeface="+mn-cs"/>
                        </a:rPr>
                        <a:t> + billing dashboard as being a one shop stop location</a:t>
                      </a:r>
                    </a:p>
                  </a:txBody>
                  <a:tcPr marL="60960" marR="60960" marT="60960" marB="60960"/>
                </a:tc>
                <a:extLst>
                  <a:ext uri="{0D108BD9-81ED-4DB2-BD59-A6C34878D82A}">
                    <a16:rowId xmlns:a16="http://schemas.microsoft.com/office/drawing/2014/main" val="1332091613"/>
                  </a:ext>
                </a:extLst>
              </a:tr>
              <a:tr h="370840">
                <a:tc>
                  <a:txBody>
                    <a:bodyPr/>
                    <a:lstStyle/>
                    <a:p>
                      <a:r>
                        <a:rPr lang="en-US" sz="1200" b="0" i="0" kern="1200" dirty="0">
                          <a:solidFill>
                            <a:schemeClr val="tx1"/>
                          </a:solidFill>
                          <a:effectLst/>
                          <a:latin typeface="+mn-lt"/>
                          <a:ea typeface="+mn-ea"/>
                          <a:cs typeface="+mn-cs"/>
                        </a:rPr>
                        <a:t>Leverage Azure Policy and demonstrate how cost savings can be achieved through this mechanism</a:t>
                      </a:r>
                    </a:p>
                  </a:txBody>
                  <a:tcPr/>
                </a:tc>
                <a:tc>
                  <a:txBody>
                    <a:bodyPr/>
                    <a:lstStyle/>
                    <a:p>
                      <a:r>
                        <a:rPr lang="en-US" sz="1200" b="0" i="0" kern="1200" dirty="0">
                          <a:solidFill>
                            <a:schemeClr val="tx1"/>
                          </a:solidFill>
                          <a:effectLst/>
                          <a:latin typeface="+mn-lt"/>
                          <a:ea typeface="+mn-ea"/>
                          <a:cs typeface="+mn-cs"/>
                        </a:rPr>
                        <a:t>Multiple screenshots of the creation of Azure policy and the effect of that Azure Policy when creating a VM.</a:t>
                      </a:r>
                    </a:p>
                  </a:txBody>
                  <a:tcPr marL="60960" marR="60960" marT="60960" marB="60960"/>
                </a:tc>
                <a:extLst>
                  <a:ext uri="{0D108BD9-81ED-4DB2-BD59-A6C34878D82A}">
                    <a16:rowId xmlns:a16="http://schemas.microsoft.com/office/drawing/2014/main" val="4063954304"/>
                  </a:ext>
                </a:extLst>
              </a:tr>
              <a:tr h="370840">
                <a:tc>
                  <a:txBody>
                    <a:bodyPr/>
                    <a:lstStyle/>
                    <a:p>
                      <a:r>
                        <a:rPr lang="en-US" sz="1200" b="0" i="0" kern="1200" dirty="0">
                          <a:solidFill>
                            <a:schemeClr val="tx1"/>
                          </a:solidFill>
                          <a:effectLst/>
                          <a:latin typeface="+mn-lt"/>
                          <a:ea typeface="+mn-ea"/>
                          <a:cs typeface="+mn-cs"/>
                        </a:rPr>
                        <a:t>Explain the purpose of Azure Policy</a:t>
                      </a:r>
                    </a:p>
                  </a:txBody>
                  <a:tcPr/>
                </a:tc>
                <a:tc>
                  <a:txBody>
                    <a:bodyPr/>
                    <a:lstStyle/>
                    <a:p>
                      <a:r>
                        <a:rPr lang="en-US" sz="1200" b="0" i="0" kern="1200" dirty="0">
                          <a:solidFill>
                            <a:schemeClr val="tx1"/>
                          </a:solidFill>
                          <a:effectLst/>
                          <a:latin typeface="+mn-lt"/>
                          <a:ea typeface="+mn-ea"/>
                          <a:cs typeface="+mn-cs"/>
                        </a:rPr>
                        <a:t>An explanation that accurately describes the purpose of Azure Policy</a:t>
                      </a:r>
                    </a:p>
                  </a:txBody>
                  <a:tcPr marL="60960" marR="60960" marT="60960" marB="60960"/>
                </a:tc>
                <a:extLst>
                  <a:ext uri="{0D108BD9-81ED-4DB2-BD59-A6C34878D82A}">
                    <a16:rowId xmlns:a16="http://schemas.microsoft.com/office/drawing/2014/main" val="150518802"/>
                  </a:ext>
                </a:extLst>
              </a:tr>
            </a:tbl>
          </a:graphicData>
        </a:graphic>
      </p:graphicFrame>
      <p:sp>
        <p:nvSpPr>
          <p:cNvPr id="6" name="TextBox 5">
            <a:extLst>
              <a:ext uri="{FF2B5EF4-FFF2-40B4-BE49-F238E27FC236}">
                <a16:creationId xmlns:a16="http://schemas.microsoft.com/office/drawing/2014/main" id="{20A317CF-B279-4676-9C9F-40A701D9C07A}"/>
              </a:ext>
            </a:extLst>
          </p:cNvPr>
          <p:cNvSpPr txBox="1"/>
          <p:nvPr/>
        </p:nvSpPr>
        <p:spPr>
          <a:xfrm>
            <a:off x="212077" y="3100485"/>
            <a:ext cx="8128000" cy="369332"/>
          </a:xfrm>
          <a:prstGeom prst="rect">
            <a:avLst/>
          </a:prstGeom>
          <a:noFill/>
        </p:spPr>
        <p:txBody>
          <a:bodyPr wrap="square" rtlCol="0">
            <a:spAutoFit/>
          </a:bodyPr>
          <a:lstStyle/>
          <a:p>
            <a:pPr algn="l"/>
            <a:r>
              <a:rPr lang="en-US" b="1" i="0" dirty="0">
                <a:solidFill>
                  <a:srgbClr val="2E3D49"/>
                </a:solidFill>
                <a:effectLst/>
                <a:latin typeface="Open Sans" panose="020B0606030504020204" pitchFamily="34" charset="0"/>
              </a:rPr>
              <a:t>Section 3: Monitoring optional efficiency (Steps 5 thru 9)</a:t>
            </a:r>
          </a:p>
        </p:txBody>
      </p:sp>
      <p:graphicFrame>
        <p:nvGraphicFramePr>
          <p:cNvPr id="7" name="Table 6">
            <a:extLst>
              <a:ext uri="{FF2B5EF4-FFF2-40B4-BE49-F238E27FC236}">
                <a16:creationId xmlns:a16="http://schemas.microsoft.com/office/drawing/2014/main" id="{03A2E6A7-572F-4E32-9A37-7B8B25FBAF2C}"/>
              </a:ext>
            </a:extLst>
          </p:cNvPr>
          <p:cNvGraphicFramePr>
            <a:graphicFrameLocks noGrp="1"/>
          </p:cNvGraphicFramePr>
          <p:nvPr>
            <p:extLst>
              <p:ext uri="{D42A27DB-BD31-4B8C-83A1-F6EECF244321}">
                <p14:modId xmlns:p14="http://schemas.microsoft.com/office/powerpoint/2010/main" val="3746510712"/>
              </p:ext>
            </p:extLst>
          </p:nvPr>
        </p:nvGraphicFramePr>
        <p:xfrm>
          <a:off x="274221" y="3591926"/>
          <a:ext cx="8128000" cy="335788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Demonstrate ability to create Azure Dashboard</a:t>
                      </a:r>
                    </a:p>
                  </a:txBody>
                  <a:tcPr/>
                </a:tc>
                <a:tc>
                  <a:txBody>
                    <a:bodyPr/>
                    <a:lstStyle/>
                    <a:p>
                      <a:pPr fontAlgn="t"/>
                      <a:r>
                        <a:rPr lang="en-US" sz="1200" b="0" i="0" kern="1200" dirty="0">
                          <a:solidFill>
                            <a:schemeClr val="tx1"/>
                          </a:solidFill>
                          <a:effectLst/>
                          <a:latin typeface="+mn-lt"/>
                          <a:ea typeface="+mn-ea"/>
                          <a:cs typeface="+mn-cs"/>
                        </a:rPr>
                        <a:t>Step-by-step screenshots of creation of Azure Dashboard with 4 widgets added</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Demonstrate ability to create an alert for the Azure Monitor → Metric just created</a:t>
                      </a:r>
                    </a:p>
                  </a:txBody>
                  <a:tcPr/>
                </a:tc>
                <a:tc>
                  <a:txBody>
                    <a:bodyPr/>
                    <a:lstStyle/>
                    <a:p>
                      <a:pPr fontAlgn="t"/>
                      <a:r>
                        <a:rPr lang="en-US" sz="1200" b="0" i="0" kern="1200" dirty="0">
                          <a:solidFill>
                            <a:schemeClr val="tx1"/>
                          </a:solidFill>
                          <a:effectLst/>
                          <a:latin typeface="+mn-lt"/>
                          <a:ea typeface="+mn-ea"/>
                          <a:cs typeface="+mn-cs"/>
                        </a:rPr>
                        <a:t>Screenshot showing Alert screen</a:t>
                      </a:r>
                    </a:p>
                  </a:txBody>
                  <a:tcPr marL="60960" marR="60960" marT="60960" marB="60960"/>
                </a:tc>
                <a:extLst>
                  <a:ext uri="{0D108BD9-81ED-4DB2-BD59-A6C34878D82A}">
                    <a16:rowId xmlns:a16="http://schemas.microsoft.com/office/drawing/2014/main" val="1332091613"/>
                  </a:ext>
                </a:extLst>
              </a:tr>
              <a:tr h="370840">
                <a:tc>
                  <a:txBody>
                    <a:bodyPr/>
                    <a:lstStyle/>
                    <a:p>
                      <a:r>
                        <a:rPr lang="en-US" sz="1200" b="0" i="0" kern="1200" dirty="0">
                          <a:solidFill>
                            <a:schemeClr val="tx1"/>
                          </a:solidFill>
                          <a:effectLst/>
                          <a:latin typeface="+mn-lt"/>
                          <a:ea typeface="+mn-ea"/>
                          <a:cs typeface="+mn-cs"/>
                        </a:rPr>
                        <a:t>Demonstrate ability to create Log Analytics workspace</a:t>
                      </a:r>
                    </a:p>
                  </a:txBody>
                  <a:tcPr/>
                </a:tc>
                <a:tc>
                  <a:txBody>
                    <a:bodyPr/>
                    <a:lstStyle/>
                    <a:p>
                      <a:r>
                        <a:rPr lang="en-US" sz="1200" b="0" i="0" kern="1200" dirty="0">
                          <a:solidFill>
                            <a:schemeClr val="tx1"/>
                          </a:solidFill>
                          <a:effectLst/>
                          <a:latin typeface="+mn-lt"/>
                          <a:ea typeface="+mn-ea"/>
                          <a:cs typeface="+mn-cs"/>
                        </a:rPr>
                        <a:t>Step-by-step screenshots of creation of Log Analytics workspace</a:t>
                      </a:r>
                    </a:p>
                  </a:txBody>
                  <a:tcPr marL="60960" marR="60960" marT="60960" marB="60960"/>
                </a:tc>
                <a:extLst>
                  <a:ext uri="{0D108BD9-81ED-4DB2-BD59-A6C34878D82A}">
                    <a16:rowId xmlns:a16="http://schemas.microsoft.com/office/drawing/2014/main" val="4063954304"/>
                  </a:ext>
                </a:extLst>
              </a:tr>
              <a:tr h="370840">
                <a:tc>
                  <a:txBody>
                    <a:bodyPr/>
                    <a:lstStyle/>
                    <a:p>
                      <a:r>
                        <a:rPr lang="en-US" sz="1200" b="0" i="0" kern="1200" dirty="0">
                          <a:solidFill>
                            <a:schemeClr val="tx1"/>
                          </a:solidFill>
                          <a:effectLst/>
                          <a:latin typeface="+mn-lt"/>
                          <a:ea typeface="+mn-ea"/>
                          <a:cs typeface="+mn-cs"/>
                        </a:rPr>
                        <a:t>Demonstrate ability to create Azure Insights</a:t>
                      </a:r>
                    </a:p>
                  </a:txBody>
                  <a:tcPr/>
                </a:tc>
                <a:tc>
                  <a:txBody>
                    <a:bodyPr/>
                    <a:lstStyle/>
                    <a:p>
                      <a:r>
                        <a:rPr lang="en-US" sz="1200" b="0" i="0" kern="1200" dirty="0">
                          <a:solidFill>
                            <a:schemeClr val="tx1"/>
                          </a:solidFill>
                          <a:effectLst/>
                          <a:latin typeface="+mn-lt"/>
                          <a:ea typeface="+mn-ea"/>
                          <a:cs typeface="+mn-cs"/>
                        </a:rPr>
                        <a:t>Step-by-step screenshots of two things:</a:t>
                      </a:r>
                    </a:p>
                    <a:p>
                      <a:r>
                        <a:rPr lang="en-US" sz="1200" b="0" i="0" kern="1200" dirty="0">
                          <a:solidFill>
                            <a:schemeClr val="tx1"/>
                          </a:solidFill>
                          <a:effectLst/>
                          <a:latin typeface="+mn-lt"/>
                          <a:ea typeface="+mn-ea"/>
                          <a:cs typeface="+mn-cs"/>
                        </a:rPr>
                        <a:t>Azure Insights creation process</a:t>
                      </a:r>
                    </a:p>
                    <a:p>
                      <a:r>
                        <a:rPr lang="en-US" sz="1200" b="0" i="0" kern="1200" dirty="0">
                          <a:solidFill>
                            <a:schemeClr val="tx1"/>
                          </a:solidFill>
                          <a:effectLst/>
                          <a:latin typeface="+mn-lt"/>
                          <a:ea typeface="+mn-ea"/>
                          <a:cs typeface="+mn-cs"/>
                        </a:rPr>
                        <a:t>Enabling Azure Insights for VM</a:t>
                      </a:r>
                    </a:p>
                  </a:txBody>
                  <a:tcPr marL="60960" marR="60960" marT="60960" marB="60960"/>
                </a:tc>
                <a:extLst>
                  <a:ext uri="{0D108BD9-81ED-4DB2-BD59-A6C34878D82A}">
                    <a16:rowId xmlns:a16="http://schemas.microsoft.com/office/drawing/2014/main" val="150518802"/>
                  </a:ext>
                </a:extLst>
              </a:tr>
              <a:tr h="370840">
                <a:tc>
                  <a:txBody>
                    <a:bodyPr/>
                    <a:lstStyle/>
                    <a:p>
                      <a:r>
                        <a:rPr lang="en-US" sz="1200" b="0" i="0" kern="1200" dirty="0">
                          <a:solidFill>
                            <a:schemeClr val="tx1"/>
                          </a:solidFill>
                          <a:effectLst/>
                          <a:latin typeface="+mn-lt"/>
                          <a:ea typeface="+mn-ea"/>
                          <a:cs typeface="+mn-cs"/>
                        </a:rPr>
                        <a:t>Demonstrate ability to create Setup Alert &amp; Actions</a:t>
                      </a:r>
                    </a:p>
                  </a:txBody>
                  <a:tcPr/>
                </a:tc>
                <a:tc>
                  <a:txBody>
                    <a:bodyPr/>
                    <a:lstStyle/>
                    <a:p>
                      <a:r>
                        <a:rPr lang="en-US" sz="1200" b="0" i="0" kern="1200" dirty="0">
                          <a:solidFill>
                            <a:schemeClr val="tx1"/>
                          </a:solidFill>
                          <a:effectLst/>
                          <a:latin typeface="+mn-lt"/>
                          <a:ea typeface="+mn-ea"/>
                          <a:cs typeface="+mn-cs"/>
                        </a:rPr>
                        <a:t>Step-by-step screenshots of creation of Setup Alert &amp; actions where you configure Signal logic for CPU credits consumed</a:t>
                      </a:r>
                    </a:p>
                  </a:txBody>
                  <a:tcPr marL="60960" marR="60960" marT="60960" marB="60960"/>
                </a:tc>
                <a:extLst>
                  <a:ext uri="{0D108BD9-81ED-4DB2-BD59-A6C34878D82A}">
                    <a16:rowId xmlns:a16="http://schemas.microsoft.com/office/drawing/2014/main" val="920241477"/>
                  </a:ext>
                </a:extLst>
              </a:tr>
              <a:tr h="370840">
                <a:tc>
                  <a:txBody>
                    <a:bodyPr/>
                    <a:lstStyle/>
                    <a:p>
                      <a:r>
                        <a:rPr lang="en-US" sz="1200" b="0" i="0" kern="1200">
                          <a:solidFill>
                            <a:schemeClr val="tx1"/>
                          </a:solidFill>
                          <a:effectLst/>
                          <a:latin typeface="+mn-lt"/>
                          <a:ea typeface="+mn-ea"/>
                          <a:cs typeface="+mn-cs"/>
                        </a:rPr>
                        <a:t>Explain the purpose of Azure Dashboards, Azure Monitor &amp; Alerts</a:t>
                      </a:r>
                      <a:endParaRPr lang="en-US" sz="1200" b="0" i="0" kern="1200" dirty="0">
                        <a:solidFill>
                          <a:schemeClr val="tx1"/>
                        </a:solidFill>
                        <a:effectLst/>
                        <a:latin typeface="+mn-lt"/>
                        <a:ea typeface="+mn-ea"/>
                        <a:cs typeface="+mn-cs"/>
                      </a:endParaRPr>
                    </a:p>
                  </a:txBody>
                  <a:tcPr/>
                </a:tc>
                <a:tc>
                  <a:txBody>
                    <a:bodyPr/>
                    <a:lstStyle/>
                    <a:p>
                      <a:r>
                        <a:rPr lang="en-US" sz="1200" b="0" i="0" kern="1200" dirty="0">
                          <a:solidFill>
                            <a:schemeClr val="tx1"/>
                          </a:solidFill>
                          <a:effectLst/>
                          <a:latin typeface="+mn-lt"/>
                          <a:ea typeface="+mn-ea"/>
                          <a:cs typeface="+mn-cs"/>
                        </a:rPr>
                        <a:t>An explanation that accurately describes the purpose of Azure Dashboard, Azure Monitor &amp; Alerts</a:t>
                      </a:r>
                    </a:p>
                  </a:txBody>
                  <a:tcPr marL="60960" marR="60960" marT="60960" marB="60960"/>
                </a:tc>
                <a:extLst>
                  <a:ext uri="{0D108BD9-81ED-4DB2-BD59-A6C34878D82A}">
                    <a16:rowId xmlns:a16="http://schemas.microsoft.com/office/drawing/2014/main" val="3924635030"/>
                  </a:ext>
                </a:extLst>
              </a:tr>
            </a:tbl>
          </a:graphicData>
        </a:graphic>
      </p:graphicFrame>
    </p:spTree>
    <p:extLst>
      <p:ext uri="{BB962C8B-B14F-4D97-AF65-F5344CB8AC3E}">
        <p14:creationId xmlns:p14="http://schemas.microsoft.com/office/powerpoint/2010/main" val="418572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Section 4: Automation</a:t>
            </a:r>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3077384682"/>
              </p:ext>
            </p:extLst>
          </p:nvPr>
        </p:nvGraphicFramePr>
        <p:xfrm>
          <a:off x="247588" y="618606"/>
          <a:ext cx="8128000" cy="155448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Demonstrate ability to create an </a:t>
                      </a:r>
                      <a:r>
                        <a:rPr lang="en-US" sz="1200" b="0" i="0" kern="1200" dirty="0" err="1">
                          <a:solidFill>
                            <a:schemeClr val="tx1"/>
                          </a:solidFill>
                          <a:effectLst/>
                          <a:latin typeface="+mn-lt"/>
                          <a:ea typeface="+mn-ea"/>
                          <a:cs typeface="+mn-cs"/>
                        </a:rPr>
                        <a:t>Autoscale</a:t>
                      </a:r>
                      <a:r>
                        <a:rPr lang="en-US" sz="1200" b="0" i="0" kern="1200" dirty="0">
                          <a:solidFill>
                            <a:schemeClr val="tx1"/>
                          </a:solidFill>
                          <a:effectLst/>
                          <a:latin typeface="+mn-lt"/>
                          <a:ea typeface="+mn-ea"/>
                          <a:cs typeface="+mn-cs"/>
                        </a:rPr>
                        <a:t> rule within Azure Monitor</a:t>
                      </a:r>
                    </a:p>
                  </a:txBody>
                  <a:tcPr/>
                </a:tc>
                <a:tc>
                  <a:txBody>
                    <a:bodyPr/>
                    <a:lstStyle/>
                    <a:p>
                      <a:pPr fontAlgn="t"/>
                      <a:r>
                        <a:rPr lang="en-US" sz="1200" b="0" i="0" kern="1200" dirty="0">
                          <a:solidFill>
                            <a:schemeClr val="tx1"/>
                          </a:solidFill>
                          <a:effectLst/>
                          <a:latin typeface="+mn-lt"/>
                          <a:ea typeface="+mn-ea"/>
                          <a:cs typeface="+mn-cs"/>
                        </a:rPr>
                        <a:t>Step-by-step screenshots of creation of </a:t>
                      </a:r>
                      <a:r>
                        <a:rPr lang="en-US" sz="1200" b="0" i="0" kern="1200" dirty="0" err="1">
                          <a:solidFill>
                            <a:schemeClr val="tx1"/>
                          </a:solidFill>
                          <a:effectLst/>
                          <a:latin typeface="+mn-lt"/>
                          <a:ea typeface="+mn-ea"/>
                          <a:cs typeface="+mn-cs"/>
                        </a:rPr>
                        <a:t>autoscale</a:t>
                      </a:r>
                      <a:r>
                        <a:rPr lang="en-US" sz="1200" b="0" i="0" kern="1200" dirty="0">
                          <a:solidFill>
                            <a:schemeClr val="tx1"/>
                          </a:solidFill>
                          <a:effectLst/>
                          <a:latin typeface="+mn-lt"/>
                          <a:ea typeface="+mn-ea"/>
                          <a:cs typeface="+mn-cs"/>
                        </a:rPr>
                        <a:t> rule based on % CPU</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Explain the purpose of Azure Monitor - </a:t>
                      </a:r>
                      <a:r>
                        <a:rPr lang="en-US" sz="1200" b="0" i="0" kern="1200" dirty="0" err="1">
                          <a:solidFill>
                            <a:schemeClr val="tx1"/>
                          </a:solidFill>
                          <a:effectLst/>
                          <a:latin typeface="+mn-lt"/>
                          <a:ea typeface="+mn-ea"/>
                          <a:cs typeface="+mn-cs"/>
                        </a:rPr>
                        <a:t>Autoscale</a:t>
                      </a:r>
                      <a:r>
                        <a:rPr lang="en-US" sz="1200" b="0" i="0" kern="1200" dirty="0">
                          <a:solidFill>
                            <a:schemeClr val="tx1"/>
                          </a:solidFill>
                          <a:effectLst/>
                          <a:latin typeface="+mn-lt"/>
                          <a:ea typeface="+mn-ea"/>
                          <a:cs typeface="+mn-cs"/>
                        </a:rPr>
                        <a:t> rules</a:t>
                      </a:r>
                    </a:p>
                  </a:txBody>
                  <a:tcPr/>
                </a:tc>
                <a:tc>
                  <a:txBody>
                    <a:bodyPr/>
                    <a:lstStyle/>
                    <a:p>
                      <a:pPr fontAlgn="t"/>
                      <a:r>
                        <a:rPr lang="en-US" sz="1200" b="0" i="0" kern="1200" dirty="0">
                          <a:solidFill>
                            <a:schemeClr val="tx1"/>
                          </a:solidFill>
                          <a:effectLst/>
                          <a:latin typeface="+mn-lt"/>
                          <a:ea typeface="+mn-ea"/>
                          <a:cs typeface="+mn-cs"/>
                        </a:rPr>
                        <a:t>An explanation which accurately describes the purpose of </a:t>
                      </a:r>
                      <a:r>
                        <a:rPr lang="en-US" sz="1200" b="0" i="0" kern="1200" dirty="0" err="1">
                          <a:solidFill>
                            <a:schemeClr val="tx1"/>
                          </a:solidFill>
                          <a:effectLst/>
                          <a:latin typeface="+mn-lt"/>
                          <a:ea typeface="+mn-ea"/>
                          <a:cs typeface="+mn-cs"/>
                        </a:rPr>
                        <a:t>autoscale</a:t>
                      </a:r>
                      <a:r>
                        <a:rPr lang="en-US" sz="1200" b="0" i="0" kern="1200" dirty="0">
                          <a:solidFill>
                            <a:schemeClr val="tx1"/>
                          </a:solidFill>
                          <a:effectLst/>
                          <a:latin typeface="+mn-lt"/>
                          <a:ea typeface="+mn-ea"/>
                          <a:cs typeface="+mn-cs"/>
                        </a:rPr>
                        <a:t> rules under Azure monitor and also explains about the </a:t>
                      </a:r>
                      <a:r>
                        <a:rPr lang="en-US" sz="1200" b="0" i="0" kern="1200" dirty="0" err="1">
                          <a:solidFill>
                            <a:schemeClr val="tx1"/>
                          </a:solidFill>
                          <a:effectLst/>
                          <a:latin typeface="+mn-lt"/>
                          <a:ea typeface="+mn-ea"/>
                          <a:cs typeface="+mn-cs"/>
                        </a:rPr>
                        <a:t>autoscale</a:t>
                      </a:r>
                      <a:r>
                        <a:rPr lang="en-US" sz="1200" b="0" i="0" kern="1200" dirty="0">
                          <a:solidFill>
                            <a:schemeClr val="tx1"/>
                          </a:solidFill>
                          <a:effectLst/>
                          <a:latin typeface="+mn-lt"/>
                          <a:ea typeface="+mn-ea"/>
                          <a:cs typeface="+mn-cs"/>
                        </a:rPr>
                        <a:t> rule which was set based on % CPU metric</a:t>
                      </a:r>
                    </a:p>
                  </a:txBody>
                  <a:tcPr marL="60960" marR="60960" marT="60960" marB="60960"/>
                </a:tc>
                <a:extLst>
                  <a:ext uri="{0D108BD9-81ED-4DB2-BD59-A6C34878D82A}">
                    <a16:rowId xmlns:a16="http://schemas.microsoft.com/office/drawing/2014/main" val="1332091613"/>
                  </a:ext>
                </a:extLst>
              </a:tr>
            </a:tbl>
          </a:graphicData>
        </a:graphic>
      </p:graphicFrame>
    </p:spTree>
    <p:extLst>
      <p:ext uri="{BB962C8B-B14F-4D97-AF65-F5344CB8AC3E}">
        <p14:creationId xmlns:p14="http://schemas.microsoft.com/office/powerpoint/2010/main" val="33321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F4977-0805-4AF1-9E83-B1931EF92B62}"/>
              </a:ext>
            </a:extLst>
          </p:cNvPr>
          <p:cNvSpPr txBox="1"/>
          <p:nvPr/>
        </p:nvSpPr>
        <p:spPr>
          <a:xfrm>
            <a:off x="275209" y="363985"/>
            <a:ext cx="9534617" cy="5355312"/>
          </a:xfrm>
          <a:prstGeom prst="rect">
            <a:avLst/>
          </a:prstGeom>
          <a:noFill/>
        </p:spPr>
        <p:txBody>
          <a:bodyPr wrap="square" rtlCol="0">
            <a:spAutoFit/>
          </a:bodyPr>
          <a:lstStyle/>
          <a:p>
            <a:r>
              <a:rPr lang="en-US" sz="5400" dirty="0"/>
              <a:t>Tips &amp; Tricks </a:t>
            </a:r>
          </a:p>
          <a:p>
            <a:endParaRPr lang="en-US" dirty="0"/>
          </a:p>
          <a:p>
            <a:pPr marL="457200" indent="-457200">
              <a:buFont typeface="Arial" panose="020B0604020202020204" pitchFamily="34" charset="0"/>
              <a:buChar char="•"/>
            </a:pPr>
            <a:r>
              <a:rPr lang="en-US" sz="2800" dirty="0"/>
              <a:t>Review the exercise where you are stuck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Go through Microsoft Azure Documentation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Go through rubrics requirement thoroughly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Re-read the problem statement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Ask question in slack channels for confusion  </a:t>
            </a:r>
          </a:p>
          <a:p>
            <a:pPr marL="285750" indent="-285750">
              <a:buFontTx/>
              <a:buChar char="-"/>
            </a:pPr>
            <a:endParaRPr lang="en-US" dirty="0"/>
          </a:p>
        </p:txBody>
      </p:sp>
    </p:spTree>
    <p:extLst>
      <p:ext uri="{BB962C8B-B14F-4D97-AF65-F5344CB8AC3E}">
        <p14:creationId xmlns:p14="http://schemas.microsoft.com/office/powerpoint/2010/main" val="59573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86D7C-2770-4AB5-94EB-6ED921A6CA4C}"/>
              </a:ext>
            </a:extLst>
          </p:cNvPr>
          <p:cNvSpPr txBox="1"/>
          <p:nvPr/>
        </p:nvSpPr>
        <p:spPr>
          <a:xfrm>
            <a:off x="124287" y="133165"/>
            <a:ext cx="9170633" cy="6586418"/>
          </a:xfrm>
          <a:prstGeom prst="rect">
            <a:avLst/>
          </a:prstGeom>
          <a:noFill/>
        </p:spPr>
        <p:txBody>
          <a:bodyPr wrap="square" rtlCol="0">
            <a:spAutoFit/>
          </a:bodyPr>
          <a:lstStyle/>
          <a:p>
            <a:r>
              <a:rPr lang="en-US" sz="2800" b="1" dirty="0"/>
              <a:t>Industry best practice for Cost Optimization and Monitoring</a:t>
            </a:r>
          </a:p>
          <a:p>
            <a:endParaRPr lang="en-US" dirty="0"/>
          </a:p>
          <a:p>
            <a:pPr marL="285750" indent="-285750">
              <a:buFont typeface="Arial" panose="020B0604020202020204" pitchFamily="34" charset="0"/>
              <a:buChar char="•"/>
            </a:pPr>
            <a:r>
              <a:rPr lang="en-US" sz="2000" dirty="0"/>
              <a:t>Using Reserve Instance instead of Spot Instance wherever possible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Microsoft Enterprise Dev/Test  for provisioning Development and Test environment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Enforcing Azure Policies such as tagging resources with schedule start and end times, SKU/Tier restrictions, RBAC </a:t>
            </a:r>
            <a:r>
              <a:rPr lang="en-US" sz="2000" dirty="0" err="1"/>
              <a:t>etc</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Setting up Alerts and Budgets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Optimize Application workloads and processes (ex using Block blob instead of Page blob for Archival Storage)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Provisioning Infrastructure using automation such ARM templates, Biceps, Terraform </a:t>
            </a:r>
            <a:r>
              <a:rPr lang="en-US" sz="2000" dirty="0" err="1"/>
              <a:t>etc</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Reporting and tracking cost using Microsoft Power BI reporting</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173931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62A3A-FED3-467D-9D57-9247CC608D22}"/>
              </a:ext>
            </a:extLst>
          </p:cNvPr>
          <p:cNvSpPr txBox="1"/>
          <p:nvPr/>
        </p:nvSpPr>
        <p:spPr>
          <a:xfrm>
            <a:off x="3288484" y="2357306"/>
            <a:ext cx="6610525" cy="1323439"/>
          </a:xfrm>
          <a:prstGeom prst="rect">
            <a:avLst/>
          </a:prstGeom>
          <a:noFill/>
        </p:spPr>
        <p:txBody>
          <a:bodyPr wrap="square" rtlCol="0">
            <a:spAutoFit/>
          </a:bodyPr>
          <a:lstStyle/>
          <a:p>
            <a:r>
              <a:rPr lang="en-US" sz="8000" dirty="0"/>
              <a:t>QUESTIONS</a:t>
            </a:r>
          </a:p>
        </p:txBody>
      </p:sp>
    </p:spTree>
    <p:extLst>
      <p:ext uri="{BB962C8B-B14F-4D97-AF65-F5344CB8AC3E}">
        <p14:creationId xmlns:p14="http://schemas.microsoft.com/office/powerpoint/2010/main" val="94117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40533-F971-4A11-8920-CA3AB075FDD0}"/>
              </a:ext>
            </a:extLst>
          </p:cNvPr>
          <p:cNvSpPr txBox="1"/>
          <p:nvPr/>
        </p:nvSpPr>
        <p:spPr>
          <a:xfrm>
            <a:off x="381740" y="177553"/>
            <a:ext cx="11691891" cy="5478423"/>
          </a:xfrm>
          <a:prstGeom prst="rect">
            <a:avLst/>
          </a:prstGeom>
          <a:noFill/>
        </p:spPr>
        <p:txBody>
          <a:bodyPr wrap="square" rtlCol="0">
            <a:spAutoFit/>
          </a:bodyPr>
          <a:lstStyle/>
          <a:p>
            <a:endParaRPr lang="en-US" dirty="0"/>
          </a:p>
          <a:p>
            <a:r>
              <a:rPr lang="en-US" sz="4000" dirty="0"/>
              <a:t>Agenda</a:t>
            </a:r>
          </a:p>
          <a:p>
            <a:endParaRPr lang="en-US" sz="2800" dirty="0"/>
          </a:p>
          <a:p>
            <a:pPr marL="342900" indent="-342900">
              <a:buFont typeface="Arial" panose="020B0604020202020204" pitchFamily="34" charset="0"/>
              <a:buChar char="•"/>
            </a:pPr>
            <a:r>
              <a:rPr lang="en-US" sz="2400" dirty="0"/>
              <a:t>Ice Breaker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Project Walkthrough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Rubrics Walkthrough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Tips &amp; Tricks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Industry best practice for Cost Optimization and Monitoring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Questions</a:t>
            </a:r>
          </a:p>
        </p:txBody>
      </p:sp>
    </p:spTree>
    <p:extLst>
      <p:ext uri="{BB962C8B-B14F-4D97-AF65-F5344CB8AC3E}">
        <p14:creationId xmlns:p14="http://schemas.microsoft.com/office/powerpoint/2010/main" val="29088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C795-2ECC-4504-AB10-96999A3B4844}"/>
              </a:ext>
            </a:extLst>
          </p:cNvPr>
          <p:cNvSpPr>
            <a:spLocks noGrp="1"/>
          </p:cNvSpPr>
          <p:nvPr>
            <p:ph type="ctrTitle"/>
          </p:nvPr>
        </p:nvSpPr>
        <p:spPr>
          <a:xfrm>
            <a:off x="1524000" y="941033"/>
            <a:ext cx="9144000" cy="772357"/>
          </a:xfrm>
        </p:spPr>
        <p:txBody>
          <a:bodyPr>
            <a:normAutofit fontScale="90000"/>
          </a:bodyPr>
          <a:lstStyle/>
          <a:p>
            <a:r>
              <a:rPr lang="en-US" dirty="0"/>
              <a:t>Ice Breaker Question</a:t>
            </a:r>
          </a:p>
        </p:txBody>
      </p:sp>
      <p:sp>
        <p:nvSpPr>
          <p:cNvPr id="3" name="Subtitle 2">
            <a:extLst>
              <a:ext uri="{FF2B5EF4-FFF2-40B4-BE49-F238E27FC236}">
                <a16:creationId xmlns:a16="http://schemas.microsoft.com/office/drawing/2014/main" id="{FF363039-5504-4BA2-B712-467E4A0F4032}"/>
              </a:ext>
            </a:extLst>
          </p:cNvPr>
          <p:cNvSpPr>
            <a:spLocks noGrp="1"/>
          </p:cNvSpPr>
          <p:nvPr>
            <p:ph type="subTitle" idx="1"/>
          </p:nvPr>
        </p:nvSpPr>
        <p:spPr>
          <a:xfrm>
            <a:off x="577048" y="2732026"/>
            <a:ext cx="10517080" cy="1655762"/>
          </a:xfrm>
        </p:spPr>
        <p:txBody>
          <a:bodyPr>
            <a:normAutofit fontScale="92500" lnSpcReduction="10000"/>
          </a:bodyPr>
          <a:lstStyle/>
          <a:p>
            <a:pPr algn="l"/>
            <a:r>
              <a:rPr lang="en-US" b="0" i="0" dirty="0">
                <a:solidFill>
                  <a:srgbClr val="000000"/>
                </a:solidFill>
                <a:effectLst/>
                <a:latin typeface="GTHaptik"/>
              </a:rPr>
              <a:t>If you had to choose between only having a cell phone or a car for the rest of your life, which would you choose?</a:t>
            </a:r>
          </a:p>
          <a:p>
            <a:br>
              <a:rPr lang="en-US" dirty="0"/>
            </a:br>
            <a:br>
              <a:rPr lang="en-US" dirty="0"/>
            </a:br>
            <a:endParaRPr lang="en-US" dirty="0"/>
          </a:p>
        </p:txBody>
      </p:sp>
    </p:spTree>
    <p:extLst>
      <p:ext uri="{BB962C8B-B14F-4D97-AF65-F5344CB8AC3E}">
        <p14:creationId xmlns:p14="http://schemas.microsoft.com/office/powerpoint/2010/main" val="223654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A351-8F3F-4AE9-B7B6-14A9DB4F6D05}"/>
              </a:ext>
            </a:extLst>
          </p:cNvPr>
          <p:cNvSpPr>
            <a:spLocks noGrp="1"/>
          </p:cNvSpPr>
          <p:nvPr>
            <p:ph type="title"/>
          </p:nvPr>
        </p:nvSpPr>
        <p:spPr>
          <a:xfrm>
            <a:off x="838200" y="365126"/>
            <a:ext cx="10515600" cy="353966"/>
          </a:xfrm>
        </p:spPr>
        <p:txBody>
          <a:bodyPr>
            <a:normAutofit fontScale="90000"/>
          </a:bodyPr>
          <a:lstStyle/>
          <a:p>
            <a:r>
              <a:rPr lang="en-US" sz="4000" dirty="0"/>
              <a:t>Project Walkthrough </a:t>
            </a:r>
          </a:p>
        </p:txBody>
      </p:sp>
      <p:sp>
        <p:nvSpPr>
          <p:cNvPr id="3" name="TextBox 2">
            <a:extLst>
              <a:ext uri="{FF2B5EF4-FFF2-40B4-BE49-F238E27FC236}">
                <a16:creationId xmlns:a16="http://schemas.microsoft.com/office/drawing/2014/main" id="{A17D6A98-8C7D-4AFB-A25C-F7722A2BF9C4}"/>
              </a:ext>
            </a:extLst>
          </p:cNvPr>
          <p:cNvSpPr txBox="1"/>
          <p:nvPr/>
        </p:nvSpPr>
        <p:spPr>
          <a:xfrm>
            <a:off x="958788" y="926223"/>
            <a:ext cx="9783193" cy="1477328"/>
          </a:xfrm>
          <a:prstGeom prst="rect">
            <a:avLst/>
          </a:prstGeom>
          <a:noFill/>
        </p:spPr>
        <p:txBody>
          <a:bodyPr wrap="square" rtlCol="0">
            <a:spAutoFit/>
          </a:bodyPr>
          <a:lstStyle/>
          <a:p>
            <a:pPr algn="l"/>
            <a:r>
              <a:rPr lang="en-US" b="1" i="0" dirty="0">
                <a:solidFill>
                  <a:srgbClr val="1A202C"/>
                </a:solidFill>
                <a:effectLst/>
                <a:latin typeface="Open Sans" panose="020B0606030504020204" pitchFamily="34" charset="0"/>
              </a:rPr>
              <a:t>Problem Statement</a:t>
            </a:r>
          </a:p>
          <a:p>
            <a:pPr algn="l"/>
            <a:endParaRPr lang="en-US" b="0" i="0" dirty="0">
              <a:solidFill>
                <a:srgbClr val="1A202C"/>
              </a:solidFill>
              <a:effectLst/>
              <a:latin typeface="Open Sans" panose="020B0606030504020204" pitchFamily="34" charset="0"/>
            </a:endParaRPr>
          </a:p>
          <a:p>
            <a:pPr algn="l"/>
            <a:r>
              <a:rPr lang="en-US" b="0" i="0" dirty="0">
                <a:solidFill>
                  <a:srgbClr val="1A202C"/>
                </a:solidFill>
                <a:effectLst/>
                <a:latin typeface="Open Sans" panose="020B0606030504020204" pitchFamily="34" charset="0"/>
              </a:rPr>
              <a:t>Company “X” currently hosts all their data and applications in a single East coast data center and are constantly worried about both cost and resiliency. Below is how their current servers are configured.</a:t>
            </a:r>
          </a:p>
        </p:txBody>
      </p:sp>
      <p:sp>
        <p:nvSpPr>
          <p:cNvPr id="4" name="TextBox 3">
            <a:extLst>
              <a:ext uri="{FF2B5EF4-FFF2-40B4-BE49-F238E27FC236}">
                <a16:creationId xmlns:a16="http://schemas.microsoft.com/office/drawing/2014/main" id="{06768CEF-68B4-4E7F-BDB1-32A1150CABDF}"/>
              </a:ext>
            </a:extLst>
          </p:cNvPr>
          <p:cNvSpPr txBox="1"/>
          <p:nvPr/>
        </p:nvSpPr>
        <p:spPr>
          <a:xfrm>
            <a:off x="958788" y="2610683"/>
            <a:ext cx="10049523" cy="4247317"/>
          </a:xfrm>
          <a:prstGeom prst="rect">
            <a:avLst/>
          </a:prstGeom>
          <a:noFill/>
        </p:spPr>
        <p:txBody>
          <a:bodyPr wrap="square" rtlCol="0">
            <a:spAutoFit/>
          </a:bodyPr>
          <a:lstStyle/>
          <a:p>
            <a:pPr algn="l" fontAlgn="base"/>
            <a:r>
              <a:rPr lang="en-US" b="1" i="0" dirty="0">
                <a:solidFill>
                  <a:srgbClr val="2E3D49"/>
                </a:solidFill>
                <a:effectLst/>
                <a:latin typeface="Open Sans" panose="020B0606030504020204" pitchFamily="34" charset="0"/>
              </a:rPr>
              <a:t>Server(s):</a:t>
            </a:r>
          </a:p>
          <a:p>
            <a:pPr algn="l" fontAlgn="base"/>
            <a:endParaRPr lang="en-US" b="1" i="0" dirty="0">
              <a:solidFill>
                <a:srgbClr val="2E3D49"/>
              </a:solidFill>
              <a:effectLst/>
              <a:latin typeface="Open Sans" panose="020B0606030504020204" pitchFamily="34" charset="0"/>
            </a:endParaRPr>
          </a:p>
          <a:p>
            <a:pPr marL="285750" indent="-285750" algn="l" fontAlgn="base">
              <a:buFont typeface="Arial" panose="020B0604020202020204" pitchFamily="34" charset="0"/>
              <a:buChar char="•"/>
            </a:pPr>
            <a:r>
              <a:rPr lang="en-US" b="0" i="0" dirty="0">
                <a:solidFill>
                  <a:srgbClr val="525C65"/>
                </a:solidFill>
                <a:effectLst/>
                <a:latin typeface="inherit"/>
              </a:rPr>
              <a:t>Purpose: Windows/Linux Server</a:t>
            </a:r>
          </a:p>
          <a:p>
            <a:pPr marL="285750" indent="-285750" algn="l" fontAlgn="base">
              <a:buFont typeface="Arial" panose="020B0604020202020204" pitchFamily="34" charset="0"/>
              <a:buChar char="•"/>
            </a:pPr>
            <a:r>
              <a:rPr lang="en-US" b="0" i="0" dirty="0">
                <a:solidFill>
                  <a:srgbClr val="525C65"/>
                </a:solidFill>
                <a:effectLst/>
                <a:latin typeface="inherit"/>
              </a:rPr>
              <a:t>Environment: Physical Servers</a:t>
            </a:r>
          </a:p>
          <a:p>
            <a:pPr marL="285750" indent="-285750" algn="l" fontAlgn="base">
              <a:buFont typeface="Arial" panose="020B0604020202020204" pitchFamily="34" charset="0"/>
              <a:buChar char="•"/>
            </a:pPr>
            <a:r>
              <a:rPr lang="en-US" b="0" i="0" dirty="0">
                <a:solidFill>
                  <a:srgbClr val="525C65"/>
                </a:solidFill>
                <a:effectLst/>
                <a:latin typeface="inherit"/>
              </a:rPr>
              <a:t>Operating System: Windows</a:t>
            </a:r>
          </a:p>
          <a:p>
            <a:pPr marL="285750" indent="-285750" algn="l" fontAlgn="base">
              <a:buFont typeface="Arial" panose="020B0604020202020204" pitchFamily="34" charset="0"/>
              <a:buChar char="•"/>
            </a:pPr>
            <a:r>
              <a:rPr lang="en-US" b="0" i="0" dirty="0">
                <a:solidFill>
                  <a:srgbClr val="525C65"/>
                </a:solidFill>
                <a:effectLst/>
                <a:latin typeface="inherit"/>
              </a:rPr>
              <a:t>Operating System License: </a:t>
            </a:r>
            <a:r>
              <a:rPr lang="en-US" b="0" i="0" dirty="0" err="1">
                <a:solidFill>
                  <a:srgbClr val="525C65"/>
                </a:solidFill>
                <a:effectLst/>
                <a:latin typeface="inherit"/>
              </a:rPr>
              <a:t>DataCenter</a:t>
            </a:r>
            <a:endParaRPr lang="en-US" b="0" i="0" dirty="0">
              <a:solidFill>
                <a:srgbClr val="525C65"/>
              </a:solidFill>
              <a:effectLst/>
              <a:latin typeface="inherit"/>
            </a:endParaRPr>
          </a:p>
          <a:p>
            <a:pPr marL="285750" indent="-285750" algn="l" fontAlgn="base">
              <a:buFont typeface="Arial" panose="020B0604020202020204" pitchFamily="34" charset="0"/>
              <a:buChar char="•"/>
            </a:pPr>
            <a:r>
              <a:rPr lang="en-US" b="0" i="0" dirty="0">
                <a:solidFill>
                  <a:srgbClr val="525C65"/>
                </a:solidFill>
                <a:effectLst/>
                <a:latin typeface="inherit"/>
              </a:rPr>
              <a:t>Servers: 10</a:t>
            </a:r>
          </a:p>
          <a:p>
            <a:pPr marL="285750" indent="-285750" algn="l" fontAlgn="base">
              <a:buFont typeface="Arial" panose="020B0604020202020204" pitchFamily="34" charset="0"/>
              <a:buChar char="•"/>
            </a:pPr>
            <a:r>
              <a:rPr lang="en-US" b="0" i="0" dirty="0">
                <a:solidFill>
                  <a:srgbClr val="525C65"/>
                </a:solidFill>
                <a:effectLst/>
                <a:latin typeface="inherit"/>
              </a:rPr>
              <a:t>Procs per server: 2</a:t>
            </a:r>
          </a:p>
          <a:p>
            <a:pPr marL="285750" indent="-285750" algn="l" fontAlgn="base">
              <a:buFont typeface="Arial" panose="020B0604020202020204" pitchFamily="34" charset="0"/>
              <a:buChar char="•"/>
            </a:pPr>
            <a:r>
              <a:rPr lang="en-US" b="0" i="0" dirty="0">
                <a:solidFill>
                  <a:srgbClr val="525C65"/>
                </a:solidFill>
                <a:effectLst/>
                <a:latin typeface="inherit"/>
              </a:rPr>
              <a:t>Core(s) per proc: 8 Cores</a:t>
            </a:r>
          </a:p>
          <a:p>
            <a:pPr marL="285750" indent="-285750" algn="l" fontAlgn="base">
              <a:buFont typeface="Arial" panose="020B0604020202020204" pitchFamily="34" charset="0"/>
              <a:buChar char="•"/>
            </a:pPr>
            <a:r>
              <a:rPr lang="en-US" b="0" i="0" dirty="0">
                <a:solidFill>
                  <a:srgbClr val="525C65"/>
                </a:solidFill>
                <a:effectLst/>
                <a:latin typeface="inherit"/>
              </a:rPr>
              <a:t>RAM: 256 GB</a:t>
            </a:r>
          </a:p>
          <a:p>
            <a:pPr marL="285750" indent="-285750" algn="l" fontAlgn="base">
              <a:buFont typeface="Arial" panose="020B0604020202020204" pitchFamily="34" charset="0"/>
              <a:buChar char="•"/>
            </a:pPr>
            <a:r>
              <a:rPr lang="en-US" b="0" i="0" dirty="0">
                <a:solidFill>
                  <a:srgbClr val="525C65"/>
                </a:solidFill>
                <a:effectLst/>
                <a:latin typeface="inherit"/>
              </a:rPr>
              <a:t>Optimize By: CPU</a:t>
            </a:r>
          </a:p>
          <a:p>
            <a:pPr marL="285750" indent="-285750" algn="l" fontAlgn="base">
              <a:buFont typeface="Arial" panose="020B0604020202020204" pitchFamily="34" charset="0"/>
              <a:buChar char="•"/>
            </a:pPr>
            <a:r>
              <a:rPr lang="en-US" b="0" i="0" dirty="0">
                <a:solidFill>
                  <a:srgbClr val="525C65"/>
                </a:solidFill>
                <a:effectLst/>
                <a:latin typeface="inherit"/>
              </a:rPr>
              <a:t>GPU: None</a:t>
            </a:r>
          </a:p>
          <a:p>
            <a:pPr marL="285750" indent="-285750" algn="l" fontAlgn="base">
              <a:buFont typeface="Arial" panose="020B0604020202020204" pitchFamily="34" charset="0"/>
              <a:buChar char="•"/>
            </a:pPr>
            <a:r>
              <a:rPr lang="en-US" b="0" i="0" dirty="0">
                <a:solidFill>
                  <a:srgbClr val="525C65"/>
                </a:solidFill>
                <a:effectLst/>
                <a:latin typeface="inherit"/>
              </a:rPr>
              <a:t>Usage: These are the servers where all your engineering workloads happen. Currently they all are being leveraged at regular capacity.</a:t>
            </a:r>
          </a:p>
          <a:p>
            <a:endParaRPr lang="en-US" dirty="0"/>
          </a:p>
        </p:txBody>
      </p:sp>
    </p:spTree>
    <p:extLst>
      <p:ext uri="{BB962C8B-B14F-4D97-AF65-F5344CB8AC3E}">
        <p14:creationId xmlns:p14="http://schemas.microsoft.com/office/powerpoint/2010/main" val="427302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AC4E5-D180-4359-8EA6-51EE2C2A5509}"/>
              </a:ext>
            </a:extLst>
          </p:cNvPr>
          <p:cNvSpPr txBox="1"/>
          <p:nvPr/>
        </p:nvSpPr>
        <p:spPr>
          <a:xfrm>
            <a:off x="130206" y="133165"/>
            <a:ext cx="11887200" cy="3293209"/>
          </a:xfrm>
          <a:prstGeom prst="rect">
            <a:avLst/>
          </a:prstGeom>
          <a:noFill/>
        </p:spPr>
        <p:txBody>
          <a:bodyPr wrap="square" rtlCol="0">
            <a:spAutoFit/>
          </a:bodyPr>
          <a:lstStyle/>
          <a:p>
            <a:pPr algn="l" fontAlgn="base"/>
            <a:r>
              <a:rPr lang="en-US" sz="1600" b="1" i="0" dirty="0">
                <a:solidFill>
                  <a:srgbClr val="2E3D49"/>
                </a:solidFill>
                <a:effectLst/>
                <a:latin typeface="Open Sans" panose="020B0606030504020204" pitchFamily="34" charset="0"/>
              </a:rPr>
              <a:t>Server(s):</a:t>
            </a:r>
          </a:p>
          <a:p>
            <a:pPr algn="l" fontAlgn="base"/>
            <a:endParaRPr lang="en-US" sz="1600" b="1" i="0" dirty="0">
              <a:solidFill>
                <a:srgbClr val="2E3D49"/>
              </a:solidFill>
              <a:effectLst/>
              <a:latin typeface="Open Sans" panose="020B0606030504020204" pitchFamily="34" charset="0"/>
            </a:endParaRPr>
          </a:p>
          <a:p>
            <a:pPr marL="285750" indent="-285750" algn="l" fontAlgn="base">
              <a:buFont typeface="Arial" panose="020B0604020202020204" pitchFamily="34" charset="0"/>
              <a:buChar char="•"/>
            </a:pPr>
            <a:r>
              <a:rPr lang="en-US" sz="1600" b="0" i="0" dirty="0">
                <a:solidFill>
                  <a:srgbClr val="525C65"/>
                </a:solidFill>
                <a:effectLst/>
                <a:latin typeface="inherit"/>
              </a:rPr>
              <a:t>Purpose: Web App</a:t>
            </a:r>
          </a:p>
          <a:p>
            <a:pPr marL="285750" indent="-285750" algn="l" fontAlgn="base">
              <a:buFont typeface="Arial" panose="020B0604020202020204" pitchFamily="34" charset="0"/>
              <a:buChar char="•"/>
            </a:pPr>
            <a:r>
              <a:rPr lang="en-US" sz="1600" b="0" i="0" dirty="0">
                <a:solidFill>
                  <a:srgbClr val="525C65"/>
                </a:solidFill>
                <a:effectLst/>
                <a:latin typeface="inherit"/>
              </a:rPr>
              <a:t>Type: Physical Machines</a:t>
            </a:r>
          </a:p>
          <a:p>
            <a:pPr marL="285750" indent="-285750" algn="l" fontAlgn="base">
              <a:buFont typeface="Arial" panose="020B0604020202020204" pitchFamily="34" charset="0"/>
              <a:buChar char="•"/>
            </a:pPr>
            <a:r>
              <a:rPr lang="en-US" sz="1600" b="0" i="0" dirty="0">
                <a:solidFill>
                  <a:srgbClr val="525C65"/>
                </a:solidFill>
                <a:effectLst/>
                <a:latin typeface="inherit"/>
              </a:rPr>
              <a:t>Operating System: Windows</a:t>
            </a:r>
          </a:p>
          <a:p>
            <a:pPr marL="285750" indent="-285750" algn="l" fontAlgn="base">
              <a:buFont typeface="Arial" panose="020B0604020202020204" pitchFamily="34" charset="0"/>
              <a:buChar char="•"/>
            </a:pPr>
            <a:r>
              <a:rPr lang="en-US" sz="1600" b="0" i="0" dirty="0">
                <a:solidFill>
                  <a:srgbClr val="525C65"/>
                </a:solidFill>
                <a:effectLst/>
                <a:latin typeface="inherit"/>
              </a:rPr>
              <a:t>Operating System License: Data Center</a:t>
            </a:r>
          </a:p>
          <a:p>
            <a:pPr marL="285750" indent="-285750" algn="l" fontAlgn="base">
              <a:buFont typeface="Arial" panose="020B0604020202020204" pitchFamily="34" charset="0"/>
              <a:buChar char="•"/>
            </a:pPr>
            <a:r>
              <a:rPr lang="en-US" sz="1600" b="0" i="0" dirty="0">
                <a:solidFill>
                  <a:srgbClr val="525C65"/>
                </a:solidFill>
                <a:effectLst/>
                <a:latin typeface="inherit"/>
              </a:rPr>
              <a:t>Servers: 3</a:t>
            </a:r>
          </a:p>
          <a:p>
            <a:pPr marL="285750" indent="-285750" algn="l" fontAlgn="base">
              <a:buFont typeface="Arial" panose="020B0604020202020204" pitchFamily="34" charset="0"/>
              <a:buChar char="•"/>
            </a:pPr>
            <a:r>
              <a:rPr lang="en-US" sz="1600" b="0" i="0" dirty="0">
                <a:solidFill>
                  <a:srgbClr val="525C65"/>
                </a:solidFill>
                <a:effectLst/>
                <a:latin typeface="inherit"/>
              </a:rPr>
              <a:t>Procs per server: 1</a:t>
            </a:r>
          </a:p>
          <a:p>
            <a:pPr marL="285750" indent="-285750" algn="l" fontAlgn="base">
              <a:buFont typeface="Arial" panose="020B0604020202020204" pitchFamily="34" charset="0"/>
              <a:buChar char="•"/>
            </a:pPr>
            <a:r>
              <a:rPr lang="en-US" sz="1600" b="0" i="0" dirty="0">
                <a:solidFill>
                  <a:srgbClr val="525C65"/>
                </a:solidFill>
                <a:effectLst/>
                <a:latin typeface="inherit"/>
              </a:rPr>
              <a:t>Core(s) per proc: 8 Cores</a:t>
            </a:r>
          </a:p>
          <a:p>
            <a:pPr marL="285750" indent="-285750" algn="l" fontAlgn="base">
              <a:buFont typeface="Arial" panose="020B0604020202020204" pitchFamily="34" charset="0"/>
              <a:buChar char="•"/>
            </a:pPr>
            <a:r>
              <a:rPr lang="en-US" sz="1600" b="0" i="0" dirty="0">
                <a:solidFill>
                  <a:srgbClr val="525C65"/>
                </a:solidFill>
                <a:effectLst/>
                <a:latin typeface="inherit"/>
              </a:rPr>
              <a:t>RAM: 64 GB</a:t>
            </a:r>
          </a:p>
          <a:p>
            <a:pPr marL="285750" indent="-285750" algn="l" fontAlgn="base">
              <a:buFont typeface="Arial" panose="020B0604020202020204" pitchFamily="34" charset="0"/>
              <a:buChar char="•"/>
            </a:pPr>
            <a:r>
              <a:rPr lang="en-US" sz="1600" b="0" i="0" dirty="0">
                <a:solidFill>
                  <a:srgbClr val="525C65"/>
                </a:solidFill>
                <a:effectLst/>
                <a:latin typeface="inherit"/>
              </a:rPr>
              <a:t>Optimized By: CPU</a:t>
            </a:r>
          </a:p>
          <a:p>
            <a:pPr marL="285750" indent="-285750" algn="l" fontAlgn="base">
              <a:buFont typeface="Arial" panose="020B0604020202020204" pitchFamily="34" charset="0"/>
              <a:buChar char="•"/>
            </a:pPr>
            <a:r>
              <a:rPr lang="en-US" sz="1600" b="0" i="0" dirty="0">
                <a:solidFill>
                  <a:srgbClr val="525C65"/>
                </a:solidFill>
                <a:effectLst/>
                <a:latin typeface="inherit"/>
              </a:rPr>
              <a:t>GPU: None</a:t>
            </a:r>
          </a:p>
          <a:p>
            <a:pPr marL="285750" indent="-285750" algn="l" fontAlgn="base">
              <a:buFont typeface="Arial" panose="020B0604020202020204" pitchFamily="34" charset="0"/>
              <a:buChar char="•"/>
            </a:pPr>
            <a:r>
              <a:rPr lang="en-US" sz="1600" b="0" i="0" dirty="0">
                <a:solidFill>
                  <a:srgbClr val="525C65"/>
                </a:solidFill>
                <a:effectLst/>
                <a:latin typeface="inherit"/>
              </a:rPr>
              <a:t>Usage: These are the web app servers for your company. Currently, they all are being leveraged at regular capacity</a:t>
            </a:r>
          </a:p>
        </p:txBody>
      </p:sp>
      <p:sp>
        <p:nvSpPr>
          <p:cNvPr id="4" name="TextBox 3">
            <a:extLst>
              <a:ext uri="{FF2B5EF4-FFF2-40B4-BE49-F238E27FC236}">
                <a16:creationId xmlns:a16="http://schemas.microsoft.com/office/drawing/2014/main" id="{52340A93-BD8D-4289-91E4-711655833D65}"/>
              </a:ext>
            </a:extLst>
          </p:cNvPr>
          <p:cNvSpPr txBox="1"/>
          <p:nvPr/>
        </p:nvSpPr>
        <p:spPr>
          <a:xfrm>
            <a:off x="177553" y="3639845"/>
            <a:ext cx="11825057" cy="3139321"/>
          </a:xfrm>
          <a:prstGeom prst="rect">
            <a:avLst/>
          </a:prstGeom>
          <a:noFill/>
        </p:spPr>
        <p:txBody>
          <a:bodyPr wrap="square" rtlCol="0">
            <a:spAutoFit/>
          </a:bodyPr>
          <a:lstStyle/>
          <a:p>
            <a:pPr algn="l" fontAlgn="base"/>
            <a:r>
              <a:rPr lang="en-US" b="1" i="0" dirty="0">
                <a:solidFill>
                  <a:srgbClr val="2E3D49"/>
                </a:solidFill>
                <a:effectLst/>
                <a:latin typeface="Open Sans" panose="020B0606030504020204" pitchFamily="34" charset="0"/>
              </a:rPr>
              <a:t>Storage:</a:t>
            </a:r>
          </a:p>
          <a:p>
            <a:pPr marL="285750" indent="-285750" algn="l" fontAlgn="base">
              <a:buFont typeface="Arial" panose="020B0604020202020204" pitchFamily="34" charset="0"/>
              <a:buChar char="•"/>
            </a:pPr>
            <a:r>
              <a:rPr lang="en-US" b="0" i="0" dirty="0">
                <a:solidFill>
                  <a:srgbClr val="525C65"/>
                </a:solidFill>
                <a:effectLst/>
                <a:latin typeface="inherit"/>
              </a:rPr>
              <a:t>Purpose: Storage</a:t>
            </a:r>
          </a:p>
          <a:p>
            <a:pPr marL="285750" indent="-285750" algn="l" fontAlgn="base">
              <a:buFont typeface="Arial" panose="020B0604020202020204" pitchFamily="34" charset="0"/>
              <a:buChar char="•"/>
            </a:pPr>
            <a:r>
              <a:rPr lang="en-US" b="0" i="0" dirty="0">
                <a:solidFill>
                  <a:srgbClr val="525C65"/>
                </a:solidFill>
                <a:effectLst/>
                <a:latin typeface="inherit"/>
              </a:rPr>
              <a:t>Type: Local Disk / SAN</a:t>
            </a:r>
          </a:p>
          <a:p>
            <a:pPr marL="285750" indent="-285750" algn="l" fontAlgn="base">
              <a:buFont typeface="Arial" panose="020B0604020202020204" pitchFamily="34" charset="0"/>
              <a:buChar char="•"/>
            </a:pPr>
            <a:r>
              <a:rPr lang="en-US" b="0" i="0" dirty="0">
                <a:solidFill>
                  <a:srgbClr val="525C65"/>
                </a:solidFill>
                <a:effectLst/>
                <a:latin typeface="inherit"/>
              </a:rPr>
              <a:t>Disk Type: HDD</a:t>
            </a:r>
          </a:p>
          <a:p>
            <a:pPr marL="285750" indent="-285750" algn="l" fontAlgn="base">
              <a:buFont typeface="Arial" panose="020B0604020202020204" pitchFamily="34" charset="0"/>
              <a:buChar char="•"/>
            </a:pPr>
            <a:r>
              <a:rPr lang="en-US" b="0" i="0" dirty="0">
                <a:solidFill>
                  <a:srgbClr val="525C65"/>
                </a:solidFill>
                <a:effectLst/>
                <a:latin typeface="inherit"/>
              </a:rPr>
              <a:t>Capacity: 1 TB</a:t>
            </a:r>
          </a:p>
          <a:p>
            <a:pPr marL="285750" indent="-285750" algn="l" fontAlgn="base">
              <a:buFont typeface="Arial" panose="020B0604020202020204" pitchFamily="34" charset="0"/>
              <a:buChar char="•"/>
            </a:pPr>
            <a:r>
              <a:rPr lang="en-US" b="0" i="0" dirty="0">
                <a:solidFill>
                  <a:srgbClr val="525C65"/>
                </a:solidFill>
                <a:effectLst/>
                <a:latin typeface="inherit"/>
              </a:rPr>
              <a:t>Back-Up: None, currently</a:t>
            </a:r>
          </a:p>
          <a:p>
            <a:pPr marL="285750" indent="-285750" algn="l" fontAlgn="base">
              <a:buFont typeface="Arial" panose="020B0604020202020204" pitchFamily="34" charset="0"/>
              <a:buChar char="•"/>
            </a:pPr>
            <a:r>
              <a:rPr lang="en-US" b="0" i="0" dirty="0">
                <a:solidFill>
                  <a:srgbClr val="525C65"/>
                </a:solidFill>
                <a:effectLst/>
                <a:latin typeface="inherit"/>
              </a:rPr>
              <a:t>Archive: None</a:t>
            </a:r>
          </a:p>
          <a:p>
            <a:pPr algn="l" fontAlgn="base"/>
            <a:endParaRPr lang="en-US" b="1" i="0" dirty="0">
              <a:solidFill>
                <a:srgbClr val="2E3D49"/>
              </a:solidFill>
              <a:effectLst/>
              <a:latin typeface="Open Sans" panose="020B0606030504020204" pitchFamily="34" charset="0"/>
            </a:endParaRPr>
          </a:p>
          <a:p>
            <a:pPr algn="l" fontAlgn="base"/>
            <a:r>
              <a:rPr lang="en-US" b="1" i="0" dirty="0">
                <a:solidFill>
                  <a:srgbClr val="2E3D49"/>
                </a:solidFill>
                <a:effectLst/>
                <a:latin typeface="Open Sans" panose="020B0606030504020204" pitchFamily="34" charset="0"/>
              </a:rPr>
              <a:t>Networking:</a:t>
            </a:r>
          </a:p>
          <a:p>
            <a:pPr marL="285750" indent="-285750" algn="l" fontAlgn="base">
              <a:buFont typeface="Arial" panose="020B0604020202020204" pitchFamily="34" charset="0"/>
              <a:buChar char="•"/>
            </a:pPr>
            <a:r>
              <a:rPr lang="en-US" b="0" i="0" dirty="0">
                <a:solidFill>
                  <a:srgbClr val="525C65"/>
                </a:solidFill>
                <a:effectLst/>
                <a:latin typeface="inherit"/>
              </a:rPr>
              <a:t>Amount of network bandwidth you currently consume in your on-premises environment: 1 GB</a:t>
            </a:r>
          </a:p>
          <a:p>
            <a:endParaRPr lang="en-US" dirty="0"/>
          </a:p>
        </p:txBody>
      </p:sp>
    </p:spTree>
    <p:extLst>
      <p:ext uri="{BB962C8B-B14F-4D97-AF65-F5344CB8AC3E}">
        <p14:creationId xmlns:p14="http://schemas.microsoft.com/office/powerpoint/2010/main" val="13926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8F2B5-7A54-44FA-9482-131D029B2BDD}"/>
              </a:ext>
            </a:extLst>
          </p:cNvPr>
          <p:cNvSpPr txBox="1"/>
          <p:nvPr/>
        </p:nvSpPr>
        <p:spPr>
          <a:xfrm>
            <a:off x="142043" y="142043"/>
            <a:ext cx="11700769" cy="6186309"/>
          </a:xfrm>
          <a:prstGeom prst="rect">
            <a:avLst/>
          </a:prstGeom>
          <a:noFill/>
        </p:spPr>
        <p:txBody>
          <a:bodyPr wrap="square" rtlCol="0">
            <a:spAutoFit/>
          </a:bodyPr>
          <a:lstStyle/>
          <a:p>
            <a:pPr algn="l" fontAlgn="base"/>
            <a:r>
              <a:rPr lang="en-US" b="1" i="0" dirty="0">
                <a:solidFill>
                  <a:srgbClr val="2E3D49"/>
                </a:solidFill>
                <a:effectLst/>
                <a:latin typeface="Open Sans" panose="020B0606030504020204" pitchFamily="34" charset="0"/>
              </a:rPr>
              <a:t>Server(s):</a:t>
            </a:r>
          </a:p>
          <a:p>
            <a:pPr algn="l" fontAlgn="base">
              <a:buFont typeface="Arial" panose="020B0604020202020204" pitchFamily="34" charset="0"/>
              <a:buChar char="•"/>
            </a:pPr>
            <a:r>
              <a:rPr lang="en-US" b="0" i="0" dirty="0">
                <a:solidFill>
                  <a:srgbClr val="525C65"/>
                </a:solidFill>
                <a:effectLst/>
                <a:latin typeface="inherit"/>
              </a:rPr>
              <a:t>  Source: Database Server</a:t>
            </a:r>
          </a:p>
          <a:p>
            <a:pPr marL="742950" lvl="1" indent="-285750" algn="l" fontAlgn="base">
              <a:buFont typeface="Arial" panose="020B0604020202020204" pitchFamily="34" charset="0"/>
              <a:buChar char="•"/>
            </a:pPr>
            <a:r>
              <a:rPr lang="en-US" b="0" i="0" dirty="0">
                <a:solidFill>
                  <a:srgbClr val="525C65"/>
                </a:solidFill>
                <a:effectLst/>
                <a:latin typeface="inherit"/>
              </a:rPr>
              <a:t>Database: Microsoft SQL Server</a:t>
            </a:r>
          </a:p>
          <a:p>
            <a:pPr marL="742950" lvl="1" indent="-285750" algn="l" fontAlgn="base">
              <a:buFont typeface="Arial" panose="020B0604020202020204" pitchFamily="34" charset="0"/>
              <a:buChar char="•"/>
            </a:pPr>
            <a:r>
              <a:rPr lang="en-US" b="0" i="0" dirty="0">
                <a:solidFill>
                  <a:srgbClr val="525C65"/>
                </a:solidFill>
                <a:effectLst/>
                <a:latin typeface="inherit"/>
              </a:rPr>
              <a:t>License: Enterprise</a:t>
            </a:r>
          </a:p>
          <a:p>
            <a:pPr marL="742950" lvl="1" indent="-285750" algn="l" fontAlgn="base">
              <a:buFont typeface="Arial" panose="020B0604020202020204" pitchFamily="34" charset="0"/>
              <a:buChar char="•"/>
            </a:pPr>
            <a:r>
              <a:rPr lang="en-US" b="0" i="0" dirty="0">
                <a:solidFill>
                  <a:srgbClr val="525C65"/>
                </a:solidFill>
                <a:effectLst/>
                <a:latin typeface="inherit"/>
              </a:rPr>
              <a:t>Environment: Physical Servers</a:t>
            </a:r>
          </a:p>
          <a:p>
            <a:pPr marL="742950" lvl="1" indent="-285750" algn="l" fontAlgn="base">
              <a:buFont typeface="Arial" panose="020B0604020202020204" pitchFamily="34" charset="0"/>
              <a:buChar char="•"/>
            </a:pPr>
            <a:r>
              <a:rPr lang="en-US" b="0" i="0" dirty="0">
                <a:solidFill>
                  <a:srgbClr val="525C65"/>
                </a:solidFill>
                <a:effectLst/>
                <a:latin typeface="inherit"/>
              </a:rPr>
              <a:t>Operating System: Windows</a:t>
            </a:r>
          </a:p>
          <a:p>
            <a:pPr marL="742950" lvl="1" indent="-285750" algn="l" fontAlgn="base">
              <a:buFont typeface="Arial" panose="020B0604020202020204" pitchFamily="34" charset="0"/>
              <a:buChar char="•"/>
            </a:pPr>
            <a:r>
              <a:rPr lang="en-US" b="0" i="0" dirty="0">
                <a:solidFill>
                  <a:srgbClr val="525C65"/>
                </a:solidFill>
                <a:effectLst/>
                <a:latin typeface="inherit"/>
              </a:rPr>
              <a:t>Operating System License: Datacenter</a:t>
            </a:r>
          </a:p>
          <a:p>
            <a:pPr marL="742950" lvl="1" indent="-285750" algn="l" fontAlgn="base">
              <a:buFont typeface="Arial" panose="020B0604020202020204" pitchFamily="34" charset="0"/>
              <a:buChar char="•"/>
            </a:pPr>
            <a:r>
              <a:rPr lang="en-US" b="0" i="0" dirty="0">
                <a:solidFill>
                  <a:srgbClr val="525C65"/>
                </a:solidFill>
                <a:effectLst/>
                <a:latin typeface="inherit"/>
              </a:rPr>
              <a:t>Servers: 3</a:t>
            </a:r>
          </a:p>
          <a:p>
            <a:pPr marL="742950" lvl="1" indent="-285750" algn="l" fontAlgn="base">
              <a:buFont typeface="Arial" panose="020B0604020202020204" pitchFamily="34" charset="0"/>
              <a:buChar char="•"/>
            </a:pPr>
            <a:r>
              <a:rPr lang="en-US" b="0" i="0" dirty="0">
                <a:solidFill>
                  <a:srgbClr val="525C65"/>
                </a:solidFill>
                <a:effectLst/>
                <a:latin typeface="inherit"/>
              </a:rPr>
              <a:t>Procs per server: 1</a:t>
            </a:r>
          </a:p>
          <a:p>
            <a:pPr marL="742950" lvl="1" indent="-285750" algn="l" fontAlgn="base">
              <a:buFont typeface="Arial" panose="020B0604020202020204" pitchFamily="34" charset="0"/>
              <a:buChar char="•"/>
            </a:pPr>
            <a:r>
              <a:rPr lang="en-US" b="0" i="0" dirty="0">
                <a:solidFill>
                  <a:srgbClr val="525C65"/>
                </a:solidFill>
                <a:effectLst/>
                <a:latin typeface="inherit"/>
              </a:rPr>
              <a:t>Cores per proc: 16 Cores</a:t>
            </a:r>
          </a:p>
          <a:p>
            <a:pPr marL="742950" lvl="1" indent="-285750" algn="l" fontAlgn="base">
              <a:buFont typeface="Arial" panose="020B0604020202020204" pitchFamily="34" charset="0"/>
              <a:buChar char="•"/>
            </a:pPr>
            <a:r>
              <a:rPr lang="en-US" b="0" i="0" dirty="0">
                <a:solidFill>
                  <a:srgbClr val="525C65"/>
                </a:solidFill>
                <a:effectLst/>
                <a:latin typeface="inherit"/>
              </a:rPr>
              <a:t>RAM: 64 GB</a:t>
            </a:r>
          </a:p>
          <a:p>
            <a:pPr marL="742950" lvl="1" indent="-285750" algn="l" fontAlgn="base">
              <a:buFont typeface="Arial" panose="020B0604020202020204" pitchFamily="34" charset="0"/>
              <a:buChar char="•"/>
            </a:pPr>
            <a:r>
              <a:rPr lang="en-US" b="0" i="0" dirty="0">
                <a:solidFill>
                  <a:srgbClr val="525C65"/>
                </a:solidFill>
                <a:effectLst/>
                <a:latin typeface="inherit"/>
              </a:rPr>
              <a:t>Optimized By: CPU</a:t>
            </a:r>
          </a:p>
          <a:p>
            <a:pPr marL="742950" lvl="1" indent="-285750" algn="l" fontAlgn="base">
              <a:buFont typeface="Arial" panose="020B0604020202020204" pitchFamily="34" charset="0"/>
              <a:buChar char="•"/>
            </a:pPr>
            <a:r>
              <a:rPr lang="en-US" b="0" i="0" dirty="0">
                <a:solidFill>
                  <a:srgbClr val="525C65"/>
                </a:solidFill>
                <a:effectLst/>
                <a:latin typeface="inherit"/>
              </a:rPr>
              <a:t>Usage: These three servers are running Microsoft SQL Server and provide the database for your engineering company. It is critical that they are always running.</a:t>
            </a:r>
          </a:p>
          <a:p>
            <a:pPr lvl="1" algn="l" fontAlgn="base"/>
            <a:endParaRPr lang="en-US" b="0" i="0" dirty="0">
              <a:solidFill>
                <a:srgbClr val="525C65"/>
              </a:solidFill>
              <a:effectLst/>
              <a:latin typeface="inherit"/>
            </a:endParaRPr>
          </a:p>
          <a:p>
            <a:pPr algn="l" fontAlgn="base">
              <a:buFont typeface="Arial" panose="020B0604020202020204" pitchFamily="34" charset="0"/>
              <a:buChar char="•"/>
            </a:pPr>
            <a:r>
              <a:rPr lang="en-US" b="1" i="0" dirty="0">
                <a:solidFill>
                  <a:srgbClr val="525C65"/>
                </a:solidFill>
                <a:effectLst/>
                <a:latin typeface="inherit"/>
              </a:rPr>
              <a:t>  </a:t>
            </a:r>
            <a:r>
              <a:rPr lang="en-US" dirty="0">
                <a:solidFill>
                  <a:srgbClr val="525C65"/>
                </a:solidFill>
                <a:latin typeface="inherit"/>
              </a:rPr>
              <a:t>Destination:</a:t>
            </a:r>
          </a:p>
          <a:p>
            <a:pPr marL="742950" lvl="1" indent="-285750" algn="l" fontAlgn="base">
              <a:buFont typeface="Arial" panose="020B0604020202020204" pitchFamily="34" charset="0"/>
              <a:buChar char="•"/>
            </a:pPr>
            <a:r>
              <a:rPr lang="en-US" b="0" i="0" dirty="0">
                <a:solidFill>
                  <a:srgbClr val="525C65"/>
                </a:solidFill>
                <a:effectLst/>
                <a:latin typeface="inherit"/>
              </a:rPr>
              <a:t>Service: SQL Database</a:t>
            </a:r>
          </a:p>
          <a:p>
            <a:pPr marL="742950" lvl="1" indent="-285750" algn="l" fontAlgn="base">
              <a:buFont typeface="Arial" panose="020B0604020202020204" pitchFamily="34" charset="0"/>
              <a:buChar char="•"/>
            </a:pPr>
            <a:r>
              <a:rPr lang="en-US" b="0" i="0" dirty="0">
                <a:solidFill>
                  <a:srgbClr val="525C65"/>
                </a:solidFill>
                <a:effectLst/>
                <a:latin typeface="inherit"/>
              </a:rPr>
              <a:t>Purchase Model: </a:t>
            </a:r>
            <a:r>
              <a:rPr lang="en-US" b="0" i="0" dirty="0" err="1">
                <a:solidFill>
                  <a:srgbClr val="525C65"/>
                </a:solidFill>
                <a:effectLst/>
                <a:latin typeface="inherit"/>
              </a:rPr>
              <a:t>vCore</a:t>
            </a:r>
            <a:endParaRPr lang="en-US" b="0" i="0" dirty="0">
              <a:solidFill>
                <a:srgbClr val="525C65"/>
              </a:solidFill>
              <a:effectLst/>
              <a:latin typeface="inherit"/>
            </a:endParaRPr>
          </a:p>
          <a:p>
            <a:pPr marL="742950" lvl="1" indent="-285750" algn="l" fontAlgn="base">
              <a:buFont typeface="Arial" panose="020B0604020202020204" pitchFamily="34" charset="0"/>
              <a:buChar char="•"/>
            </a:pPr>
            <a:r>
              <a:rPr lang="en-US" b="0" i="0" dirty="0">
                <a:solidFill>
                  <a:srgbClr val="525C65"/>
                </a:solidFill>
                <a:effectLst/>
                <a:latin typeface="inherit"/>
              </a:rPr>
              <a:t>Service Tier: Business Critical</a:t>
            </a:r>
          </a:p>
          <a:p>
            <a:pPr marL="742950" lvl="1" indent="-285750" algn="l" fontAlgn="base">
              <a:buFont typeface="Arial" panose="020B0604020202020204" pitchFamily="34" charset="0"/>
              <a:buChar char="•"/>
            </a:pPr>
            <a:r>
              <a:rPr lang="en-US" b="0" i="0" dirty="0">
                <a:solidFill>
                  <a:srgbClr val="525C65"/>
                </a:solidFill>
                <a:effectLst/>
                <a:latin typeface="inherit"/>
              </a:rPr>
              <a:t>Instance Cores: 2</a:t>
            </a:r>
          </a:p>
          <a:p>
            <a:pPr marL="742950" lvl="1" indent="-285750" algn="l" fontAlgn="base">
              <a:buFont typeface="Arial" panose="020B0604020202020204" pitchFamily="34" charset="0"/>
              <a:buChar char="•"/>
            </a:pPr>
            <a:r>
              <a:rPr lang="en-US" b="0" i="0" dirty="0">
                <a:solidFill>
                  <a:srgbClr val="525C65"/>
                </a:solidFill>
                <a:effectLst/>
                <a:latin typeface="inherit"/>
              </a:rPr>
              <a:t>SQL Server Storage: 5</a:t>
            </a:r>
          </a:p>
          <a:p>
            <a:pPr marL="742950" lvl="1" indent="-285750" algn="l" fontAlgn="base">
              <a:buFont typeface="Arial" panose="020B0604020202020204" pitchFamily="34" charset="0"/>
              <a:buChar char="•"/>
            </a:pPr>
            <a:r>
              <a:rPr lang="en-US" b="0" i="0" dirty="0">
                <a:solidFill>
                  <a:srgbClr val="525C65"/>
                </a:solidFill>
                <a:effectLst/>
                <a:latin typeface="inherit"/>
              </a:rPr>
              <a:t>SQL Server backup: 0</a:t>
            </a:r>
          </a:p>
        </p:txBody>
      </p:sp>
    </p:spTree>
    <p:extLst>
      <p:ext uri="{BB962C8B-B14F-4D97-AF65-F5344CB8AC3E}">
        <p14:creationId xmlns:p14="http://schemas.microsoft.com/office/powerpoint/2010/main" val="270542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04206-7A49-47CB-A4A8-D2BC29BA879C}"/>
              </a:ext>
            </a:extLst>
          </p:cNvPr>
          <p:cNvSpPr txBox="1"/>
          <p:nvPr/>
        </p:nvSpPr>
        <p:spPr>
          <a:xfrm>
            <a:off x="88777" y="71021"/>
            <a:ext cx="11993732" cy="6524863"/>
          </a:xfrm>
          <a:prstGeom prst="rect">
            <a:avLst/>
          </a:prstGeom>
          <a:noFill/>
        </p:spPr>
        <p:txBody>
          <a:bodyPr wrap="square" rtlCol="0">
            <a:spAutoFit/>
          </a:bodyPr>
          <a:lstStyle/>
          <a:p>
            <a:pPr algn="l" fontAlgn="base"/>
            <a:r>
              <a:rPr lang="en-US" b="1" i="0" dirty="0">
                <a:solidFill>
                  <a:srgbClr val="2E3D49"/>
                </a:solidFill>
                <a:effectLst/>
                <a:latin typeface="Open Sans" panose="020B0606030504020204" pitchFamily="34" charset="0"/>
              </a:rPr>
              <a:t>Instructions Summary</a:t>
            </a:r>
          </a:p>
          <a:p>
            <a:pPr algn="l" fontAlgn="base"/>
            <a:endParaRPr lang="en-US" b="1" i="0" dirty="0">
              <a:solidFill>
                <a:srgbClr val="2E3D49"/>
              </a:solidFill>
              <a:effectLst/>
              <a:latin typeface="Open Sans" panose="020B0606030504020204" pitchFamily="34" charset="0"/>
            </a:endParaRPr>
          </a:p>
          <a:p>
            <a:pPr algn="l" fontAlgn="base"/>
            <a:r>
              <a:rPr lang="en-US" b="0" i="0" dirty="0">
                <a:solidFill>
                  <a:srgbClr val="525C65"/>
                </a:solidFill>
                <a:effectLst/>
                <a:latin typeface="Open Sans" panose="020B0606030504020204" pitchFamily="34" charset="0"/>
              </a:rPr>
              <a:t>Within the project report template, you are given a series of steps to complete to compare on-prem costs to Azure-based costs and to configure resources within Azure. You will submit screenshots and short explanations of the importance of the tools within Azure and how they can help your current architecture.</a:t>
            </a:r>
          </a:p>
          <a:p>
            <a:pPr algn="l" fontAlgn="base"/>
            <a:endParaRPr lang="en-US" b="0" i="0" dirty="0">
              <a:solidFill>
                <a:srgbClr val="525C65"/>
              </a:solidFill>
              <a:effectLst/>
              <a:latin typeface="Open Sans" panose="020B0606030504020204" pitchFamily="34" charset="0"/>
            </a:endParaRPr>
          </a:p>
          <a:p>
            <a:pPr algn="l" fontAlgn="base"/>
            <a:r>
              <a:rPr lang="en-US" b="1" dirty="0">
                <a:solidFill>
                  <a:srgbClr val="2E3D49"/>
                </a:solidFill>
                <a:latin typeface="inherit"/>
              </a:rPr>
              <a:t>Step 1: Assessing the On-Prem Environment &amp; Generating a Total Cost of Ownership Report</a:t>
            </a:r>
          </a:p>
          <a:p>
            <a:pPr marL="285750" indent="-285750" algn="l" fontAlgn="base">
              <a:buFont typeface="Arial" panose="020B0604020202020204" pitchFamily="34" charset="0"/>
              <a:buChar char="•"/>
            </a:pPr>
            <a:r>
              <a:rPr lang="en-US" sz="1600" b="0" i="0" dirty="0">
                <a:solidFill>
                  <a:srgbClr val="525C65"/>
                </a:solidFill>
                <a:effectLst/>
                <a:latin typeface="inherit"/>
              </a:rPr>
              <a:t>Make a list of all servers and services you would create on Azure and explain why you chose each.</a:t>
            </a:r>
          </a:p>
          <a:p>
            <a:pPr algn="l" fontAlgn="base"/>
            <a:endParaRPr lang="en-US" b="1" dirty="0">
              <a:solidFill>
                <a:srgbClr val="2E3D49"/>
              </a:solidFill>
              <a:latin typeface="inherit"/>
            </a:endParaRPr>
          </a:p>
          <a:p>
            <a:pPr algn="l" fontAlgn="base"/>
            <a:r>
              <a:rPr lang="en-US" b="1" dirty="0">
                <a:solidFill>
                  <a:srgbClr val="2E3D49"/>
                </a:solidFill>
                <a:latin typeface="inherit"/>
              </a:rPr>
              <a:t>Step 2: Azure Pricing Calculator Cost Estimates</a:t>
            </a:r>
          </a:p>
          <a:p>
            <a:pPr marL="285750" indent="-285750" algn="l" fontAlgn="base">
              <a:buFont typeface="Arial" panose="020B0604020202020204" pitchFamily="34" charset="0"/>
              <a:buChar char="•"/>
            </a:pPr>
            <a:r>
              <a:rPr lang="en-US" sz="1600" b="0" i="0" dirty="0">
                <a:solidFill>
                  <a:srgbClr val="525C65"/>
                </a:solidFill>
                <a:effectLst/>
                <a:latin typeface="inherit"/>
              </a:rPr>
              <a:t>Use the Azure Pricing Calculator to configure and take screenshots of your VM configuration, which is both cost- and work-optimized.</a:t>
            </a:r>
          </a:p>
          <a:p>
            <a:pPr marL="285750" indent="-285750" algn="l" fontAlgn="base">
              <a:buFont typeface="Arial" panose="020B0604020202020204" pitchFamily="34" charset="0"/>
              <a:buChar char="•"/>
            </a:pPr>
            <a:r>
              <a:rPr lang="en-US" sz="1600" b="1" i="0" dirty="0">
                <a:solidFill>
                  <a:srgbClr val="525C65"/>
                </a:solidFill>
                <a:effectLst/>
                <a:latin typeface="inherit"/>
              </a:rPr>
              <a:t>Note</a:t>
            </a:r>
            <a:r>
              <a:rPr lang="en-US" sz="1600" b="0" i="0" dirty="0">
                <a:solidFill>
                  <a:srgbClr val="525C65"/>
                </a:solidFill>
                <a:effectLst/>
                <a:latin typeface="inherit"/>
              </a:rPr>
              <a:t>: If you are using Udacity Cloud Labs, you will be allowed to create a few VM sizes only. You need to click on "See all sizes" after visiting </a:t>
            </a:r>
            <a:r>
              <a:rPr lang="en-US" sz="1600" b="1" i="0" u="none" strike="noStrike" dirty="0">
                <a:solidFill>
                  <a:srgbClr val="02B3E4"/>
                </a:solidFill>
                <a:effectLst/>
                <a:latin typeface="inherit"/>
                <a:hlinkClick r:id="rId2"/>
              </a:rPr>
              <a:t>this</a:t>
            </a:r>
            <a:r>
              <a:rPr lang="en-US" sz="1600" b="0" i="0" dirty="0">
                <a:solidFill>
                  <a:srgbClr val="525C65"/>
                </a:solidFill>
                <a:effectLst/>
                <a:latin typeface="inherit"/>
              </a:rPr>
              <a:t> link to see all possible VM sizes.</a:t>
            </a:r>
          </a:p>
          <a:p>
            <a:pPr algn="l" fontAlgn="base"/>
            <a:endParaRPr lang="en-US" dirty="0">
              <a:solidFill>
                <a:srgbClr val="525C65"/>
              </a:solidFill>
              <a:latin typeface="inherit"/>
            </a:endParaRPr>
          </a:p>
          <a:p>
            <a:pPr algn="l" fontAlgn="base"/>
            <a:r>
              <a:rPr lang="en-US" b="1" i="0" dirty="0">
                <a:solidFill>
                  <a:srgbClr val="2E3D49"/>
                </a:solidFill>
                <a:effectLst/>
                <a:latin typeface="inherit"/>
              </a:rPr>
              <a:t>Step 3: Azure Cost Management + Billing</a:t>
            </a:r>
          </a:p>
          <a:p>
            <a:pPr marL="285750" indent="-285750" algn="l" fontAlgn="base">
              <a:buFont typeface="Arial" panose="020B0604020202020204" pitchFamily="34" charset="0"/>
              <a:buChar char="•"/>
            </a:pPr>
            <a:r>
              <a:rPr lang="en-US" sz="1600" dirty="0">
                <a:solidFill>
                  <a:srgbClr val="525C65"/>
                </a:solidFill>
                <a:latin typeface="inherit"/>
              </a:rPr>
              <a:t>Generate metrics on how the costs are being billed within Azure.</a:t>
            </a:r>
          </a:p>
          <a:p>
            <a:pPr algn="l" fontAlgn="base"/>
            <a:endParaRPr lang="en-US" b="1" i="0" dirty="0">
              <a:solidFill>
                <a:srgbClr val="2E3D49"/>
              </a:solidFill>
              <a:effectLst/>
              <a:latin typeface="inherit"/>
            </a:endParaRPr>
          </a:p>
          <a:p>
            <a:pPr algn="l" fontAlgn="base"/>
            <a:r>
              <a:rPr lang="en-US" b="1" i="0" dirty="0">
                <a:solidFill>
                  <a:srgbClr val="2E3D49"/>
                </a:solidFill>
                <a:effectLst/>
                <a:latin typeface="inherit"/>
              </a:rPr>
              <a:t>Step 4: Azure Policy to Create and Enforce Policies</a:t>
            </a:r>
          </a:p>
          <a:p>
            <a:pPr marL="285750" indent="-285750" algn="l" fontAlgn="base">
              <a:buFont typeface="Arial" panose="020B0604020202020204" pitchFamily="34" charset="0"/>
              <a:buChar char="•"/>
            </a:pPr>
            <a:r>
              <a:rPr lang="en-US" sz="1600" dirty="0">
                <a:solidFill>
                  <a:srgbClr val="525C65"/>
                </a:solidFill>
                <a:latin typeface="inherit"/>
              </a:rPr>
              <a:t>Leverage Azure Policy features create controls and ensure your company stays within budget.</a:t>
            </a:r>
          </a:p>
          <a:p>
            <a:pPr algn="l" fontAlgn="base"/>
            <a:endParaRPr lang="en-US" b="1" i="0" dirty="0">
              <a:solidFill>
                <a:srgbClr val="2E3D49"/>
              </a:solidFill>
              <a:effectLst/>
              <a:latin typeface="inherit"/>
            </a:endParaRPr>
          </a:p>
          <a:p>
            <a:pPr algn="l" fontAlgn="base"/>
            <a:r>
              <a:rPr lang="en-US" b="1" i="0" dirty="0">
                <a:solidFill>
                  <a:srgbClr val="2E3D49"/>
                </a:solidFill>
                <a:effectLst/>
                <a:latin typeface="inherit"/>
              </a:rPr>
              <a:t>Step 5: Azure Dashboards</a:t>
            </a:r>
          </a:p>
          <a:p>
            <a:pPr marL="285750" indent="-285750" algn="l" fontAlgn="base">
              <a:buFont typeface="Arial" panose="020B0604020202020204" pitchFamily="34" charset="0"/>
              <a:buChar char="•"/>
            </a:pPr>
            <a:r>
              <a:rPr lang="en-US" sz="1600" dirty="0">
                <a:solidFill>
                  <a:srgbClr val="525C65"/>
                </a:solidFill>
                <a:latin typeface="inherit"/>
              </a:rPr>
              <a:t>Create an Azure dashboard with the following widgets: Percentage CPU, All Resources, Resource Groups &amp; Avg CPU Credits Consumed.</a:t>
            </a:r>
          </a:p>
          <a:p>
            <a:pPr algn="l" fontAlgn="base"/>
            <a:endParaRPr lang="en-US" b="0" i="0" dirty="0">
              <a:solidFill>
                <a:srgbClr val="525C65"/>
              </a:solidFill>
              <a:effectLst/>
              <a:latin typeface="inherit"/>
            </a:endParaRPr>
          </a:p>
          <a:p>
            <a:endParaRPr lang="en-US" dirty="0"/>
          </a:p>
        </p:txBody>
      </p:sp>
    </p:spTree>
    <p:extLst>
      <p:ext uri="{BB962C8B-B14F-4D97-AF65-F5344CB8AC3E}">
        <p14:creationId xmlns:p14="http://schemas.microsoft.com/office/powerpoint/2010/main" val="8071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04206-7A49-47CB-A4A8-D2BC29BA879C}"/>
              </a:ext>
            </a:extLst>
          </p:cNvPr>
          <p:cNvSpPr txBox="1"/>
          <p:nvPr/>
        </p:nvSpPr>
        <p:spPr>
          <a:xfrm>
            <a:off x="88777" y="71021"/>
            <a:ext cx="11993732" cy="4339650"/>
          </a:xfrm>
          <a:prstGeom prst="rect">
            <a:avLst/>
          </a:prstGeom>
          <a:noFill/>
        </p:spPr>
        <p:txBody>
          <a:bodyPr wrap="square" rtlCol="0">
            <a:spAutoFit/>
          </a:bodyPr>
          <a:lstStyle/>
          <a:p>
            <a:pPr algn="l" fontAlgn="base"/>
            <a:r>
              <a:rPr lang="en-US" sz="1600" b="1" i="0" dirty="0">
                <a:solidFill>
                  <a:srgbClr val="2E3D49"/>
                </a:solidFill>
                <a:effectLst/>
                <a:latin typeface="Open Sans" panose="020B0606030504020204" pitchFamily="34" charset="0"/>
              </a:rPr>
              <a:t>Step 6: Azure Monitor- Metrics</a:t>
            </a:r>
          </a:p>
          <a:p>
            <a:pPr marL="285750" indent="-285750" algn="l" fontAlgn="base">
              <a:buFont typeface="Arial" panose="020B0604020202020204" pitchFamily="34" charset="0"/>
              <a:buChar char="•"/>
            </a:pPr>
            <a:r>
              <a:rPr lang="en-US" sz="1600" b="0" i="0" dirty="0">
                <a:solidFill>
                  <a:srgbClr val="525C65"/>
                </a:solidFill>
                <a:effectLst/>
                <a:latin typeface="inherit"/>
              </a:rPr>
              <a:t>Create a Percentage CPU metric with an alert triggered whenever the average percentage of CPU is greater than 0.3.</a:t>
            </a:r>
          </a:p>
          <a:p>
            <a:pPr algn="l" fontAlgn="base"/>
            <a:endParaRPr lang="en-US" sz="1600" b="1" i="0" dirty="0">
              <a:solidFill>
                <a:srgbClr val="2E3D49"/>
              </a:solidFill>
              <a:effectLst/>
              <a:latin typeface="Open Sans" panose="020B0606030504020204" pitchFamily="34" charset="0"/>
            </a:endParaRPr>
          </a:p>
          <a:p>
            <a:pPr algn="l" fontAlgn="base"/>
            <a:r>
              <a:rPr lang="en-US" sz="1600" b="1" i="0" dirty="0">
                <a:solidFill>
                  <a:srgbClr val="2E3D49"/>
                </a:solidFill>
                <a:effectLst/>
                <a:latin typeface="Open Sans" panose="020B0606030504020204" pitchFamily="34" charset="0"/>
              </a:rPr>
              <a:t>Step 7: Azure Monitor- Log Analytics</a:t>
            </a:r>
          </a:p>
          <a:p>
            <a:pPr marL="285750" indent="-285750" algn="l" fontAlgn="base">
              <a:buFont typeface="Arial" panose="020B0604020202020204" pitchFamily="34" charset="0"/>
              <a:buChar char="•"/>
            </a:pPr>
            <a:r>
              <a:rPr lang="en-US" sz="1600" b="0" i="0" dirty="0">
                <a:solidFill>
                  <a:srgbClr val="525C65"/>
                </a:solidFill>
                <a:effectLst/>
                <a:latin typeface="inherit"/>
              </a:rPr>
              <a:t>Generate a Log Analytics workspace.</a:t>
            </a:r>
          </a:p>
          <a:p>
            <a:pPr algn="l" fontAlgn="base"/>
            <a:endParaRPr lang="en-US" sz="1600" b="1" i="0" dirty="0">
              <a:solidFill>
                <a:srgbClr val="2E3D49"/>
              </a:solidFill>
              <a:effectLst/>
              <a:latin typeface="Open Sans" panose="020B0606030504020204" pitchFamily="34" charset="0"/>
            </a:endParaRPr>
          </a:p>
          <a:p>
            <a:pPr algn="l" fontAlgn="base"/>
            <a:r>
              <a:rPr lang="en-US" sz="1600" b="1" i="0" dirty="0">
                <a:solidFill>
                  <a:srgbClr val="2E3D49"/>
                </a:solidFill>
                <a:effectLst/>
                <a:latin typeface="Open Sans" panose="020B0606030504020204" pitchFamily="34" charset="0"/>
              </a:rPr>
              <a:t>Step 8: Azure Insights</a:t>
            </a:r>
          </a:p>
          <a:p>
            <a:pPr marL="285750" indent="-285750" algn="l" fontAlgn="base">
              <a:buFont typeface="Arial" panose="020B0604020202020204" pitchFamily="34" charset="0"/>
              <a:buChar char="•"/>
            </a:pPr>
            <a:r>
              <a:rPr lang="en-US" sz="1600" b="0" i="0" dirty="0">
                <a:solidFill>
                  <a:srgbClr val="525C65"/>
                </a:solidFill>
                <a:effectLst/>
                <a:latin typeface="inherit"/>
              </a:rPr>
              <a:t>Leverage Log Analytics to use Azure Insights on VMs.</a:t>
            </a:r>
          </a:p>
          <a:p>
            <a:pPr algn="l" fontAlgn="base"/>
            <a:endParaRPr lang="en-US" sz="1600" b="1" i="0" dirty="0">
              <a:solidFill>
                <a:srgbClr val="2E3D49"/>
              </a:solidFill>
              <a:effectLst/>
              <a:latin typeface="Open Sans" panose="020B0606030504020204" pitchFamily="34" charset="0"/>
            </a:endParaRPr>
          </a:p>
          <a:p>
            <a:pPr algn="l" fontAlgn="base"/>
            <a:r>
              <a:rPr lang="en-US" sz="1600" b="1" i="0" dirty="0">
                <a:solidFill>
                  <a:srgbClr val="2E3D49"/>
                </a:solidFill>
                <a:effectLst/>
                <a:latin typeface="Open Sans" panose="020B0606030504020204" pitchFamily="34" charset="0"/>
              </a:rPr>
              <a:t>Step 9: Azure Monitor- Smart Alerts</a:t>
            </a:r>
          </a:p>
          <a:p>
            <a:pPr marL="285750" indent="-285750" algn="l" fontAlgn="base">
              <a:buFont typeface="Arial" panose="020B0604020202020204" pitchFamily="34" charset="0"/>
              <a:buChar char="•"/>
            </a:pPr>
            <a:r>
              <a:rPr lang="en-US" sz="1600" b="0" i="0" dirty="0">
                <a:solidFill>
                  <a:srgbClr val="525C65"/>
                </a:solidFill>
                <a:effectLst/>
                <a:latin typeface="inherit"/>
              </a:rPr>
              <a:t>Setup Alert &amp; Actions under Azure Monitor &gt; Overview.</a:t>
            </a:r>
          </a:p>
          <a:p>
            <a:pPr algn="l" fontAlgn="base"/>
            <a:endParaRPr lang="en-US" sz="1600" b="1" i="0" dirty="0">
              <a:solidFill>
                <a:srgbClr val="2E3D49"/>
              </a:solidFill>
              <a:effectLst/>
              <a:latin typeface="Open Sans" panose="020B0606030504020204" pitchFamily="34" charset="0"/>
            </a:endParaRPr>
          </a:p>
          <a:p>
            <a:pPr algn="l" fontAlgn="base"/>
            <a:r>
              <a:rPr lang="en-US" sz="1600" b="1" i="0" dirty="0">
                <a:solidFill>
                  <a:srgbClr val="2E3D49"/>
                </a:solidFill>
                <a:effectLst/>
                <a:latin typeface="Open Sans" panose="020B0606030504020204" pitchFamily="34" charset="0"/>
              </a:rPr>
              <a:t>Step 10: </a:t>
            </a:r>
            <a:r>
              <a:rPr lang="en-US" sz="1600" b="1" i="0" dirty="0" err="1">
                <a:solidFill>
                  <a:srgbClr val="2E3D49"/>
                </a:solidFill>
                <a:effectLst/>
                <a:latin typeface="Open Sans" panose="020B0606030504020204" pitchFamily="34" charset="0"/>
              </a:rPr>
              <a:t>Autoscale</a:t>
            </a:r>
            <a:r>
              <a:rPr lang="en-US" sz="1600" b="1" i="0" dirty="0">
                <a:solidFill>
                  <a:srgbClr val="2E3D49"/>
                </a:solidFill>
                <a:effectLst/>
                <a:latin typeface="Open Sans" panose="020B0606030504020204" pitchFamily="34" charset="0"/>
              </a:rPr>
              <a:t> In-Out Based on Number of Users per CPU Core</a:t>
            </a:r>
          </a:p>
          <a:p>
            <a:pPr marL="285750" indent="-285750" algn="l" fontAlgn="base">
              <a:buFont typeface="Arial" panose="020B0604020202020204" pitchFamily="34" charset="0"/>
              <a:buChar char="•"/>
            </a:pPr>
            <a:r>
              <a:rPr lang="en-US" sz="1600" b="0" i="0" dirty="0">
                <a:solidFill>
                  <a:srgbClr val="525C65"/>
                </a:solidFill>
                <a:effectLst/>
                <a:latin typeface="inherit"/>
              </a:rPr>
              <a:t>Use the existing Virtual Machine Scale Set to create an </a:t>
            </a:r>
            <a:r>
              <a:rPr lang="en-US" sz="1600" b="0" i="0" dirty="0" err="1">
                <a:solidFill>
                  <a:srgbClr val="525C65"/>
                </a:solidFill>
                <a:effectLst/>
                <a:latin typeface="inherit"/>
              </a:rPr>
              <a:t>Autoscale</a:t>
            </a:r>
            <a:r>
              <a:rPr lang="en-US" sz="1600" b="0" i="0" dirty="0">
                <a:solidFill>
                  <a:srgbClr val="525C65"/>
                </a:solidFill>
                <a:effectLst/>
                <a:latin typeface="inherit"/>
              </a:rPr>
              <a:t> rule.</a:t>
            </a:r>
          </a:p>
          <a:p>
            <a:pPr algn="l" fontAlgn="base"/>
            <a:endParaRPr lang="en-US" sz="1600" dirty="0">
              <a:solidFill>
                <a:srgbClr val="525C65"/>
              </a:solidFill>
              <a:latin typeface="inherit"/>
            </a:endParaRPr>
          </a:p>
          <a:p>
            <a:pPr algn="l" fontAlgn="base"/>
            <a:endParaRPr lang="en-US" b="0" i="0" dirty="0">
              <a:solidFill>
                <a:srgbClr val="525C65"/>
              </a:solidFill>
              <a:effectLst/>
              <a:latin typeface="inherit"/>
            </a:endParaRPr>
          </a:p>
          <a:p>
            <a:endParaRPr lang="en-US" dirty="0"/>
          </a:p>
        </p:txBody>
      </p:sp>
    </p:spTree>
    <p:extLst>
      <p:ext uri="{BB962C8B-B14F-4D97-AF65-F5344CB8AC3E}">
        <p14:creationId xmlns:p14="http://schemas.microsoft.com/office/powerpoint/2010/main" val="254152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Section 1: Design for cost optimization (Step 1 &amp; Step 2)</a:t>
            </a:r>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4265339648"/>
              </p:ext>
            </p:extLst>
          </p:nvPr>
        </p:nvGraphicFramePr>
        <p:xfrm>
          <a:off x="247588" y="609617"/>
          <a:ext cx="8128000" cy="365760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pPr fontAlgn="t"/>
                      <a:r>
                        <a:rPr lang="en-US" sz="1400" b="0" i="0" kern="1200" dirty="0">
                          <a:solidFill>
                            <a:schemeClr val="tx1"/>
                          </a:solidFill>
                          <a:effectLst/>
                          <a:latin typeface="+mn-lt"/>
                          <a:ea typeface="+mn-ea"/>
                          <a:cs typeface="+mn-cs"/>
                        </a:rPr>
                        <a:t>Estimate costs (on-prem versus Cloud-based) using the appropriate Azure Calculator in a given scenario.</a:t>
                      </a:r>
                    </a:p>
                  </a:txBody>
                  <a:tcPr marL="60960" marR="60960" marT="60960" marB="60960"/>
                </a:tc>
                <a:tc>
                  <a:txBody>
                    <a:bodyPr/>
                    <a:lstStyle/>
                    <a:p>
                      <a:r>
                        <a:rPr lang="en-US" sz="1400" b="0" i="0" kern="1200" dirty="0">
                          <a:solidFill>
                            <a:schemeClr val="tx1"/>
                          </a:solidFill>
                          <a:effectLst/>
                          <a:latin typeface="+mn-lt"/>
                          <a:ea typeface="+mn-ea"/>
                          <a:cs typeface="+mn-cs"/>
                        </a:rPr>
                        <a:t>Multiple screenshots of Azure TCO Calculator show the exact steps taken to create the cost estimate and all comparisons</a:t>
                      </a:r>
                    </a:p>
                    <a:p>
                      <a:r>
                        <a:rPr lang="en-US" sz="1400" b="0" i="0" kern="1200" dirty="0">
                          <a:solidFill>
                            <a:schemeClr val="tx1"/>
                          </a:solidFill>
                          <a:effectLst/>
                          <a:latin typeface="+mn-lt"/>
                          <a:ea typeface="+mn-ea"/>
                          <a:cs typeface="+mn-cs"/>
                        </a:rPr>
                        <a:t>The student will also provide an explanation of the details they see in the screenshot to highlight their familiarity with the TCO</a:t>
                      </a:r>
                    </a:p>
                  </a:txBody>
                  <a:tcPr marL="60960" marR="60960" marT="60960" marB="60960"/>
                </a:tc>
                <a:extLst>
                  <a:ext uri="{0D108BD9-81ED-4DB2-BD59-A6C34878D82A}">
                    <a16:rowId xmlns:a16="http://schemas.microsoft.com/office/drawing/2014/main" val="916626217"/>
                  </a:ext>
                </a:extLst>
              </a:tr>
              <a:tr h="370840">
                <a:tc>
                  <a:txBody>
                    <a:bodyPr/>
                    <a:lstStyle/>
                    <a:p>
                      <a:pPr fontAlgn="t"/>
                      <a:r>
                        <a:rPr lang="en-US" sz="1400" b="0" i="0" kern="1200" dirty="0">
                          <a:solidFill>
                            <a:schemeClr val="tx1"/>
                          </a:solidFill>
                          <a:effectLst/>
                          <a:latin typeface="+mn-lt"/>
                          <a:ea typeface="+mn-ea"/>
                          <a:cs typeface="+mn-cs"/>
                        </a:rPr>
                        <a:t>Estimate Azure infrastructure costs using the Azure Pricing Calculator in a given scenario.</a:t>
                      </a:r>
                    </a:p>
                  </a:txBody>
                  <a:tcPr marL="60960" marR="60960" marT="60960" marB="60960"/>
                </a:tc>
                <a:tc>
                  <a:txBody>
                    <a:bodyPr/>
                    <a:lstStyle/>
                    <a:p>
                      <a:pPr fontAlgn="t"/>
                      <a:r>
                        <a:rPr lang="en-US" sz="1400" b="0" i="0" kern="1200" dirty="0">
                          <a:solidFill>
                            <a:schemeClr val="tx1"/>
                          </a:solidFill>
                          <a:effectLst/>
                          <a:latin typeface="+mn-lt"/>
                          <a:ea typeface="+mn-ea"/>
                          <a:cs typeface="+mn-cs"/>
                        </a:rPr>
                        <a:t>Multiple screenshots of the Azure Pricing calculator show the exact steps taken to create the cost estimate.</a:t>
                      </a:r>
                    </a:p>
                  </a:txBody>
                  <a:tcPr marL="60960" marR="60960" marT="60960" marB="60960"/>
                </a:tc>
                <a:extLst>
                  <a:ext uri="{0D108BD9-81ED-4DB2-BD59-A6C34878D82A}">
                    <a16:rowId xmlns:a16="http://schemas.microsoft.com/office/drawing/2014/main" val="1332091613"/>
                  </a:ext>
                </a:extLst>
              </a:tr>
              <a:tr h="370840">
                <a:tc>
                  <a:txBody>
                    <a:bodyPr/>
                    <a:lstStyle/>
                    <a:p>
                      <a:pPr fontAlgn="t"/>
                      <a:r>
                        <a:rPr lang="en-US" sz="1400" b="0" i="0" kern="1200" dirty="0">
                          <a:solidFill>
                            <a:schemeClr val="tx1"/>
                          </a:solidFill>
                          <a:effectLst/>
                          <a:latin typeface="+mn-lt"/>
                          <a:ea typeface="+mn-ea"/>
                          <a:cs typeface="+mn-cs"/>
                        </a:rPr>
                        <a:t>Explain cost differences between on-prem and Cloud-based for a given scenario</a:t>
                      </a:r>
                    </a:p>
                  </a:txBody>
                  <a:tcPr marL="60960" marR="60960" marT="60960" marB="60960"/>
                </a:tc>
                <a:tc>
                  <a:txBody>
                    <a:bodyPr/>
                    <a:lstStyle/>
                    <a:p>
                      <a:pPr fontAlgn="t"/>
                      <a:r>
                        <a:rPr lang="en-US" sz="1400" b="0" i="0" kern="1200" dirty="0">
                          <a:solidFill>
                            <a:schemeClr val="tx1"/>
                          </a:solidFill>
                          <a:effectLst/>
                          <a:latin typeface="+mn-lt"/>
                          <a:ea typeface="+mn-ea"/>
                          <a:cs typeface="+mn-cs"/>
                        </a:rPr>
                        <a:t>The written statement explains the cost breakdown for on-prem and Cloud-based costs for the current environment</a:t>
                      </a:r>
                    </a:p>
                  </a:txBody>
                  <a:tcPr marL="60960" marR="60960" marT="60960" marB="60960"/>
                </a:tc>
                <a:extLst>
                  <a:ext uri="{0D108BD9-81ED-4DB2-BD59-A6C34878D82A}">
                    <a16:rowId xmlns:a16="http://schemas.microsoft.com/office/drawing/2014/main" val="4063954304"/>
                  </a:ext>
                </a:extLst>
              </a:tr>
              <a:tr h="370840">
                <a:tc>
                  <a:txBody>
                    <a:bodyPr/>
                    <a:lstStyle/>
                    <a:p>
                      <a:pPr fontAlgn="t"/>
                      <a:r>
                        <a:rPr lang="en-US" sz="1400" b="0" i="0" kern="1200" dirty="0">
                          <a:solidFill>
                            <a:schemeClr val="tx1"/>
                          </a:solidFill>
                          <a:effectLst/>
                          <a:latin typeface="+mn-lt"/>
                          <a:ea typeface="+mn-ea"/>
                          <a:cs typeface="+mn-cs"/>
                        </a:rPr>
                        <a:t>Explain how resilience is built-in by moving from on-prem to Azure Cloud</a:t>
                      </a:r>
                    </a:p>
                  </a:txBody>
                  <a:tcPr marL="60960" marR="60960" marT="60960" marB="60960"/>
                </a:tc>
                <a:tc>
                  <a:txBody>
                    <a:bodyPr/>
                    <a:lstStyle/>
                    <a:p>
                      <a:pPr fontAlgn="t"/>
                      <a:r>
                        <a:rPr lang="en-US" sz="1400" b="0" i="0" kern="1200" dirty="0">
                          <a:solidFill>
                            <a:schemeClr val="tx1"/>
                          </a:solidFill>
                          <a:effectLst/>
                          <a:latin typeface="+mn-lt"/>
                          <a:ea typeface="+mn-ea"/>
                          <a:cs typeface="+mn-cs"/>
                        </a:rPr>
                        <a:t>Written statement explains how resilience is built in by moving from on-prem to Azure Cloud</a:t>
                      </a:r>
                    </a:p>
                  </a:txBody>
                  <a:tcPr marL="60960" marR="60960" marT="60960" marB="60960"/>
                </a:tc>
                <a:extLst>
                  <a:ext uri="{0D108BD9-81ED-4DB2-BD59-A6C34878D82A}">
                    <a16:rowId xmlns:a16="http://schemas.microsoft.com/office/drawing/2014/main" val="4162739558"/>
                  </a:ext>
                </a:extLst>
              </a:tr>
            </a:tbl>
          </a:graphicData>
        </a:graphic>
      </p:graphicFrame>
    </p:spTree>
    <p:extLst>
      <p:ext uri="{BB962C8B-B14F-4D97-AF65-F5344CB8AC3E}">
        <p14:creationId xmlns:p14="http://schemas.microsoft.com/office/powerpoint/2010/main" val="204778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1355</Words>
  <Application>Microsoft Office PowerPoint</Application>
  <PresentationFormat>Widescreen</PresentationFormat>
  <Paragraphs>189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GTHaptik</vt:lpstr>
      <vt:lpstr>inherit</vt:lpstr>
      <vt:lpstr>Open Sans</vt:lpstr>
      <vt:lpstr>Office Theme</vt:lpstr>
      <vt:lpstr>Azure Cloud Architect Nanodegree Amit Lathiya (Tutor)</vt:lpstr>
      <vt:lpstr>PowerPoint Presentation</vt:lpstr>
      <vt:lpstr>Ice Breaker Question</vt:lpstr>
      <vt:lpstr>Project Walkthrough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Lathiya, Amit</dc:creator>
  <cp:lastModifiedBy>Lathiya, Amit</cp:lastModifiedBy>
  <cp:revision>41</cp:revision>
  <dcterms:created xsi:type="dcterms:W3CDTF">2022-07-24T21:33:31Z</dcterms:created>
  <dcterms:modified xsi:type="dcterms:W3CDTF">2022-08-12T14:55:48Z</dcterms:modified>
</cp:coreProperties>
</file>