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6" r:id="rId4"/>
    <p:sldId id="258" r:id="rId5"/>
    <p:sldId id="259" r:id="rId6"/>
    <p:sldId id="260" r:id="rId7"/>
    <p:sldId id="272" r:id="rId8"/>
    <p:sldId id="261" r:id="rId9"/>
    <p:sldId id="269" r:id="rId10"/>
    <p:sldId id="262" r:id="rId11"/>
    <p:sldId id="263" r:id="rId12"/>
    <p:sldId id="264" r:id="rId13"/>
    <p:sldId id="270"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8EB4-F133-4518-B9CE-E1F2967BC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2A17E8-9D36-4B64-B206-C9905D232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39FB0-9695-4B16-91D9-239A076F2D83}"/>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5" name="Footer Placeholder 4">
            <a:extLst>
              <a:ext uri="{FF2B5EF4-FFF2-40B4-BE49-F238E27FC236}">
                <a16:creationId xmlns:a16="http://schemas.microsoft.com/office/drawing/2014/main" id="{85D2A498-A1F3-4125-B2BF-A9A20E689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C8B89-7045-4BB7-BB7F-23A23D997823}"/>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4126501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B579-84F5-4826-BE76-4D3B351E61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7E3DAF-5865-421C-AB9A-EB22306E6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D45C-77A8-42DA-8AC1-93008376CCEE}"/>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5" name="Footer Placeholder 4">
            <a:extLst>
              <a:ext uri="{FF2B5EF4-FFF2-40B4-BE49-F238E27FC236}">
                <a16:creationId xmlns:a16="http://schemas.microsoft.com/office/drawing/2014/main" id="{11EF8EA9-E3B8-44A4-924B-75B78F92E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626A1-95EE-49A5-BEF7-E832EA81869E}"/>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16197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9424A5-0F7F-4632-80B7-38ABE978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F0FA30-2473-424B-8899-68C450197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1BD2C-218C-4D56-8825-C29C964850DF}"/>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5" name="Footer Placeholder 4">
            <a:extLst>
              <a:ext uri="{FF2B5EF4-FFF2-40B4-BE49-F238E27FC236}">
                <a16:creationId xmlns:a16="http://schemas.microsoft.com/office/drawing/2014/main" id="{F95EAFFE-D063-493A-A622-978853D45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FA6E5-A628-4D5A-960C-18B3284D44C5}"/>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88177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3355-728F-46C7-8CBF-7143AEC6A8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8F379-6367-4978-A763-5B1AE6EF1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539EF-5882-4905-A803-E849F97F5C4A}"/>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5" name="Footer Placeholder 4">
            <a:extLst>
              <a:ext uri="{FF2B5EF4-FFF2-40B4-BE49-F238E27FC236}">
                <a16:creationId xmlns:a16="http://schemas.microsoft.com/office/drawing/2014/main" id="{E06CFAA3-8317-4ACD-BB7A-256D22060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73137-438A-4A9D-8D67-1DF9B23AE7A4}"/>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1005180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55BB-FB41-4336-A88A-2F6F8DD7B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BC70AB-9481-4C83-ADA1-09A7898248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ABD771-7CC2-42BF-90BD-B842C2B80453}"/>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5" name="Footer Placeholder 4">
            <a:extLst>
              <a:ext uri="{FF2B5EF4-FFF2-40B4-BE49-F238E27FC236}">
                <a16:creationId xmlns:a16="http://schemas.microsoft.com/office/drawing/2014/main" id="{2B66ADEB-A47E-4261-B57C-87391F005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9DD0B-44DD-4071-B19B-9747192FE90E}"/>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2288000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9013-CD1E-4B96-9446-C67894D691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B9A21A-2E99-4BAD-B8B1-4122E6127F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0ACCB3-F291-4D68-AA75-F85EAE9329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4B4DF1-6A71-4543-9AE6-18CA61630748}"/>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6" name="Footer Placeholder 5">
            <a:extLst>
              <a:ext uri="{FF2B5EF4-FFF2-40B4-BE49-F238E27FC236}">
                <a16:creationId xmlns:a16="http://schemas.microsoft.com/office/drawing/2014/main" id="{1DF532B5-FC3A-4658-864F-E6DB32E23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12437-AC1D-49C4-BF30-12858934EE94}"/>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71357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6873D-71EF-4D7E-A655-213FC235B4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DFFC49-7824-4E3C-8058-D9CD446F2E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790120-8FEC-4460-BADB-BB04F74A9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B82B67-E113-4450-AC1F-64DE35AA2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CB85C8-D93B-486D-A32F-93E1967CFD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62DAFE-A6FD-40D4-9BCA-6795470D623B}"/>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8" name="Footer Placeholder 7">
            <a:extLst>
              <a:ext uri="{FF2B5EF4-FFF2-40B4-BE49-F238E27FC236}">
                <a16:creationId xmlns:a16="http://schemas.microsoft.com/office/drawing/2014/main" id="{5D154329-3C9C-4614-8326-6CF812307B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B2358-2039-41A5-92A9-471D37718DBD}"/>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779486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6F7F-8E2A-4C7E-BCB0-58CB27ED45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142A9D-4487-430F-A371-DC3F90A93C8F}"/>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4" name="Footer Placeholder 3">
            <a:extLst>
              <a:ext uri="{FF2B5EF4-FFF2-40B4-BE49-F238E27FC236}">
                <a16:creationId xmlns:a16="http://schemas.microsoft.com/office/drawing/2014/main" id="{C236B3A9-165F-464C-A281-D06B85676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BC961-45BE-47A1-8413-950D38374090}"/>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346122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CAE9B-A27C-4F18-A2E5-4A70B482D1DB}"/>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3" name="Footer Placeholder 2">
            <a:extLst>
              <a:ext uri="{FF2B5EF4-FFF2-40B4-BE49-F238E27FC236}">
                <a16:creationId xmlns:a16="http://schemas.microsoft.com/office/drawing/2014/main" id="{73076BB4-F5D8-439D-ABE1-9D6DC234D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8F15C-5FC8-48E0-9889-F5ECF2E6C19F}"/>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703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B026-B263-498B-9018-EFB221F3B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E0370-976A-42CF-9752-BD554565D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471CF-230D-4562-B228-3DA04B6B57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2D8E0-6F64-4A85-9ADA-988B4A681F66}"/>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6" name="Footer Placeholder 5">
            <a:extLst>
              <a:ext uri="{FF2B5EF4-FFF2-40B4-BE49-F238E27FC236}">
                <a16:creationId xmlns:a16="http://schemas.microsoft.com/office/drawing/2014/main" id="{000C0184-6E11-4F0F-A515-782BBBF8B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9DE17-9B94-4422-BDC1-80221452D896}"/>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401881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6916-C5E0-41EC-8D28-C1C8A38DA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34940A-B7A0-495F-BD0E-02C74741EA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E8CDF6-FF9A-458B-A420-35156BB59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92C7C-A52A-4A81-B222-6AE56D2C7503}"/>
              </a:ext>
            </a:extLst>
          </p:cNvPr>
          <p:cNvSpPr>
            <a:spLocks noGrp="1"/>
          </p:cNvSpPr>
          <p:nvPr>
            <p:ph type="dt" sz="half" idx="10"/>
          </p:nvPr>
        </p:nvSpPr>
        <p:spPr/>
        <p:txBody>
          <a:bodyPr/>
          <a:lstStyle/>
          <a:p>
            <a:fld id="{089794A0-6D83-473C-AAC6-BE75E4A793D4}" type="datetimeFigureOut">
              <a:rPr lang="en-US" smtClean="0"/>
              <a:t>8/26/2022</a:t>
            </a:fld>
            <a:endParaRPr lang="en-US"/>
          </a:p>
        </p:txBody>
      </p:sp>
      <p:sp>
        <p:nvSpPr>
          <p:cNvPr id="6" name="Footer Placeholder 5">
            <a:extLst>
              <a:ext uri="{FF2B5EF4-FFF2-40B4-BE49-F238E27FC236}">
                <a16:creationId xmlns:a16="http://schemas.microsoft.com/office/drawing/2014/main" id="{45C0DD5C-6487-45DF-8484-77FE5AC4A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9D3D6-D5A6-4C9F-8ADC-E73E4B5E8CEB}"/>
              </a:ext>
            </a:extLst>
          </p:cNvPr>
          <p:cNvSpPr>
            <a:spLocks noGrp="1"/>
          </p:cNvSpPr>
          <p:nvPr>
            <p:ph type="sldNum" sz="quarter" idx="12"/>
          </p:nvPr>
        </p:nvSpPr>
        <p:spPr/>
        <p:txBody>
          <a:bodyPr/>
          <a:lstStyle/>
          <a:p>
            <a:fld id="{38709B22-CF51-454D-92A4-7E4E91AB582E}" type="slidenum">
              <a:rPr lang="en-US" smtClean="0"/>
              <a:t>‹#›</a:t>
            </a:fld>
            <a:endParaRPr lang="en-US"/>
          </a:p>
        </p:txBody>
      </p:sp>
    </p:spTree>
    <p:extLst>
      <p:ext uri="{BB962C8B-B14F-4D97-AF65-F5344CB8AC3E}">
        <p14:creationId xmlns:p14="http://schemas.microsoft.com/office/powerpoint/2010/main" val="387061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99716-33EF-44F7-98B9-0C71C7CF44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F531D2-85CF-4CDE-92DC-929D02531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3CEE3-351B-4D71-B7AF-8A6C17DE38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9794A0-6D83-473C-AAC6-BE75E4A793D4}" type="datetimeFigureOut">
              <a:rPr lang="en-US" smtClean="0"/>
              <a:t>8/26/2022</a:t>
            </a:fld>
            <a:endParaRPr lang="en-US"/>
          </a:p>
        </p:txBody>
      </p:sp>
      <p:sp>
        <p:nvSpPr>
          <p:cNvPr id="5" name="Footer Placeholder 4">
            <a:extLst>
              <a:ext uri="{FF2B5EF4-FFF2-40B4-BE49-F238E27FC236}">
                <a16:creationId xmlns:a16="http://schemas.microsoft.com/office/drawing/2014/main" id="{1E67ED1B-718B-4880-B66E-05EBCABB64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10414-D7C6-4DB5-B527-44D1E63802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09B22-CF51-454D-92A4-7E4E91AB582E}" type="slidenum">
              <a:rPr lang="en-US" smtClean="0"/>
              <a:t>‹#›</a:t>
            </a:fld>
            <a:endParaRPr lang="en-US"/>
          </a:p>
        </p:txBody>
      </p:sp>
    </p:spTree>
    <p:extLst>
      <p:ext uri="{BB962C8B-B14F-4D97-AF65-F5344CB8AC3E}">
        <p14:creationId xmlns:p14="http://schemas.microsoft.com/office/powerpoint/2010/main" val="2917188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azure-sql/database/azure-defender-for-sql?view=azuresq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D5BD-A668-4770-95AF-FD1CB5E505B9}"/>
              </a:ext>
            </a:extLst>
          </p:cNvPr>
          <p:cNvSpPr>
            <a:spLocks noGrp="1"/>
          </p:cNvSpPr>
          <p:nvPr>
            <p:ph type="title"/>
          </p:nvPr>
        </p:nvSpPr>
        <p:spPr/>
        <p:txBody>
          <a:bodyPr/>
          <a:lstStyle/>
          <a:p>
            <a:r>
              <a:rPr lang="en-US" dirty="0"/>
              <a:t>Azure Cloud Architect Nanodegree</a:t>
            </a:r>
            <a:br>
              <a:rPr lang="en-US" dirty="0"/>
            </a:br>
            <a:r>
              <a:rPr lang="en-US" sz="2400" i="1" dirty="0"/>
              <a:t>Amit Lathiya (Tutor)</a:t>
            </a:r>
          </a:p>
        </p:txBody>
      </p:sp>
      <p:sp>
        <p:nvSpPr>
          <p:cNvPr id="3" name="Content Placeholder 2">
            <a:extLst>
              <a:ext uri="{FF2B5EF4-FFF2-40B4-BE49-F238E27FC236}">
                <a16:creationId xmlns:a16="http://schemas.microsoft.com/office/drawing/2014/main" id="{21F4EE93-8E4F-445F-94E3-8CCE36B0105C}"/>
              </a:ext>
            </a:extLst>
          </p:cNvPr>
          <p:cNvSpPr>
            <a:spLocks noGrp="1"/>
          </p:cNvSpPr>
          <p:nvPr>
            <p:ph idx="1"/>
          </p:nvPr>
        </p:nvSpPr>
        <p:spPr>
          <a:xfrm>
            <a:off x="938867" y="2936656"/>
            <a:ext cx="10515600" cy="984687"/>
          </a:xfrm>
        </p:spPr>
        <p:txBody>
          <a:bodyPr>
            <a:noAutofit/>
          </a:bodyPr>
          <a:lstStyle/>
          <a:p>
            <a:pPr marL="0" indent="0">
              <a:buNone/>
            </a:pPr>
            <a:r>
              <a:rPr lang="en-US" sz="2400" dirty="0"/>
              <a:t>Project 3 – Secure the Juice Store</a:t>
            </a:r>
          </a:p>
          <a:p>
            <a:pPr marL="0" indent="0">
              <a:buNone/>
            </a:pPr>
            <a:endParaRPr lang="en-US" sz="2400" dirty="0"/>
          </a:p>
        </p:txBody>
      </p:sp>
      <p:pic>
        <p:nvPicPr>
          <p:cNvPr id="5" name="Picture 4" descr="A picture containing icon&#10;&#10;Description automatically generated">
            <a:extLst>
              <a:ext uri="{FF2B5EF4-FFF2-40B4-BE49-F238E27FC236}">
                <a16:creationId xmlns:a16="http://schemas.microsoft.com/office/drawing/2014/main" id="{E7DCE8E4-8922-4A01-97FA-D05F1B257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7404" y="550964"/>
            <a:ext cx="3178469" cy="1663730"/>
          </a:xfrm>
          <a:prstGeom prst="rect">
            <a:avLst/>
          </a:prstGeom>
        </p:spPr>
      </p:pic>
    </p:spTree>
    <p:extLst>
      <p:ext uri="{BB962C8B-B14F-4D97-AF65-F5344CB8AC3E}">
        <p14:creationId xmlns:p14="http://schemas.microsoft.com/office/powerpoint/2010/main" val="91386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62F75-195A-4CD2-B1C4-37CD8D2CEA20}"/>
              </a:ext>
            </a:extLst>
          </p:cNvPr>
          <p:cNvSpPr txBox="1"/>
          <p:nvPr/>
        </p:nvSpPr>
        <p:spPr>
          <a:xfrm>
            <a:off x="106532" y="106532"/>
            <a:ext cx="11913833" cy="369332"/>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Identity and Access Management</a:t>
            </a:r>
            <a:endParaRPr lang="en-US" dirty="0"/>
          </a:p>
        </p:txBody>
      </p:sp>
      <p:graphicFrame>
        <p:nvGraphicFramePr>
          <p:cNvPr id="3" name="Table 3">
            <a:extLst>
              <a:ext uri="{FF2B5EF4-FFF2-40B4-BE49-F238E27FC236}">
                <a16:creationId xmlns:a16="http://schemas.microsoft.com/office/drawing/2014/main" id="{FB516A21-9D6E-400F-8250-7C67162FD003}"/>
              </a:ext>
            </a:extLst>
          </p:cNvPr>
          <p:cNvGraphicFramePr>
            <a:graphicFrameLocks noGrp="1"/>
          </p:cNvGraphicFramePr>
          <p:nvPr>
            <p:extLst>
              <p:ext uri="{D42A27DB-BD31-4B8C-83A1-F6EECF244321}">
                <p14:modId xmlns:p14="http://schemas.microsoft.com/office/powerpoint/2010/main" val="4100059771"/>
              </p:ext>
            </p:extLst>
          </p:nvPr>
        </p:nvGraphicFramePr>
        <p:xfrm>
          <a:off x="247588" y="609617"/>
          <a:ext cx="8128000" cy="451104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pPr fontAlgn="t"/>
                      <a:r>
                        <a:rPr lang="en-US" sz="1400" b="0" i="0" kern="1200" dirty="0">
                          <a:solidFill>
                            <a:schemeClr val="tx1"/>
                          </a:solidFill>
                          <a:effectLst/>
                          <a:latin typeface="+mn-lt"/>
                          <a:ea typeface="+mn-ea"/>
                          <a:cs typeface="+mn-cs"/>
                        </a:rPr>
                        <a:t>Design authentication and authorization controls that manage access, role assignments, and identity</a:t>
                      </a:r>
                    </a:p>
                  </a:txBody>
                  <a:tcPr marL="76200" marR="76200" marT="76200" marB="76200"/>
                </a:tc>
                <a:tc>
                  <a:txBody>
                    <a:bodyPr/>
                    <a:lstStyle/>
                    <a:p>
                      <a:r>
                        <a:rPr lang="en-US" sz="1400" b="0" i="0" kern="1200" dirty="0">
                          <a:solidFill>
                            <a:schemeClr val="tx1"/>
                          </a:solidFill>
                          <a:effectLst/>
                          <a:latin typeface="+mn-lt"/>
                          <a:ea typeface="+mn-ea"/>
                          <a:cs typeface="+mn-cs"/>
                        </a:rPr>
                        <a:t>Screenshot(s) that clearly display all Azure AD roles and Azure AD Assignments for all required users.</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Screenshot(s) that clearly displays Global Admin PIM screen showing duration, eligibility, and expiration</a:t>
                      </a:r>
                    </a:p>
                  </a:txBody>
                  <a:tcPr marL="76200" marR="76200" marT="76200" marB="76200"/>
                </a:tc>
                <a:extLst>
                  <a:ext uri="{0D108BD9-81ED-4DB2-BD59-A6C34878D82A}">
                    <a16:rowId xmlns:a16="http://schemas.microsoft.com/office/drawing/2014/main" val="916626217"/>
                  </a:ext>
                </a:extLst>
              </a:tr>
              <a:tr h="370840">
                <a:tc>
                  <a:txBody>
                    <a:bodyPr/>
                    <a:lstStyle/>
                    <a:p>
                      <a:pPr fontAlgn="t"/>
                      <a:r>
                        <a:rPr lang="en-US" sz="1400" b="0" i="0" kern="1200" dirty="0">
                          <a:solidFill>
                            <a:schemeClr val="tx1"/>
                          </a:solidFill>
                          <a:effectLst/>
                          <a:latin typeface="+mn-lt"/>
                          <a:ea typeface="+mn-ea"/>
                          <a:cs typeface="+mn-cs"/>
                        </a:rPr>
                        <a:t>Configure MFA and Conditional Access policies to require MFA for all users.</a:t>
                      </a:r>
                    </a:p>
                  </a:txBody>
                  <a:tcPr marL="60960" marR="60960" marT="60960" marB="60960"/>
                </a:tc>
                <a:tc>
                  <a:txBody>
                    <a:bodyPr/>
                    <a:lstStyle/>
                    <a:p>
                      <a:pPr marL="342900" indent="-342900">
                        <a:buFont typeface="+mj-lt"/>
                        <a:buAutoNum type="arabicPeriod"/>
                      </a:pPr>
                      <a:r>
                        <a:rPr lang="en-US" sz="1400" b="0" i="0" kern="1200" dirty="0">
                          <a:solidFill>
                            <a:schemeClr val="tx1"/>
                          </a:solidFill>
                          <a:effectLst/>
                          <a:latin typeface="+mn-lt"/>
                          <a:ea typeface="+mn-ea"/>
                          <a:cs typeface="+mn-cs"/>
                        </a:rPr>
                        <a:t>Screenshots of Conditional Access policy that clearly demonstrates that MFA has been configured for all users.</a:t>
                      </a:r>
                    </a:p>
                    <a:p>
                      <a:pPr marL="342900" indent="-342900">
                        <a:buFont typeface="+mj-lt"/>
                        <a:buAutoNum type="arabicPeriod"/>
                      </a:pPr>
                      <a:r>
                        <a:rPr lang="en-US" sz="1400" b="0" i="0" kern="1200" dirty="0">
                          <a:solidFill>
                            <a:schemeClr val="tx1"/>
                          </a:solidFill>
                          <a:effectLst/>
                          <a:latin typeface="+mn-lt"/>
                          <a:ea typeface="+mn-ea"/>
                          <a:cs typeface="+mn-cs"/>
                        </a:rPr>
                        <a:t>Screenshots of Multi-Factor authentication configuration pages that clearly demonstrate the stated requirements here:</a:t>
                      </a:r>
                    </a:p>
                    <a:p>
                      <a:pPr marL="742950" lvl="1" indent="-285750">
                        <a:buFont typeface="Arial" panose="020B0604020202020204" pitchFamily="34" charset="0"/>
                        <a:buChar char="•"/>
                      </a:pPr>
                      <a:r>
                        <a:rPr lang="en-US" sz="1400" b="0" i="0" kern="1200" dirty="0">
                          <a:solidFill>
                            <a:schemeClr val="tx1"/>
                          </a:solidFill>
                          <a:effectLst/>
                          <a:latin typeface="+mn-lt"/>
                          <a:ea typeface="+mn-ea"/>
                          <a:cs typeface="+mn-cs"/>
                        </a:rPr>
                        <a:t>MFA tokens should expire every 14 days.</a:t>
                      </a:r>
                    </a:p>
                    <a:p>
                      <a:pPr marL="742950" lvl="1" indent="-285750">
                        <a:buFont typeface="Arial" panose="020B0604020202020204" pitchFamily="34" charset="0"/>
                        <a:buChar char="•"/>
                      </a:pPr>
                      <a:r>
                        <a:rPr lang="en-US" sz="1400" b="0" i="0" kern="1200" dirty="0">
                          <a:solidFill>
                            <a:schemeClr val="tx1"/>
                          </a:solidFill>
                          <a:effectLst/>
                          <a:latin typeface="+mn-lt"/>
                          <a:ea typeface="+mn-ea"/>
                          <a:cs typeface="+mn-cs"/>
                        </a:rPr>
                        <a:t>The Charlotte office is considered a trusted site</a:t>
                      </a:r>
                    </a:p>
                    <a:p>
                      <a:pPr marL="742950" lvl="1" indent="-285750">
                        <a:buFont typeface="Arial" panose="020B0604020202020204" pitchFamily="34" charset="0"/>
                        <a:buChar char="•"/>
                      </a:pPr>
                      <a:r>
                        <a:rPr lang="en-US" sz="1400" b="0" i="0" kern="1200" dirty="0">
                          <a:solidFill>
                            <a:schemeClr val="tx1"/>
                          </a:solidFill>
                          <a:effectLst/>
                          <a:latin typeface="+mn-lt"/>
                          <a:ea typeface="+mn-ea"/>
                          <a:cs typeface="+mn-cs"/>
                        </a:rPr>
                        <a:t>MFA should not be required in the Charlotte Office.</a:t>
                      </a:r>
                    </a:p>
                    <a:p>
                      <a:pPr marL="742950" lvl="1" indent="-285750">
                        <a:buFont typeface="Arial" panose="020B0604020202020204" pitchFamily="34" charset="0"/>
                        <a:buChar char="•"/>
                      </a:pPr>
                      <a:r>
                        <a:rPr lang="en-US" sz="1400" b="0" i="0" kern="1200" dirty="0">
                          <a:solidFill>
                            <a:schemeClr val="tx1"/>
                          </a:solidFill>
                          <a:effectLst/>
                          <a:latin typeface="+mn-lt"/>
                          <a:ea typeface="+mn-ea"/>
                          <a:cs typeface="+mn-cs"/>
                        </a:rPr>
                        <a:t>The Charlotte office has an IP address range of 143.52.0.0/24</a:t>
                      </a:r>
                    </a:p>
                  </a:txBody>
                  <a:tcPr marL="60960" marR="60960" marT="60960" marB="60960"/>
                </a:tc>
                <a:extLst>
                  <a:ext uri="{0D108BD9-81ED-4DB2-BD59-A6C34878D82A}">
                    <a16:rowId xmlns:a16="http://schemas.microsoft.com/office/drawing/2014/main" val="1332091613"/>
                  </a:ext>
                </a:extLst>
              </a:tr>
            </a:tbl>
          </a:graphicData>
        </a:graphic>
      </p:graphicFrame>
    </p:spTree>
    <p:extLst>
      <p:ext uri="{BB962C8B-B14F-4D97-AF65-F5344CB8AC3E}">
        <p14:creationId xmlns:p14="http://schemas.microsoft.com/office/powerpoint/2010/main" val="204778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62F75-195A-4CD2-B1C4-37CD8D2CEA20}"/>
              </a:ext>
            </a:extLst>
          </p:cNvPr>
          <p:cNvSpPr txBox="1"/>
          <p:nvPr/>
        </p:nvSpPr>
        <p:spPr>
          <a:xfrm>
            <a:off x="106532" y="106532"/>
            <a:ext cx="11913833" cy="1754326"/>
          </a:xfrm>
          <a:prstGeom prst="rect">
            <a:avLst/>
          </a:prstGeom>
          <a:noFill/>
        </p:spPr>
        <p:txBody>
          <a:bodyPr wrap="square" rtlCol="0">
            <a:spAutoFit/>
          </a:bodyPr>
          <a:lstStyle/>
          <a:p>
            <a:pPr algn="l"/>
            <a:r>
              <a:rPr lang="en-US" b="1" i="0" dirty="0">
                <a:solidFill>
                  <a:srgbClr val="2E3D49"/>
                </a:solidFill>
                <a:effectLst/>
                <a:latin typeface="Open Sans" panose="020B0606030504020204" pitchFamily="34" charset="0"/>
              </a:rPr>
              <a:t> Network Security</a:t>
            </a:r>
          </a:p>
          <a:p>
            <a:br>
              <a:rPr lang="en-US" dirty="0"/>
            </a:br>
            <a:endParaRPr lang="en-US" b="1" i="0" dirty="0">
              <a:solidFill>
                <a:srgbClr val="2E3D49"/>
              </a:solidFill>
              <a:effectLst/>
              <a:latin typeface="Open Sans" panose="020B0606030504020204" pitchFamily="34" charset="0"/>
            </a:endParaRPr>
          </a:p>
          <a:p>
            <a:br>
              <a:rPr lang="en-US" dirty="0"/>
            </a:br>
            <a:endParaRPr lang="en-US" b="1" i="0" dirty="0">
              <a:solidFill>
                <a:srgbClr val="2E3D49"/>
              </a:solidFill>
              <a:effectLst/>
              <a:latin typeface="Open Sans" panose="020B0606030504020204" pitchFamily="34" charset="0"/>
            </a:endParaRPr>
          </a:p>
          <a:p>
            <a:endParaRPr lang="en-US" dirty="0"/>
          </a:p>
        </p:txBody>
      </p:sp>
      <p:graphicFrame>
        <p:nvGraphicFramePr>
          <p:cNvPr id="4" name="Table 3">
            <a:extLst>
              <a:ext uri="{FF2B5EF4-FFF2-40B4-BE49-F238E27FC236}">
                <a16:creationId xmlns:a16="http://schemas.microsoft.com/office/drawing/2014/main" id="{B1F59C15-BDF5-4265-BCBD-90D31A52C811}"/>
              </a:ext>
            </a:extLst>
          </p:cNvPr>
          <p:cNvGraphicFramePr>
            <a:graphicFrameLocks noGrp="1"/>
          </p:cNvGraphicFramePr>
          <p:nvPr>
            <p:extLst>
              <p:ext uri="{D42A27DB-BD31-4B8C-83A1-F6EECF244321}">
                <p14:modId xmlns:p14="http://schemas.microsoft.com/office/powerpoint/2010/main" val="726293634"/>
              </p:ext>
            </p:extLst>
          </p:nvPr>
        </p:nvGraphicFramePr>
        <p:xfrm>
          <a:off x="274221" y="562212"/>
          <a:ext cx="8128000" cy="161544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r>
                        <a:rPr lang="en-US" sz="1200" b="0" i="0" kern="1200" dirty="0">
                          <a:solidFill>
                            <a:schemeClr val="tx1"/>
                          </a:solidFill>
                          <a:effectLst/>
                          <a:latin typeface="+mn-lt"/>
                          <a:ea typeface="+mn-ea"/>
                          <a:cs typeface="+mn-cs"/>
                        </a:rPr>
                        <a:t>Configure Azure Bastion to allow secure connectivity from the Azure Portal to the Azure Virtual machines.</a:t>
                      </a:r>
                    </a:p>
                  </a:txBody>
                  <a:tcPr/>
                </a:tc>
                <a:tc>
                  <a:txBody>
                    <a:bodyPr/>
                    <a:lstStyle/>
                    <a:p>
                      <a:pPr fontAlgn="t"/>
                      <a:r>
                        <a:rPr lang="en-US" sz="1200" b="0" i="0" kern="1200" dirty="0">
                          <a:solidFill>
                            <a:schemeClr val="tx1"/>
                          </a:solidFill>
                          <a:effectLst/>
                          <a:latin typeface="+mn-lt"/>
                          <a:ea typeface="+mn-ea"/>
                          <a:cs typeface="+mn-cs"/>
                        </a:rPr>
                        <a:t>Screenshot of the Bastion Overview page should indicate the virtual network/subnet. Placed correctly, only one Bastion will be needed.</a:t>
                      </a:r>
                    </a:p>
                  </a:txBody>
                  <a:tcPr marL="76200" marR="76200" marT="76200" marB="76200"/>
                </a:tc>
                <a:extLst>
                  <a:ext uri="{0D108BD9-81ED-4DB2-BD59-A6C34878D82A}">
                    <a16:rowId xmlns:a16="http://schemas.microsoft.com/office/drawing/2014/main" val="916626217"/>
                  </a:ext>
                </a:extLst>
              </a:tr>
              <a:tr h="370840">
                <a:tc>
                  <a:txBody>
                    <a:bodyPr/>
                    <a:lstStyle/>
                    <a:p>
                      <a:pPr fontAlgn="t"/>
                      <a:r>
                        <a:rPr lang="en-US" sz="1200" b="0" i="0" kern="1200" dirty="0">
                          <a:solidFill>
                            <a:schemeClr val="tx1"/>
                          </a:solidFill>
                          <a:effectLst/>
                          <a:latin typeface="+mn-lt"/>
                          <a:ea typeface="+mn-ea"/>
                          <a:cs typeface="+mn-cs"/>
                        </a:rPr>
                        <a:t>Reduce attack footprint by removing public IP addresses.</a:t>
                      </a:r>
                    </a:p>
                  </a:txBody>
                  <a:tcPr marL="76200" marR="76200" marT="76200" marB="76200"/>
                </a:tc>
                <a:tc>
                  <a:txBody>
                    <a:bodyPr/>
                    <a:lstStyle/>
                    <a:p>
                      <a:pPr fontAlgn="t"/>
                      <a:r>
                        <a:rPr lang="en-US" sz="1200" b="0" i="0" kern="1200" dirty="0">
                          <a:solidFill>
                            <a:schemeClr val="tx1"/>
                          </a:solidFill>
                          <a:effectLst/>
                          <a:latin typeface="+mn-lt"/>
                          <a:ea typeface="+mn-ea"/>
                          <a:cs typeface="+mn-cs"/>
                        </a:rPr>
                        <a:t>The screenshot clearly shows public IP address is blank for each VM</a:t>
                      </a:r>
                    </a:p>
                  </a:txBody>
                  <a:tcPr marL="76200" marR="76200" marT="76200" marB="76200"/>
                </a:tc>
                <a:extLst>
                  <a:ext uri="{0D108BD9-81ED-4DB2-BD59-A6C34878D82A}">
                    <a16:rowId xmlns:a16="http://schemas.microsoft.com/office/drawing/2014/main" val="1332091613"/>
                  </a:ext>
                </a:extLst>
              </a:tr>
            </a:tbl>
          </a:graphicData>
        </a:graphic>
      </p:graphicFrame>
      <p:sp>
        <p:nvSpPr>
          <p:cNvPr id="6" name="TextBox 5">
            <a:extLst>
              <a:ext uri="{FF2B5EF4-FFF2-40B4-BE49-F238E27FC236}">
                <a16:creationId xmlns:a16="http://schemas.microsoft.com/office/drawing/2014/main" id="{20A317CF-B279-4676-9C9F-40A701D9C07A}"/>
              </a:ext>
            </a:extLst>
          </p:cNvPr>
          <p:cNvSpPr txBox="1"/>
          <p:nvPr/>
        </p:nvSpPr>
        <p:spPr>
          <a:xfrm>
            <a:off x="212077" y="2633332"/>
            <a:ext cx="8128000" cy="369332"/>
          </a:xfrm>
          <a:prstGeom prst="rect">
            <a:avLst/>
          </a:prstGeom>
          <a:noFill/>
        </p:spPr>
        <p:txBody>
          <a:bodyPr wrap="square" rtlCol="0">
            <a:spAutoFit/>
          </a:bodyPr>
          <a:lstStyle/>
          <a:p>
            <a:pPr algn="l"/>
            <a:r>
              <a:rPr lang="en-US" b="1" i="0" dirty="0">
                <a:solidFill>
                  <a:srgbClr val="2E3D49"/>
                </a:solidFill>
                <a:effectLst/>
                <a:latin typeface="Open Sans" panose="020B0606030504020204" pitchFamily="34" charset="0"/>
              </a:rPr>
              <a:t>Data and Encryption</a:t>
            </a:r>
          </a:p>
        </p:txBody>
      </p:sp>
      <p:graphicFrame>
        <p:nvGraphicFramePr>
          <p:cNvPr id="7" name="Table 6">
            <a:extLst>
              <a:ext uri="{FF2B5EF4-FFF2-40B4-BE49-F238E27FC236}">
                <a16:creationId xmlns:a16="http://schemas.microsoft.com/office/drawing/2014/main" id="{03A2E6A7-572F-4E32-9A37-7B8B25FBAF2C}"/>
              </a:ext>
            </a:extLst>
          </p:cNvPr>
          <p:cNvGraphicFramePr>
            <a:graphicFrameLocks noGrp="1"/>
          </p:cNvGraphicFramePr>
          <p:nvPr>
            <p:extLst>
              <p:ext uri="{D42A27DB-BD31-4B8C-83A1-F6EECF244321}">
                <p14:modId xmlns:p14="http://schemas.microsoft.com/office/powerpoint/2010/main" val="3484602869"/>
              </p:ext>
            </p:extLst>
          </p:nvPr>
        </p:nvGraphicFramePr>
        <p:xfrm>
          <a:off x="274221" y="3197644"/>
          <a:ext cx="8128000" cy="250444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pPr fontAlgn="t"/>
                      <a:r>
                        <a:rPr lang="en-US" sz="1200" b="0" i="0" kern="1200" dirty="0">
                          <a:solidFill>
                            <a:schemeClr val="tx1"/>
                          </a:solidFill>
                          <a:effectLst/>
                          <a:latin typeface="+mn-lt"/>
                          <a:ea typeface="+mn-ea"/>
                          <a:cs typeface="+mn-cs"/>
                        </a:rPr>
                        <a:t>Protect data at rest by encrypting data disks using a customer-managed key</a:t>
                      </a:r>
                    </a:p>
                  </a:txBody>
                  <a:tcPr marL="76200" marR="76200" marT="76200" marB="76200"/>
                </a:tc>
                <a:tc>
                  <a:txBody>
                    <a:bodyPr/>
                    <a:lstStyle/>
                    <a:p>
                      <a:pPr fontAlgn="t"/>
                      <a:r>
                        <a:rPr lang="en-US" sz="1200" b="0" i="0" kern="1200" dirty="0">
                          <a:solidFill>
                            <a:schemeClr val="tx1"/>
                          </a:solidFill>
                          <a:effectLst/>
                          <a:latin typeface="+mn-lt"/>
                          <a:ea typeface="+mn-ea"/>
                          <a:cs typeface="+mn-cs"/>
                        </a:rPr>
                        <a:t>Screenshots should show the disk encryption type for each VM.</a:t>
                      </a:r>
                    </a:p>
                  </a:txBody>
                  <a:tcPr marL="76200" marR="76200" marT="76200" marB="76200"/>
                </a:tc>
                <a:extLst>
                  <a:ext uri="{0D108BD9-81ED-4DB2-BD59-A6C34878D82A}">
                    <a16:rowId xmlns:a16="http://schemas.microsoft.com/office/drawing/2014/main" val="916626217"/>
                  </a:ext>
                </a:extLst>
              </a:tr>
              <a:tr h="370840">
                <a:tc>
                  <a:txBody>
                    <a:bodyPr/>
                    <a:lstStyle/>
                    <a:p>
                      <a:pPr fontAlgn="t"/>
                      <a:r>
                        <a:rPr lang="en-US" sz="1200" b="0" i="0" kern="1200" dirty="0">
                          <a:solidFill>
                            <a:schemeClr val="tx1"/>
                          </a:solidFill>
                          <a:effectLst/>
                          <a:latin typeface="+mn-lt"/>
                          <a:ea typeface="+mn-ea"/>
                          <a:cs typeface="+mn-cs"/>
                        </a:rPr>
                        <a:t>Secure traffic to SQL servers and databases by limiting public network access, enforcing TLS minimum requirements, and setting allowed IPs or network requirements</a:t>
                      </a:r>
                    </a:p>
                  </a:txBody>
                  <a:tcPr marL="76200" marR="76200" marT="76200" marB="76200"/>
                </a:tc>
                <a:tc>
                  <a:txBody>
                    <a:bodyPr/>
                    <a:lstStyle/>
                    <a:p>
                      <a:pPr fontAlgn="t"/>
                      <a:r>
                        <a:rPr lang="en-US" sz="1200" b="0" i="0" kern="1200" dirty="0">
                          <a:solidFill>
                            <a:schemeClr val="tx1"/>
                          </a:solidFill>
                          <a:effectLst/>
                          <a:latin typeface="+mn-lt"/>
                          <a:ea typeface="+mn-ea"/>
                          <a:cs typeface="+mn-cs"/>
                        </a:rPr>
                        <a:t>A screenshot of the Firewalls and Virtual networks page for SQL servers that clearly shows the required configuration for no public access and TLS</a:t>
                      </a:r>
                    </a:p>
                  </a:txBody>
                  <a:tcPr marL="76200" marR="76200" marT="76200" marB="76200"/>
                </a:tc>
                <a:extLst>
                  <a:ext uri="{0D108BD9-81ED-4DB2-BD59-A6C34878D82A}">
                    <a16:rowId xmlns:a16="http://schemas.microsoft.com/office/drawing/2014/main" val="1332091613"/>
                  </a:ext>
                </a:extLst>
              </a:tr>
              <a:tr h="370840">
                <a:tc>
                  <a:txBody>
                    <a:bodyPr/>
                    <a:lstStyle/>
                    <a:p>
                      <a:pPr fontAlgn="t"/>
                      <a:r>
                        <a:rPr lang="en-US" sz="1200" b="0" i="0" kern="1200" dirty="0">
                          <a:solidFill>
                            <a:schemeClr val="tx1"/>
                          </a:solidFill>
                          <a:effectLst/>
                          <a:latin typeface="+mn-lt"/>
                          <a:ea typeface="+mn-ea"/>
                          <a:cs typeface="+mn-cs"/>
                        </a:rPr>
                        <a:t>Protect SQL data by enabling Azure Defender for SQL.</a:t>
                      </a:r>
                    </a:p>
                  </a:txBody>
                  <a:tcPr marL="76200" marR="76200" marT="76200" marB="76200"/>
                </a:tc>
                <a:tc>
                  <a:txBody>
                    <a:bodyPr/>
                    <a:lstStyle/>
                    <a:p>
                      <a:pPr fontAlgn="t"/>
                      <a:r>
                        <a:rPr lang="en-US" sz="1200" b="0" i="0" kern="1200" dirty="0">
                          <a:solidFill>
                            <a:schemeClr val="tx1"/>
                          </a:solidFill>
                          <a:effectLst/>
                          <a:latin typeface="+mn-lt"/>
                          <a:ea typeface="+mn-ea"/>
                          <a:cs typeface="+mn-cs"/>
                        </a:rPr>
                        <a:t>Screenshot that shows Azure Defender for SQL is enabled.</a:t>
                      </a:r>
                    </a:p>
                  </a:txBody>
                  <a:tcPr marL="76200" marR="76200" marT="76200" marB="76200"/>
                </a:tc>
                <a:extLst>
                  <a:ext uri="{0D108BD9-81ED-4DB2-BD59-A6C34878D82A}">
                    <a16:rowId xmlns:a16="http://schemas.microsoft.com/office/drawing/2014/main" val="4063954304"/>
                  </a:ext>
                </a:extLst>
              </a:tr>
              <a:tr h="370840">
                <a:tc>
                  <a:txBody>
                    <a:bodyPr/>
                    <a:lstStyle/>
                    <a:p>
                      <a:pPr fontAlgn="t"/>
                      <a:r>
                        <a:rPr lang="en-US" sz="1200" b="0" i="0" kern="1200" dirty="0">
                          <a:solidFill>
                            <a:schemeClr val="tx1"/>
                          </a:solidFill>
                          <a:effectLst/>
                          <a:latin typeface="+mn-lt"/>
                          <a:ea typeface="+mn-ea"/>
                          <a:cs typeface="+mn-cs"/>
                        </a:rPr>
                        <a:t>Secure Azure SQL by enforcing Azure AD authentication over the weaker SQL authentication methods.</a:t>
                      </a:r>
                    </a:p>
                  </a:txBody>
                  <a:tcPr marL="76200" marR="76200" marT="76200" marB="76200"/>
                </a:tc>
                <a:tc>
                  <a:txBody>
                    <a:bodyPr/>
                    <a:lstStyle/>
                    <a:p>
                      <a:pPr fontAlgn="t"/>
                      <a:r>
                        <a:rPr lang="en-US" sz="1200" b="0" i="0" kern="1200" dirty="0">
                          <a:solidFill>
                            <a:schemeClr val="tx1"/>
                          </a:solidFill>
                          <a:effectLst/>
                          <a:latin typeface="+mn-lt"/>
                          <a:ea typeface="+mn-ea"/>
                          <a:cs typeface="+mn-cs"/>
                        </a:rPr>
                        <a:t>Show screenshot of Azure AD authentication for SQL enabled</a:t>
                      </a:r>
                    </a:p>
                  </a:txBody>
                  <a:tcPr marL="76200" marR="76200" marT="76200" marB="76200"/>
                </a:tc>
                <a:extLst>
                  <a:ext uri="{0D108BD9-81ED-4DB2-BD59-A6C34878D82A}">
                    <a16:rowId xmlns:a16="http://schemas.microsoft.com/office/drawing/2014/main" val="150518802"/>
                  </a:ext>
                </a:extLst>
              </a:tr>
            </a:tbl>
          </a:graphicData>
        </a:graphic>
      </p:graphicFrame>
    </p:spTree>
    <p:extLst>
      <p:ext uri="{BB962C8B-B14F-4D97-AF65-F5344CB8AC3E}">
        <p14:creationId xmlns:p14="http://schemas.microsoft.com/office/powerpoint/2010/main" val="418572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262F75-195A-4CD2-B1C4-37CD8D2CEA20}"/>
              </a:ext>
            </a:extLst>
          </p:cNvPr>
          <p:cNvSpPr txBox="1"/>
          <p:nvPr/>
        </p:nvSpPr>
        <p:spPr>
          <a:xfrm>
            <a:off x="106532" y="106532"/>
            <a:ext cx="11913833" cy="369332"/>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Protection</a:t>
            </a:r>
            <a:endParaRPr lang="en-US" dirty="0"/>
          </a:p>
        </p:txBody>
      </p:sp>
      <p:graphicFrame>
        <p:nvGraphicFramePr>
          <p:cNvPr id="3" name="Table 3">
            <a:extLst>
              <a:ext uri="{FF2B5EF4-FFF2-40B4-BE49-F238E27FC236}">
                <a16:creationId xmlns:a16="http://schemas.microsoft.com/office/drawing/2014/main" id="{FB516A21-9D6E-400F-8250-7C67162FD003}"/>
              </a:ext>
            </a:extLst>
          </p:cNvPr>
          <p:cNvGraphicFramePr>
            <a:graphicFrameLocks noGrp="1"/>
          </p:cNvGraphicFramePr>
          <p:nvPr>
            <p:extLst>
              <p:ext uri="{D42A27DB-BD31-4B8C-83A1-F6EECF244321}">
                <p14:modId xmlns:p14="http://schemas.microsoft.com/office/powerpoint/2010/main" val="64639445"/>
              </p:ext>
            </p:extLst>
          </p:nvPr>
        </p:nvGraphicFramePr>
        <p:xfrm>
          <a:off x="247588" y="583491"/>
          <a:ext cx="8128000" cy="143256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pPr fontAlgn="t"/>
                      <a:r>
                        <a:rPr lang="en-US" sz="1200" b="0" i="0" kern="1200" dirty="0">
                          <a:solidFill>
                            <a:schemeClr val="tx1"/>
                          </a:solidFill>
                          <a:effectLst/>
                          <a:latin typeface="+mn-lt"/>
                          <a:ea typeface="+mn-ea"/>
                          <a:cs typeface="+mn-cs"/>
                        </a:rPr>
                        <a:t>Protect virtual machines from malware by using available extensions.</a:t>
                      </a:r>
                    </a:p>
                  </a:txBody>
                  <a:tcPr marL="76200" marR="76200" marT="76200" marB="76200"/>
                </a:tc>
                <a:tc>
                  <a:txBody>
                    <a:bodyPr/>
                    <a:lstStyle/>
                    <a:p>
                      <a:pPr fontAlgn="t"/>
                      <a:r>
                        <a:rPr lang="en-US" sz="1200" b="0" i="0" kern="1200" dirty="0">
                          <a:solidFill>
                            <a:schemeClr val="tx1"/>
                          </a:solidFill>
                          <a:effectLst/>
                          <a:latin typeface="+mn-lt"/>
                          <a:ea typeface="+mn-ea"/>
                          <a:cs typeface="+mn-cs"/>
                        </a:rPr>
                        <a:t>Screenshot of the extensions tab for all VM shows anti-malware is enabled</a:t>
                      </a:r>
                    </a:p>
                  </a:txBody>
                  <a:tcPr marL="76200" marR="76200" marT="76200" marB="76200"/>
                </a:tc>
                <a:extLst>
                  <a:ext uri="{0D108BD9-81ED-4DB2-BD59-A6C34878D82A}">
                    <a16:rowId xmlns:a16="http://schemas.microsoft.com/office/drawing/2014/main" val="916626217"/>
                  </a:ext>
                </a:extLst>
              </a:tr>
              <a:tr h="370840">
                <a:tc>
                  <a:txBody>
                    <a:bodyPr/>
                    <a:lstStyle/>
                    <a:p>
                      <a:pPr fontAlgn="t"/>
                      <a:r>
                        <a:rPr lang="en-US" sz="1200" b="0" i="0" kern="1200" dirty="0">
                          <a:solidFill>
                            <a:schemeClr val="tx1"/>
                          </a:solidFill>
                          <a:effectLst/>
                          <a:latin typeface="+mn-lt"/>
                          <a:ea typeface="+mn-ea"/>
                          <a:cs typeface="+mn-cs"/>
                        </a:rPr>
                        <a:t>Track and remediate vulnerabilities against Azure Security Center (ASC) Default policy</a:t>
                      </a:r>
                    </a:p>
                  </a:txBody>
                  <a:tcPr marL="76200" marR="76200" marT="76200" marB="76200"/>
                </a:tc>
                <a:tc>
                  <a:txBody>
                    <a:bodyPr/>
                    <a:lstStyle/>
                    <a:p>
                      <a:pPr fontAlgn="t"/>
                      <a:r>
                        <a:rPr lang="en-US" sz="1200" b="0" i="0" kern="1200" dirty="0">
                          <a:solidFill>
                            <a:schemeClr val="tx1"/>
                          </a:solidFill>
                          <a:effectLst/>
                          <a:latin typeface="+mn-lt"/>
                          <a:ea typeface="+mn-ea"/>
                          <a:cs typeface="+mn-cs"/>
                        </a:rPr>
                        <a:t>A list of at least 3 recommendations with the justification to remediate vulnerabilities(text file)</a:t>
                      </a:r>
                    </a:p>
                  </a:txBody>
                  <a:tcPr marL="76200" marR="76200" marT="76200" marB="76200"/>
                </a:tc>
                <a:extLst>
                  <a:ext uri="{0D108BD9-81ED-4DB2-BD59-A6C34878D82A}">
                    <a16:rowId xmlns:a16="http://schemas.microsoft.com/office/drawing/2014/main" val="1332091613"/>
                  </a:ext>
                </a:extLst>
              </a:tr>
            </a:tbl>
          </a:graphicData>
        </a:graphic>
      </p:graphicFrame>
      <p:graphicFrame>
        <p:nvGraphicFramePr>
          <p:cNvPr id="4" name="Table 3">
            <a:extLst>
              <a:ext uri="{FF2B5EF4-FFF2-40B4-BE49-F238E27FC236}">
                <a16:creationId xmlns:a16="http://schemas.microsoft.com/office/drawing/2014/main" id="{67DB0F13-A714-413B-B537-4AA3D9FA403F}"/>
              </a:ext>
            </a:extLst>
          </p:cNvPr>
          <p:cNvGraphicFramePr>
            <a:graphicFrameLocks noGrp="1"/>
          </p:cNvGraphicFramePr>
          <p:nvPr>
            <p:extLst>
              <p:ext uri="{D42A27DB-BD31-4B8C-83A1-F6EECF244321}">
                <p14:modId xmlns:p14="http://schemas.microsoft.com/office/powerpoint/2010/main" val="1174317833"/>
              </p:ext>
            </p:extLst>
          </p:nvPr>
        </p:nvGraphicFramePr>
        <p:xfrm>
          <a:off x="247588" y="3043683"/>
          <a:ext cx="8128000" cy="179832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pPr fontAlgn="t"/>
                      <a:r>
                        <a:rPr lang="en-US" sz="1200" b="0" i="0" kern="1200" dirty="0">
                          <a:solidFill>
                            <a:schemeClr val="tx1"/>
                          </a:solidFill>
                          <a:effectLst/>
                          <a:latin typeface="+mn-lt"/>
                          <a:ea typeface="+mn-ea"/>
                          <a:cs typeface="+mn-cs"/>
                        </a:rPr>
                        <a:t>Configure Azure Sentinel Connectors.</a:t>
                      </a:r>
                    </a:p>
                  </a:txBody>
                  <a:tcPr marL="76200" marR="76200" marT="76200" marB="76200"/>
                </a:tc>
                <a:tc>
                  <a:txBody>
                    <a:bodyPr/>
                    <a:lstStyle/>
                    <a:p>
                      <a:r>
                        <a:rPr lang="en-US" sz="1200" b="0" i="0" kern="1200" dirty="0">
                          <a:solidFill>
                            <a:schemeClr val="tx1"/>
                          </a:solidFill>
                          <a:effectLst/>
                          <a:latin typeface="+mn-lt"/>
                          <a:ea typeface="+mn-ea"/>
                          <a:cs typeface="+mn-cs"/>
                        </a:rPr>
                        <a:t>Provide screenshot of Azure Sentinel Data Connectors Page.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least Azure Active Directory and Azure Active Directory Identity Protection connectors should be selected</a:t>
                      </a:r>
                    </a:p>
                  </a:txBody>
                  <a:tcPr marL="76200" marR="76200" marT="76200" marB="76200"/>
                </a:tc>
                <a:extLst>
                  <a:ext uri="{0D108BD9-81ED-4DB2-BD59-A6C34878D82A}">
                    <a16:rowId xmlns:a16="http://schemas.microsoft.com/office/drawing/2014/main" val="916626217"/>
                  </a:ext>
                </a:extLst>
              </a:tr>
              <a:tr h="370840">
                <a:tc>
                  <a:txBody>
                    <a:bodyPr/>
                    <a:lstStyle/>
                    <a:p>
                      <a:pPr fontAlgn="t"/>
                      <a:r>
                        <a:rPr lang="en-US" sz="1200" b="0" i="0" kern="1200" dirty="0">
                          <a:solidFill>
                            <a:schemeClr val="tx1"/>
                          </a:solidFill>
                          <a:effectLst/>
                          <a:latin typeface="+mn-lt"/>
                          <a:ea typeface="+mn-ea"/>
                          <a:cs typeface="+mn-cs"/>
                        </a:rPr>
                        <a:t>Monitor and Protect SQL databases by configuring auditing.</a:t>
                      </a:r>
                    </a:p>
                  </a:txBody>
                  <a:tcPr marL="76200" marR="76200" marT="76200" marB="76200"/>
                </a:tc>
                <a:tc>
                  <a:txBody>
                    <a:bodyPr/>
                    <a:lstStyle/>
                    <a:p>
                      <a:pPr fontAlgn="t"/>
                      <a:r>
                        <a:rPr lang="en-US" sz="1200" b="0" i="0" kern="1200" dirty="0">
                          <a:solidFill>
                            <a:schemeClr val="tx1"/>
                          </a:solidFill>
                          <a:effectLst/>
                          <a:latin typeface="+mn-lt"/>
                          <a:ea typeface="+mn-ea"/>
                          <a:cs typeface="+mn-cs"/>
                        </a:rPr>
                        <a:t>Provide screenshot showing SQL Auditing is enabled with Log Analytics Workspace</a:t>
                      </a:r>
                    </a:p>
                  </a:txBody>
                  <a:tcPr marL="76200" marR="76200" marT="76200" marB="76200"/>
                </a:tc>
                <a:extLst>
                  <a:ext uri="{0D108BD9-81ED-4DB2-BD59-A6C34878D82A}">
                    <a16:rowId xmlns:a16="http://schemas.microsoft.com/office/drawing/2014/main" val="1332091613"/>
                  </a:ext>
                </a:extLst>
              </a:tr>
            </a:tbl>
          </a:graphicData>
        </a:graphic>
      </p:graphicFrame>
      <p:sp>
        <p:nvSpPr>
          <p:cNvPr id="5" name="TextBox 4">
            <a:extLst>
              <a:ext uri="{FF2B5EF4-FFF2-40B4-BE49-F238E27FC236}">
                <a16:creationId xmlns:a16="http://schemas.microsoft.com/office/drawing/2014/main" id="{FE0FACAD-D683-4558-8E18-C88F8AB803A0}"/>
              </a:ext>
            </a:extLst>
          </p:cNvPr>
          <p:cNvSpPr txBox="1"/>
          <p:nvPr/>
        </p:nvSpPr>
        <p:spPr>
          <a:xfrm>
            <a:off x="139083" y="2504948"/>
            <a:ext cx="11913833" cy="369332"/>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Monitoring</a:t>
            </a:r>
            <a:endParaRPr lang="en-US" dirty="0"/>
          </a:p>
        </p:txBody>
      </p:sp>
      <p:graphicFrame>
        <p:nvGraphicFramePr>
          <p:cNvPr id="6" name="Table 5">
            <a:extLst>
              <a:ext uri="{FF2B5EF4-FFF2-40B4-BE49-F238E27FC236}">
                <a16:creationId xmlns:a16="http://schemas.microsoft.com/office/drawing/2014/main" id="{DBE00ACB-25C1-4E5D-A426-A119053057AB}"/>
              </a:ext>
            </a:extLst>
          </p:cNvPr>
          <p:cNvGraphicFramePr>
            <a:graphicFrameLocks noGrp="1"/>
          </p:cNvGraphicFramePr>
          <p:nvPr>
            <p:extLst>
              <p:ext uri="{D42A27DB-BD31-4B8C-83A1-F6EECF244321}">
                <p14:modId xmlns:p14="http://schemas.microsoft.com/office/powerpoint/2010/main" val="1696883302"/>
              </p:ext>
            </p:extLst>
          </p:nvPr>
        </p:nvGraphicFramePr>
        <p:xfrm>
          <a:off x="247588" y="5741713"/>
          <a:ext cx="8128000" cy="914400"/>
        </p:xfrm>
        <a:graphic>
          <a:graphicData uri="http://schemas.openxmlformats.org/drawingml/2006/table">
            <a:tbl>
              <a:tblPr firstRow="1" bandRow="1">
                <a:tableStyleId>{5940675A-B579-460E-94D1-54222C63F5DA}</a:tableStyleId>
              </a:tblPr>
              <a:tblGrid>
                <a:gridCol w="3995938">
                  <a:extLst>
                    <a:ext uri="{9D8B030D-6E8A-4147-A177-3AD203B41FA5}">
                      <a16:colId xmlns:a16="http://schemas.microsoft.com/office/drawing/2014/main" val="1349898138"/>
                    </a:ext>
                  </a:extLst>
                </a:gridCol>
                <a:gridCol w="4132062">
                  <a:extLst>
                    <a:ext uri="{9D8B030D-6E8A-4147-A177-3AD203B41FA5}">
                      <a16:colId xmlns:a16="http://schemas.microsoft.com/office/drawing/2014/main" val="3803855757"/>
                    </a:ext>
                  </a:extLst>
                </a:gridCol>
              </a:tblGrid>
              <a:tr h="370840">
                <a:tc>
                  <a:txBody>
                    <a:bodyPr/>
                    <a:lstStyle/>
                    <a:p>
                      <a:pPr algn="l" fontAlgn="b"/>
                      <a:r>
                        <a:rPr lang="en-US" sz="1800" b="0" kern="1200" cap="all" dirty="0">
                          <a:solidFill>
                            <a:schemeClr val="tx1"/>
                          </a:solidFill>
                          <a:effectLst/>
                          <a:latin typeface="+mn-lt"/>
                          <a:ea typeface="+mn-ea"/>
                          <a:cs typeface="+mn-cs"/>
                        </a:rPr>
                        <a:t>CRITERIA</a:t>
                      </a:r>
                    </a:p>
                  </a:txBody>
                  <a:tcPr marL="60960" marR="60960" marT="60960" marB="60960" anchor="b"/>
                </a:tc>
                <a:tc>
                  <a:txBody>
                    <a:bodyPr/>
                    <a:lstStyle/>
                    <a:p>
                      <a:pPr algn="l" fontAlgn="b"/>
                      <a:r>
                        <a:rPr lang="en-US" sz="1800" b="0" kern="1200" cap="all" dirty="0">
                          <a:solidFill>
                            <a:schemeClr val="tx1"/>
                          </a:solidFill>
                          <a:effectLst/>
                          <a:latin typeface="+mn-lt"/>
                          <a:ea typeface="+mn-ea"/>
                          <a:cs typeface="+mn-cs"/>
                        </a:rPr>
                        <a:t>MEETS SPECIFICATIONS</a:t>
                      </a:r>
                    </a:p>
                  </a:txBody>
                  <a:tcPr marL="60960" marR="60960" marT="60960" marB="60960" anchor="b"/>
                </a:tc>
                <a:extLst>
                  <a:ext uri="{0D108BD9-81ED-4DB2-BD59-A6C34878D82A}">
                    <a16:rowId xmlns:a16="http://schemas.microsoft.com/office/drawing/2014/main" val="1898679806"/>
                  </a:ext>
                </a:extLst>
              </a:tr>
              <a:tr h="370840">
                <a:tc>
                  <a:txBody>
                    <a:bodyPr/>
                    <a:lstStyle/>
                    <a:p>
                      <a:pPr fontAlgn="t"/>
                      <a:r>
                        <a:rPr lang="en-US" sz="1200" b="0" i="0" kern="1200" dirty="0">
                          <a:solidFill>
                            <a:schemeClr val="tx1"/>
                          </a:solidFill>
                          <a:effectLst/>
                          <a:latin typeface="+mn-lt"/>
                          <a:ea typeface="+mn-ea"/>
                          <a:cs typeface="+mn-cs"/>
                        </a:rPr>
                        <a:t>Enable monitoring of established industry and regulatory standards</a:t>
                      </a:r>
                    </a:p>
                  </a:txBody>
                  <a:tcPr marL="76200" marR="76200" marT="76200" marB="76200"/>
                </a:tc>
                <a:tc>
                  <a:txBody>
                    <a:bodyPr/>
                    <a:lstStyle/>
                    <a:p>
                      <a:pPr fontAlgn="t"/>
                      <a:r>
                        <a:rPr lang="en-US" sz="1200" b="0" i="0" kern="1200" dirty="0">
                          <a:solidFill>
                            <a:schemeClr val="tx1"/>
                          </a:solidFill>
                          <a:effectLst/>
                          <a:latin typeface="+mn-lt"/>
                          <a:ea typeface="+mn-ea"/>
                          <a:cs typeface="+mn-cs"/>
                        </a:rPr>
                        <a:t>Screenshot proof of added NIST SP 800-53 rev4 policy</a:t>
                      </a:r>
                    </a:p>
                  </a:txBody>
                  <a:tcPr marL="76200" marR="76200" marT="76200" marB="76200"/>
                </a:tc>
                <a:extLst>
                  <a:ext uri="{0D108BD9-81ED-4DB2-BD59-A6C34878D82A}">
                    <a16:rowId xmlns:a16="http://schemas.microsoft.com/office/drawing/2014/main" val="916626217"/>
                  </a:ext>
                </a:extLst>
              </a:tr>
            </a:tbl>
          </a:graphicData>
        </a:graphic>
      </p:graphicFrame>
      <p:sp>
        <p:nvSpPr>
          <p:cNvPr id="7" name="TextBox 6">
            <a:extLst>
              <a:ext uri="{FF2B5EF4-FFF2-40B4-BE49-F238E27FC236}">
                <a16:creationId xmlns:a16="http://schemas.microsoft.com/office/drawing/2014/main" id="{B7222BDD-4100-42D6-8A06-6DAB97230F70}"/>
              </a:ext>
            </a:extLst>
          </p:cNvPr>
          <p:cNvSpPr txBox="1"/>
          <p:nvPr/>
        </p:nvSpPr>
        <p:spPr>
          <a:xfrm>
            <a:off x="139083" y="5180810"/>
            <a:ext cx="11913833" cy="369332"/>
          </a:xfrm>
          <a:prstGeom prst="rect">
            <a:avLst/>
          </a:prstGeom>
          <a:noFill/>
        </p:spPr>
        <p:txBody>
          <a:bodyPr wrap="square" rtlCol="0">
            <a:spAutoFit/>
          </a:bodyPr>
          <a:lstStyle/>
          <a:p>
            <a:r>
              <a:rPr lang="en-US" b="1" i="0" dirty="0">
                <a:solidFill>
                  <a:srgbClr val="2E3D49"/>
                </a:solidFill>
                <a:effectLst/>
                <a:latin typeface="Open Sans" panose="020B0606030504020204" pitchFamily="34" charset="0"/>
              </a:rPr>
              <a:t>Compliance</a:t>
            </a:r>
            <a:endParaRPr lang="en-US" dirty="0"/>
          </a:p>
        </p:txBody>
      </p:sp>
    </p:spTree>
    <p:extLst>
      <p:ext uri="{BB962C8B-B14F-4D97-AF65-F5344CB8AC3E}">
        <p14:creationId xmlns:p14="http://schemas.microsoft.com/office/powerpoint/2010/main" val="33321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F4977-0805-4AF1-9E83-B1931EF92B62}"/>
              </a:ext>
            </a:extLst>
          </p:cNvPr>
          <p:cNvSpPr txBox="1"/>
          <p:nvPr/>
        </p:nvSpPr>
        <p:spPr>
          <a:xfrm>
            <a:off x="275209" y="363985"/>
            <a:ext cx="9534617" cy="5786199"/>
          </a:xfrm>
          <a:prstGeom prst="rect">
            <a:avLst/>
          </a:prstGeom>
          <a:noFill/>
        </p:spPr>
        <p:txBody>
          <a:bodyPr wrap="square" rtlCol="0">
            <a:spAutoFit/>
          </a:bodyPr>
          <a:lstStyle/>
          <a:p>
            <a:r>
              <a:rPr lang="en-US" sz="5400" dirty="0"/>
              <a:t>Tips &amp; Tricks </a:t>
            </a:r>
          </a:p>
          <a:p>
            <a:endParaRPr lang="en-US" dirty="0"/>
          </a:p>
          <a:p>
            <a:pPr marL="457200" indent="-457200">
              <a:buFont typeface="Arial" panose="020B0604020202020204" pitchFamily="34" charset="0"/>
              <a:buChar char="•"/>
            </a:pPr>
            <a:r>
              <a:rPr lang="en-US" sz="2800" dirty="0"/>
              <a:t>Refer to the exercise where you are stuck. Have provided the links to Demos and Solution Videos from Exercise.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Go through Microsoft Azure Documentation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Go through rubrics requirement thoroughly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Re-read the problem statement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Ask question in slack channels for confusion  </a:t>
            </a:r>
          </a:p>
          <a:p>
            <a:pPr marL="285750" indent="-285750">
              <a:buFontTx/>
              <a:buChar char="-"/>
            </a:pPr>
            <a:endParaRPr lang="en-US" dirty="0"/>
          </a:p>
        </p:txBody>
      </p:sp>
    </p:spTree>
    <p:extLst>
      <p:ext uri="{BB962C8B-B14F-4D97-AF65-F5344CB8AC3E}">
        <p14:creationId xmlns:p14="http://schemas.microsoft.com/office/powerpoint/2010/main" val="595734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962A3A-FED3-467D-9D57-9247CC608D22}"/>
              </a:ext>
            </a:extLst>
          </p:cNvPr>
          <p:cNvSpPr txBox="1"/>
          <p:nvPr/>
        </p:nvSpPr>
        <p:spPr>
          <a:xfrm>
            <a:off x="3288484" y="2357306"/>
            <a:ext cx="6610525" cy="1323439"/>
          </a:xfrm>
          <a:prstGeom prst="rect">
            <a:avLst/>
          </a:prstGeom>
          <a:noFill/>
        </p:spPr>
        <p:txBody>
          <a:bodyPr wrap="square" rtlCol="0">
            <a:spAutoFit/>
          </a:bodyPr>
          <a:lstStyle/>
          <a:p>
            <a:r>
              <a:rPr lang="en-US" sz="8000" dirty="0"/>
              <a:t>QUESTIONS</a:t>
            </a:r>
          </a:p>
        </p:txBody>
      </p:sp>
    </p:spTree>
    <p:extLst>
      <p:ext uri="{BB962C8B-B14F-4D97-AF65-F5344CB8AC3E}">
        <p14:creationId xmlns:p14="http://schemas.microsoft.com/office/powerpoint/2010/main" val="94117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240533-F971-4A11-8920-CA3AB075FDD0}"/>
              </a:ext>
            </a:extLst>
          </p:cNvPr>
          <p:cNvSpPr txBox="1"/>
          <p:nvPr/>
        </p:nvSpPr>
        <p:spPr>
          <a:xfrm>
            <a:off x="381740" y="177553"/>
            <a:ext cx="11691891" cy="4739759"/>
          </a:xfrm>
          <a:prstGeom prst="rect">
            <a:avLst/>
          </a:prstGeom>
          <a:noFill/>
        </p:spPr>
        <p:txBody>
          <a:bodyPr wrap="square" rtlCol="0">
            <a:spAutoFit/>
          </a:bodyPr>
          <a:lstStyle/>
          <a:p>
            <a:endParaRPr lang="en-US" dirty="0"/>
          </a:p>
          <a:p>
            <a:r>
              <a:rPr lang="en-US" sz="4000" dirty="0"/>
              <a:t>Agenda</a:t>
            </a:r>
          </a:p>
          <a:p>
            <a:endParaRPr lang="en-US" sz="2800" dirty="0"/>
          </a:p>
          <a:p>
            <a:pPr marL="342900" indent="-342900">
              <a:buFont typeface="Arial" panose="020B0604020202020204" pitchFamily="34" charset="0"/>
              <a:buChar char="•"/>
            </a:pPr>
            <a:r>
              <a:rPr lang="en-US" sz="2400" dirty="0"/>
              <a:t>Ice Breaker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Project Walkthrough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Rubrics Walkthrough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Tips &amp; Tricks</a:t>
            </a:r>
          </a:p>
          <a:p>
            <a:endParaRPr lang="en-US" sz="2400" dirty="0"/>
          </a:p>
          <a:p>
            <a:pPr marL="342900" indent="-342900">
              <a:buFont typeface="Arial" panose="020B0604020202020204" pitchFamily="34" charset="0"/>
              <a:buChar char="•"/>
            </a:pPr>
            <a:r>
              <a:rPr lang="en-US" sz="2400" dirty="0"/>
              <a:t>Questions</a:t>
            </a:r>
          </a:p>
        </p:txBody>
      </p:sp>
    </p:spTree>
    <p:extLst>
      <p:ext uri="{BB962C8B-B14F-4D97-AF65-F5344CB8AC3E}">
        <p14:creationId xmlns:p14="http://schemas.microsoft.com/office/powerpoint/2010/main" val="290882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9C795-2ECC-4504-AB10-96999A3B4844}"/>
              </a:ext>
            </a:extLst>
          </p:cNvPr>
          <p:cNvSpPr>
            <a:spLocks noGrp="1"/>
          </p:cNvSpPr>
          <p:nvPr>
            <p:ph type="ctrTitle"/>
          </p:nvPr>
        </p:nvSpPr>
        <p:spPr>
          <a:xfrm>
            <a:off x="1524000" y="941033"/>
            <a:ext cx="9144000" cy="772357"/>
          </a:xfrm>
        </p:spPr>
        <p:txBody>
          <a:bodyPr>
            <a:normAutofit fontScale="90000"/>
          </a:bodyPr>
          <a:lstStyle/>
          <a:p>
            <a:r>
              <a:rPr lang="en-US" dirty="0"/>
              <a:t>Ice Breaker Question</a:t>
            </a:r>
          </a:p>
        </p:txBody>
      </p:sp>
      <p:sp>
        <p:nvSpPr>
          <p:cNvPr id="3" name="Subtitle 2">
            <a:extLst>
              <a:ext uri="{FF2B5EF4-FFF2-40B4-BE49-F238E27FC236}">
                <a16:creationId xmlns:a16="http://schemas.microsoft.com/office/drawing/2014/main" id="{FF363039-5504-4BA2-B712-467E4A0F4032}"/>
              </a:ext>
            </a:extLst>
          </p:cNvPr>
          <p:cNvSpPr>
            <a:spLocks noGrp="1"/>
          </p:cNvSpPr>
          <p:nvPr>
            <p:ph type="subTitle" idx="1"/>
          </p:nvPr>
        </p:nvSpPr>
        <p:spPr>
          <a:xfrm>
            <a:off x="577048" y="2732026"/>
            <a:ext cx="10517080" cy="1655762"/>
          </a:xfrm>
        </p:spPr>
        <p:txBody>
          <a:bodyPr>
            <a:normAutofit fontScale="92500" lnSpcReduction="10000"/>
          </a:bodyPr>
          <a:lstStyle/>
          <a:p>
            <a:pPr algn="l"/>
            <a:r>
              <a:rPr lang="en-US" b="0" i="0" dirty="0">
                <a:solidFill>
                  <a:srgbClr val="000000"/>
                </a:solidFill>
                <a:effectLst/>
                <a:latin typeface="GTHaptik"/>
              </a:rPr>
              <a:t>If you had to choose between only having a cell phone or a car for the rest of your life, which would you choose?</a:t>
            </a:r>
          </a:p>
          <a:p>
            <a:br>
              <a:rPr lang="en-US" dirty="0"/>
            </a:br>
            <a:br>
              <a:rPr lang="en-US" dirty="0"/>
            </a:br>
            <a:endParaRPr lang="en-US" dirty="0"/>
          </a:p>
        </p:txBody>
      </p:sp>
    </p:spTree>
    <p:extLst>
      <p:ext uri="{BB962C8B-B14F-4D97-AF65-F5344CB8AC3E}">
        <p14:creationId xmlns:p14="http://schemas.microsoft.com/office/powerpoint/2010/main" val="2236543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A351-8F3F-4AE9-B7B6-14A9DB4F6D05}"/>
              </a:ext>
            </a:extLst>
          </p:cNvPr>
          <p:cNvSpPr>
            <a:spLocks noGrp="1"/>
          </p:cNvSpPr>
          <p:nvPr>
            <p:ph type="title"/>
          </p:nvPr>
        </p:nvSpPr>
        <p:spPr>
          <a:xfrm>
            <a:off x="838200" y="236763"/>
            <a:ext cx="10515600" cy="353966"/>
          </a:xfrm>
        </p:spPr>
        <p:txBody>
          <a:bodyPr>
            <a:normAutofit fontScale="90000"/>
          </a:bodyPr>
          <a:lstStyle/>
          <a:p>
            <a:r>
              <a:rPr lang="en-US" sz="4000" dirty="0"/>
              <a:t>Project Walkthrough </a:t>
            </a:r>
          </a:p>
        </p:txBody>
      </p:sp>
      <p:sp>
        <p:nvSpPr>
          <p:cNvPr id="3" name="TextBox 2">
            <a:extLst>
              <a:ext uri="{FF2B5EF4-FFF2-40B4-BE49-F238E27FC236}">
                <a16:creationId xmlns:a16="http://schemas.microsoft.com/office/drawing/2014/main" id="{A17D6A98-8C7D-4AFB-A25C-F7722A2BF9C4}"/>
              </a:ext>
            </a:extLst>
          </p:cNvPr>
          <p:cNvSpPr txBox="1"/>
          <p:nvPr/>
        </p:nvSpPr>
        <p:spPr>
          <a:xfrm>
            <a:off x="838200" y="707148"/>
            <a:ext cx="9783193" cy="2646878"/>
          </a:xfrm>
          <a:prstGeom prst="rect">
            <a:avLst/>
          </a:prstGeom>
          <a:noFill/>
        </p:spPr>
        <p:txBody>
          <a:bodyPr wrap="square" rtlCol="0">
            <a:spAutoFit/>
          </a:bodyPr>
          <a:lstStyle/>
          <a:p>
            <a:pPr algn="l"/>
            <a:r>
              <a:rPr lang="en-US" b="1" i="0" dirty="0">
                <a:solidFill>
                  <a:srgbClr val="1A202C"/>
                </a:solidFill>
                <a:effectLst/>
                <a:latin typeface="Open Sans" panose="020B0606030504020204" pitchFamily="34" charset="0"/>
              </a:rPr>
              <a:t>Problem Statement</a:t>
            </a:r>
          </a:p>
          <a:p>
            <a:pPr algn="l"/>
            <a:endParaRPr lang="en-US" b="0" i="0" dirty="0">
              <a:solidFill>
                <a:srgbClr val="1A202C"/>
              </a:solidFill>
              <a:effectLst/>
              <a:latin typeface="Open Sans" panose="020B0606030504020204" pitchFamily="34" charset="0"/>
            </a:endParaRPr>
          </a:p>
          <a:p>
            <a:pPr algn="l" fontAlgn="base"/>
            <a:r>
              <a:rPr lang="en-US" sz="1600" b="0" i="0" dirty="0">
                <a:solidFill>
                  <a:srgbClr val="525C65"/>
                </a:solidFill>
                <a:effectLst/>
                <a:latin typeface="Open Sans" panose="020B0606030504020204" pitchFamily="34" charset="0"/>
              </a:rPr>
              <a:t>You are an Azure Cloud Architect for </a:t>
            </a:r>
            <a:r>
              <a:rPr lang="en-US" sz="1600" b="0" i="0" dirty="0" err="1">
                <a:solidFill>
                  <a:srgbClr val="525C65"/>
                </a:solidFill>
                <a:effectLst/>
                <a:latin typeface="Open Sans" panose="020B0606030504020204" pitchFamily="34" charset="0"/>
              </a:rPr>
              <a:t>AKMade</a:t>
            </a:r>
            <a:r>
              <a:rPr lang="en-US" sz="1600" b="0" i="0" dirty="0">
                <a:solidFill>
                  <a:srgbClr val="525C65"/>
                </a:solidFill>
                <a:effectLst/>
                <a:latin typeface="Open Sans" panose="020B0606030504020204" pitchFamily="34" charset="0"/>
              </a:rPr>
              <a:t> Enterprises. Your company is a medium-size business with a growing online presence and a desire to utilize the cloud for your IT enterprise. You have been asked to:</a:t>
            </a:r>
          </a:p>
          <a:p>
            <a:pPr algn="l" fontAlgn="base"/>
            <a:endParaRPr lang="en-US" b="0" i="0" dirty="0">
              <a:solidFill>
                <a:srgbClr val="525C65"/>
              </a:solidFill>
              <a:effectLst/>
              <a:latin typeface="Open Sans" panose="020B0606030504020204" pitchFamily="34" charset="0"/>
            </a:endParaRPr>
          </a:p>
          <a:p>
            <a:pPr marL="285750" indent="-285750" algn="l" fontAlgn="base">
              <a:buFont typeface="Arial" panose="020B0604020202020204" pitchFamily="34" charset="0"/>
              <a:buChar char="•"/>
            </a:pPr>
            <a:r>
              <a:rPr lang="en-US" sz="1600" b="0" i="0" dirty="0">
                <a:solidFill>
                  <a:srgbClr val="525C65"/>
                </a:solidFill>
                <a:effectLst/>
                <a:latin typeface="inherit"/>
              </a:rPr>
              <a:t>Ensure that the current architecture and deployment adhere to security and compliance policies.</a:t>
            </a:r>
          </a:p>
          <a:p>
            <a:pPr marL="285750" indent="-285750" algn="l" fontAlgn="base">
              <a:buFont typeface="Arial" panose="020B0604020202020204" pitchFamily="34" charset="0"/>
              <a:buChar char="•"/>
            </a:pPr>
            <a:r>
              <a:rPr lang="en-US" sz="1600" b="0" i="0" dirty="0">
                <a:solidFill>
                  <a:srgbClr val="525C65"/>
                </a:solidFill>
                <a:effectLst/>
                <a:latin typeface="inherit"/>
              </a:rPr>
              <a:t>Plan with security in mind</a:t>
            </a:r>
          </a:p>
          <a:p>
            <a:pPr marL="285750" indent="-285750" algn="l" fontAlgn="base">
              <a:buFont typeface="Arial" panose="020B0604020202020204" pitchFamily="34" charset="0"/>
              <a:buChar char="•"/>
            </a:pPr>
            <a:r>
              <a:rPr lang="en-US" sz="1600" b="0" i="0" dirty="0">
                <a:solidFill>
                  <a:srgbClr val="525C65"/>
                </a:solidFill>
                <a:effectLst/>
                <a:latin typeface="inherit"/>
              </a:rPr>
              <a:t>Plan and implement remediation where possible</a:t>
            </a:r>
          </a:p>
          <a:p>
            <a:pPr marL="285750" indent="-285750" algn="l" fontAlgn="base">
              <a:buFont typeface="Arial" panose="020B0604020202020204" pitchFamily="34" charset="0"/>
              <a:buChar char="•"/>
            </a:pPr>
            <a:r>
              <a:rPr lang="en-US" sz="1600" b="0" i="0" dirty="0">
                <a:solidFill>
                  <a:srgbClr val="525C65"/>
                </a:solidFill>
                <a:effectLst/>
                <a:latin typeface="inherit"/>
              </a:rPr>
              <a:t>Plan user roles according to least privilege</a:t>
            </a:r>
          </a:p>
        </p:txBody>
      </p:sp>
      <p:pic>
        <p:nvPicPr>
          <p:cNvPr id="6" name="Picture 5">
            <a:extLst>
              <a:ext uri="{FF2B5EF4-FFF2-40B4-BE49-F238E27FC236}">
                <a16:creationId xmlns:a16="http://schemas.microsoft.com/office/drawing/2014/main" id="{864E674D-E1FA-4AAE-B204-3B14043B6231}"/>
              </a:ext>
            </a:extLst>
          </p:cNvPr>
          <p:cNvPicPr>
            <a:picLocks noChangeAspect="1"/>
          </p:cNvPicPr>
          <p:nvPr/>
        </p:nvPicPr>
        <p:blipFill>
          <a:blip r:embed="rId2"/>
          <a:stretch>
            <a:fillRect/>
          </a:stretch>
        </p:blipFill>
        <p:spPr>
          <a:xfrm>
            <a:off x="1200658" y="3354026"/>
            <a:ext cx="8305292" cy="3588818"/>
          </a:xfrm>
          <a:prstGeom prst="rect">
            <a:avLst/>
          </a:prstGeom>
        </p:spPr>
      </p:pic>
    </p:spTree>
    <p:extLst>
      <p:ext uri="{BB962C8B-B14F-4D97-AF65-F5344CB8AC3E}">
        <p14:creationId xmlns:p14="http://schemas.microsoft.com/office/powerpoint/2010/main" val="427302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AC4E5-D180-4359-8EA6-51EE2C2A5509}"/>
              </a:ext>
            </a:extLst>
          </p:cNvPr>
          <p:cNvSpPr txBox="1"/>
          <p:nvPr/>
        </p:nvSpPr>
        <p:spPr>
          <a:xfrm>
            <a:off x="130206" y="133165"/>
            <a:ext cx="11887200" cy="5262979"/>
          </a:xfrm>
          <a:prstGeom prst="rect">
            <a:avLst/>
          </a:prstGeom>
          <a:noFill/>
        </p:spPr>
        <p:txBody>
          <a:bodyPr wrap="square" rtlCol="0">
            <a:spAutoFit/>
          </a:bodyPr>
          <a:lstStyle/>
          <a:p>
            <a:pPr algn="l" fontAlgn="base"/>
            <a:r>
              <a:rPr lang="en-US" sz="1600" b="1" i="0" dirty="0">
                <a:solidFill>
                  <a:srgbClr val="2E3D49"/>
                </a:solidFill>
                <a:effectLst/>
                <a:latin typeface="Open Sans" panose="020B0606030504020204" pitchFamily="34" charset="0"/>
              </a:rPr>
              <a:t>Step 1: IAM</a:t>
            </a:r>
          </a:p>
          <a:p>
            <a:pPr algn="l" fontAlgn="base"/>
            <a:endParaRPr lang="en-US" sz="1600" b="1" i="0" dirty="0">
              <a:solidFill>
                <a:srgbClr val="2E3D49"/>
              </a:solidFill>
              <a:effectLst/>
              <a:latin typeface="Open Sans" panose="020B0606030504020204" pitchFamily="34" charset="0"/>
            </a:endParaRPr>
          </a:p>
          <a:p>
            <a:pPr marL="342900" indent="-342900" algn="l" fontAlgn="base">
              <a:buFont typeface="+mj-lt"/>
              <a:buAutoNum type="arabicPeriod"/>
            </a:pPr>
            <a:r>
              <a:rPr lang="en-US" sz="1600" b="0" i="0" dirty="0">
                <a:solidFill>
                  <a:srgbClr val="525C65"/>
                </a:solidFill>
                <a:effectLst/>
                <a:latin typeface="Open Sans" panose="020B0606030504020204" pitchFamily="34" charset="0"/>
              </a:rPr>
              <a:t>Assign all AD Roles </a:t>
            </a:r>
            <a:r>
              <a:rPr lang="en-US" sz="1600" b="1" i="0" dirty="0">
                <a:solidFill>
                  <a:srgbClr val="525C65"/>
                </a:solidFill>
                <a:effectLst/>
                <a:latin typeface="Open Sans" panose="020B0606030504020204" pitchFamily="34" charset="0"/>
              </a:rPr>
              <a:t>Refer to Concept 11 (Solution: Assign a role to a group), Lesson Identity, Authentication and Access</a:t>
            </a:r>
            <a:endParaRPr lang="en-US" sz="1600" b="0" i="0" dirty="0">
              <a:solidFill>
                <a:srgbClr val="525C65"/>
              </a:solidFill>
              <a:effectLst/>
              <a:latin typeface="Open Sans" panose="020B0606030504020204" pitchFamily="34" charset="0"/>
            </a:endParaRPr>
          </a:p>
          <a:p>
            <a:pPr marL="342900" indent="-342900" algn="l" fontAlgn="base">
              <a:buFont typeface="+mj-lt"/>
              <a:buAutoNum type="arabicPeriod"/>
            </a:pPr>
            <a:endParaRPr lang="en-US" sz="1600" b="0" i="0" dirty="0">
              <a:solidFill>
                <a:srgbClr val="525C65"/>
              </a:solidFill>
              <a:effectLst/>
              <a:latin typeface="Open Sans" panose="020B0606030504020204" pitchFamily="34" charset="0"/>
            </a:endParaRPr>
          </a:p>
          <a:p>
            <a:pPr marL="342900" indent="-342900" algn="l" fontAlgn="base">
              <a:buFont typeface="+mj-lt"/>
              <a:buAutoNum type="arabicPeriod"/>
            </a:pPr>
            <a:r>
              <a:rPr lang="en-US" sz="1600" b="0" i="0" dirty="0">
                <a:solidFill>
                  <a:srgbClr val="525C65"/>
                </a:solidFill>
                <a:effectLst/>
                <a:latin typeface="Open Sans" panose="020B0606030504020204" pitchFamily="34" charset="0"/>
              </a:rPr>
              <a:t>Global Admin settings: Set PIM to allow access for 8 hours for all eligible roles. No approvals are necessary, but the users must provide justifications and use MFA. </a:t>
            </a:r>
            <a:r>
              <a:rPr lang="en-US" sz="1600" b="1" i="0" dirty="0">
                <a:solidFill>
                  <a:srgbClr val="525C65"/>
                </a:solidFill>
                <a:effectLst/>
                <a:latin typeface="Open Sans" panose="020B0606030504020204" pitchFamily="34" charset="0"/>
              </a:rPr>
              <a:t>Refer to Concept 20 (DEMO: Privileged Identity Management), Lesson Identity, Authentication and Access</a:t>
            </a:r>
          </a:p>
          <a:p>
            <a:pPr marL="342900" indent="-342900" algn="l" fontAlgn="base">
              <a:buFont typeface="+mj-lt"/>
              <a:buAutoNum type="arabicPeriod"/>
            </a:pPr>
            <a:endParaRPr lang="en-US" sz="1600" b="1" i="0" dirty="0">
              <a:solidFill>
                <a:srgbClr val="525C65"/>
              </a:solidFill>
              <a:effectLst/>
              <a:latin typeface="Open Sans" panose="020B0606030504020204" pitchFamily="34" charset="0"/>
            </a:endParaRPr>
          </a:p>
          <a:p>
            <a:pPr marL="342900" indent="-342900" algn="l" fontAlgn="base">
              <a:buFont typeface="+mj-lt"/>
              <a:buAutoNum type="arabicPeriod"/>
            </a:pPr>
            <a:r>
              <a:rPr lang="en-US" sz="1600" b="0" i="0" dirty="0">
                <a:solidFill>
                  <a:srgbClr val="525C65"/>
                </a:solidFill>
                <a:effectLst/>
                <a:latin typeface="Open Sans" panose="020B0606030504020204" pitchFamily="34" charset="0"/>
              </a:rPr>
              <a:t>Set Conditional Access policy for all users to enforce MFA </a:t>
            </a:r>
            <a:r>
              <a:rPr lang="en-US" sz="1600" b="1" i="0" dirty="0">
                <a:solidFill>
                  <a:srgbClr val="525C65"/>
                </a:solidFill>
                <a:effectLst/>
                <a:latin typeface="Open Sans" panose="020B0606030504020204" pitchFamily="34" charset="0"/>
              </a:rPr>
              <a:t>Refer to Concept 13 (DEMO: MFA and Conditional Access), Lesson Identity, Authentication and Access</a:t>
            </a:r>
          </a:p>
          <a:p>
            <a:pPr marL="342900" indent="-342900" algn="l" fontAlgn="base">
              <a:buFont typeface="+mj-lt"/>
              <a:buAutoNum type="arabicPeriod"/>
            </a:pPr>
            <a:endParaRPr lang="en-US" sz="1600" b="0" i="0" dirty="0">
              <a:solidFill>
                <a:srgbClr val="525C65"/>
              </a:solidFill>
              <a:effectLst/>
              <a:latin typeface="Open Sans" panose="020B0606030504020204" pitchFamily="34" charset="0"/>
            </a:endParaRPr>
          </a:p>
          <a:p>
            <a:pPr marL="342900" indent="-342900" algn="l" fontAlgn="base">
              <a:buFont typeface="+mj-lt"/>
              <a:buAutoNum type="arabicPeriod"/>
            </a:pPr>
            <a:r>
              <a:rPr lang="en-US" sz="1600" b="0" i="0" dirty="0">
                <a:solidFill>
                  <a:srgbClr val="525C65"/>
                </a:solidFill>
                <a:effectLst/>
                <a:latin typeface="Open Sans" panose="020B0606030504020204" pitchFamily="34" charset="0"/>
              </a:rPr>
              <a:t>Set MFA </a:t>
            </a:r>
            <a:r>
              <a:rPr lang="en-US" sz="1600" b="1" i="0" dirty="0">
                <a:solidFill>
                  <a:srgbClr val="525C65"/>
                </a:solidFill>
                <a:effectLst/>
                <a:latin typeface="Open Sans" panose="020B0606030504020204" pitchFamily="34" charset="0"/>
              </a:rPr>
              <a:t>Refer to Concept 13 (DEMO: MFA and Conditional Access), Lesson Identity, Authentication and Access</a:t>
            </a:r>
            <a:endParaRPr lang="en-US" sz="1600" b="0" i="0" dirty="0">
              <a:solidFill>
                <a:srgbClr val="525C65"/>
              </a:solidFill>
              <a:effectLst/>
              <a:latin typeface="Open Sans" panose="020B0606030504020204" pitchFamily="34" charset="0"/>
            </a:endParaRPr>
          </a:p>
          <a:p>
            <a:pPr marL="342900" indent="-342900" algn="l" fontAlgn="base">
              <a:buFont typeface="+mj-lt"/>
              <a:buAutoNum type="arabicPeriod"/>
            </a:pPr>
            <a:endParaRPr lang="en-US" sz="1600" b="0" i="0" dirty="0">
              <a:solidFill>
                <a:srgbClr val="525C65"/>
              </a:solidFill>
              <a:effectLst/>
              <a:latin typeface="Open Sans" panose="020B0606030504020204" pitchFamily="34" charset="0"/>
            </a:endParaRPr>
          </a:p>
          <a:p>
            <a:pPr marL="1200150" lvl="2" indent="-285750" fontAlgn="base">
              <a:buFont typeface="Arial" panose="020B0604020202020204" pitchFamily="34" charset="0"/>
              <a:buChar char="•"/>
            </a:pPr>
            <a:r>
              <a:rPr lang="en-US" sz="1600" b="0" i="0" dirty="0">
                <a:solidFill>
                  <a:srgbClr val="525C65"/>
                </a:solidFill>
                <a:effectLst/>
                <a:latin typeface="inherit"/>
              </a:rPr>
              <a:t>MFA tokens should expire every 14 days.</a:t>
            </a:r>
          </a:p>
          <a:p>
            <a:pPr marL="1200150" lvl="2" indent="-285750" fontAlgn="base">
              <a:buFont typeface="Arial" panose="020B0604020202020204" pitchFamily="34" charset="0"/>
              <a:buChar char="•"/>
            </a:pPr>
            <a:r>
              <a:rPr lang="en-US" sz="1600" b="0" i="0" dirty="0">
                <a:solidFill>
                  <a:srgbClr val="525C65"/>
                </a:solidFill>
                <a:effectLst/>
                <a:latin typeface="inherit"/>
              </a:rPr>
              <a:t>App passwords will not be allowed.</a:t>
            </a:r>
          </a:p>
          <a:p>
            <a:pPr marL="1200150" lvl="2" indent="-285750" fontAlgn="base">
              <a:buFont typeface="Arial" panose="020B0604020202020204" pitchFamily="34" charset="0"/>
              <a:buChar char="•"/>
            </a:pPr>
            <a:r>
              <a:rPr lang="en-US" sz="1600" b="0" i="0" dirty="0">
                <a:solidFill>
                  <a:srgbClr val="525C65"/>
                </a:solidFill>
                <a:effectLst/>
                <a:latin typeface="inherit"/>
              </a:rPr>
              <a:t>Only methods using a mobile app or hardware token will be allowed.</a:t>
            </a:r>
          </a:p>
          <a:p>
            <a:pPr marL="1200150" lvl="2" indent="-285750" fontAlgn="base">
              <a:buFont typeface="Arial" panose="020B0604020202020204" pitchFamily="34" charset="0"/>
              <a:buChar char="•"/>
            </a:pPr>
            <a:r>
              <a:rPr lang="en-US" sz="1600" b="0" i="0" dirty="0">
                <a:solidFill>
                  <a:srgbClr val="525C65"/>
                </a:solidFill>
                <a:effectLst/>
                <a:latin typeface="inherit"/>
              </a:rPr>
              <a:t>The Charlotte office is considered a trusted site</a:t>
            </a:r>
          </a:p>
          <a:p>
            <a:pPr marL="1200150" lvl="2" indent="-285750" fontAlgn="base">
              <a:buFont typeface="Arial" panose="020B0604020202020204" pitchFamily="34" charset="0"/>
              <a:buChar char="•"/>
            </a:pPr>
            <a:r>
              <a:rPr lang="en-US" sz="1600" b="0" i="0" dirty="0">
                <a:solidFill>
                  <a:srgbClr val="525C65"/>
                </a:solidFill>
                <a:effectLst/>
                <a:latin typeface="inherit"/>
              </a:rPr>
              <a:t>MFA should not be required in the Charlotte Office.</a:t>
            </a:r>
          </a:p>
          <a:p>
            <a:pPr marL="1200150" lvl="2" indent="-285750" fontAlgn="base">
              <a:buFont typeface="Arial" panose="020B0604020202020204" pitchFamily="34" charset="0"/>
              <a:buChar char="•"/>
            </a:pPr>
            <a:r>
              <a:rPr lang="en-US" sz="1600" b="0" i="0" dirty="0">
                <a:solidFill>
                  <a:srgbClr val="525C65"/>
                </a:solidFill>
                <a:effectLst/>
                <a:latin typeface="inherit"/>
              </a:rPr>
              <a:t>The Charlotte office has an IP address range of 143.52.0.0/24</a:t>
            </a:r>
          </a:p>
          <a:p>
            <a:pPr algn="l" fontAlgn="base"/>
            <a:endParaRPr lang="en-US" sz="1600" b="0" i="0" dirty="0">
              <a:solidFill>
                <a:srgbClr val="525C65"/>
              </a:solidFill>
              <a:effectLst/>
              <a:latin typeface="inherit"/>
            </a:endParaRPr>
          </a:p>
        </p:txBody>
      </p:sp>
    </p:spTree>
    <p:extLst>
      <p:ext uri="{BB962C8B-B14F-4D97-AF65-F5344CB8AC3E}">
        <p14:creationId xmlns:p14="http://schemas.microsoft.com/office/powerpoint/2010/main" val="13926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8F2B5-7A54-44FA-9482-131D029B2BDD}"/>
              </a:ext>
            </a:extLst>
          </p:cNvPr>
          <p:cNvSpPr txBox="1"/>
          <p:nvPr/>
        </p:nvSpPr>
        <p:spPr>
          <a:xfrm>
            <a:off x="142043" y="142043"/>
            <a:ext cx="11700769" cy="6801862"/>
          </a:xfrm>
          <a:prstGeom prst="rect">
            <a:avLst/>
          </a:prstGeom>
          <a:noFill/>
        </p:spPr>
        <p:txBody>
          <a:bodyPr wrap="square" rtlCol="0">
            <a:spAutoFit/>
          </a:bodyPr>
          <a:lstStyle/>
          <a:p>
            <a:pPr algn="l" fontAlgn="base"/>
            <a:r>
              <a:rPr lang="en-US" sz="2000" b="1" i="0" dirty="0">
                <a:solidFill>
                  <a:srgbClr val="525C65"/>
                </a:solidFill>
                <a:effectLst/>
                <a:latin typeface="inherit"/>
              </a:rPr>
              <a:t>Step 2: Network and Infrastructure Security</a:t>
            </a:r>
            <a:endParaRPr lang="en-US" b="0" i="0" dirty="0">
              <a:solidFill>
                <a:srgbClr val="525C65"/>
              </a:solidFill>
              <a:effectLst/>
              <a:latin typeface="inherit"/>
            </a:endParaRPr>
          </a:p>
          <a:p>
            <a:pPr marL="342900" indent="-342900" algn="l" fontAlgn="base">
              <a:buFont typeface="+mj-lt"/>
              <a:buAutoNum type="arabicPeriod"/>
            </a:pPr>
            <a:r>
              <a:rPr lang="en-US" b="0" i="0" dirty="0">
                <a:solidFill>
                  <a:srgbClr val="525C65"/>
                </a:solidFill>
                <a:effectLst/>
                <a:latin typeface="inherit"/>
              </a:rPr>
              <a:t>Configure Azure Bastion so that it may access all virtual machines. </a:t>
            </a:r>
            <a:r>
              <a:rPr lang="en-US" b="1" dirty="0">
                <a:solidFill>
                  <a:srgbClr val="525C65"/>
                </a:solidFill>
                <a:latin typeface="inherit"/>
              </a:rPr>
              <a:t>Refer to Concept 12 (DEMO: Azure Bastion), Infrastructure and Network Security</a:t>
            </a:r>
          </a:p>
          <a:p>
            <a:pPr marL="342900" indent="-342900" algn="l" fontAlgn="base">
              <a:buFont typeface="+mj-lt"/>
              <a:buAutoNum type="arabicPeriod"/>
            </a:pPr>
            <a:endParaRPr lang="en-US" b="0" i="0" dirty="0">
              <a:solidFill>
                <a:srgbClr val="525C65"/>
              </a:solidFill>
              <a:effectLst/>
              <a:latin typeface="inherit"/>
            </a:endParaRPr>
          </a:p>
          <a:p>
            <a:pPr marL="342900" indent="-342900" algn="l" fontAlgn="base">
              <a:buFont typeface="+mj-lt"/>
              <a:buAutoNum type="arabicPeriod"/>
            </a:pPr>
            <a:r>
              <a:rPr lang="en-US" b="0" i="0" dirty="0">
                <a:solidFill>
                  <a:srgbClr val="525C65"/>
                </a:solidFill>
                <a:effectLst/>
                <a:latin typeface="inherit"/>
              </a:rPr>
              <a:t>Ensure virtual machines do not have a public IP address </a:t>
            </a:r>
            <a:r>
              <a:rPr lang="en-US" b="1" dirty="0">
                <a:solidFill>
                  <a:srgbClr val="525C65"/>
                </a:solidFill>
                <a:latin typeface="inherit"/>
              </a:rPr>
              <a:t>Refer to Concept 13 (DEMO: Securing Virtual Machines), Data Security and Protection</a:t>
            </a:r>
          </a:p>
          <a:p>
            <a:pPr marL="342900" indent="-342900" algn="l" fontAlgn="base">
              <a:buFont typeface="+mj-lt"/>
              <a:buAutoNum type="arabicPeriod"/>
            </a:pPr>
            <a:endParaRPr lang="en-US" b="0" i="0" dirty="0">
              <a:solidFill>
                <a:srgbClr val="525C65"/>
              </a:solidFill>
              <a:effectLst/>
              <a:latin typeface="inherit"/>
            </a:endParaRPr>
          </a:p>
          <a:p>
            <a:pPr algn="l" fontAlgn="base"/>
            <a:r>
              <a:rPr lang="en-US" b="0" i="0" dirty="0">
                <a:solidFill>
                  <a:srgbClr val="525C65"/>
                </a:solidFill>
                <a:effectLst/>
                <a:latin typeface="inherit"/>
              </a:rPr>
              <a:t>Note: While working on the VMs, do not make any configurations to the host VM "VM-WS16DevWeb" and its related resources.</a:t>
            </a:r>
          </a:p>
          <a:p>
            <a:pPr algn="l" fontAlgn="base"/>
            <a:endParaRPr lang="en-US" dirty="0">
              <a:solidFill>
                <a:srgbClr val="525C65"/>
              </a:solidFill>
              <a:latin typeface="inherit"/>
            </a:endParaRPr>
          </a:p>
          <a:p>
            <a:pPr algn="l" fontAlgn="base"/>
            <a:r>
              <a:rPr lang="en-US" sz="2000" b="1" i="0" dirty="0">
                <a:solidFill>
                  <a:srgbClr val="525C65"/>
                </a:solidFill>
                <a:effectLst/>
                <a:latin typeface="inherit"/>
              </a:rPr>
              <a:t>Step 3: Data Security and Protection</a:t>
            </a:r>
          </a:p>
          <a:p>
            <a:pPr marL="342900" indent="-342900" algn="l" fontAlgn="base">
              <a:buFont typeface="+mj-lt"/>
              <a:buAutoNum type="arabicPeriod"/>
            </a:pPr>
            <a:r>
              <a:rPr lang="en-US" b="0" i="0" dirty="0">
                <a:solidFill>
                  <a:srgbClr val="525C65"/>
                </a:solidFill>
                <a:effectLst/>
                <a:latin typeface="inherit"/>
              </a:rPr>
              <a:t>Enable encryption at rest for all VMs [do not make any configurations to the host VM "VM-WS16DevWeb"] using the customer-managed key for Key Vault encryption </a:t>
            </a:r>
            <a:r>
              <a:rPr lang="en-US" b="1" dirty="0">
                <a:solidFill>
                  <a:srgbClr val="525C65"/>
                </a:solidFill>
                <a:latin typeface="inherit"/>
              </a:rPr>
              <a:t>Refer to Concept 13 (DEMO: Securing Virtual Machines), Data Security and Protection, Refer to Concept 11 (Solution: Exercise: Key Vault and Disk encryption Set), Data Security and Protection</a:t>
            </a:r>
            <a:endParaRPr lang="en-US" b="0" i="0" dirty="0">
              <a:solidFill>
                <a:srgbClr val="525C65"/>
              </a:solidFill>
              <a:effectLst/>
              <a:latin typeface="inherit"/>
            </a:endParaRPr>
          </a:p>
          <a:p>
            <a:pPr marL="342900" indent="-342900" algn="l" fontAlgn="base">
              <a:buFont typeface="+mj-lt"/>
              <a:buAutoNum type="arabicPeriod"/>
            </a:pPr>
            <a:endParaRPr lang="en-US" b="0" i="0" dirty="0">
              <a:solidFill>
                <a:srgbClr val="525C65"/>
              </a:solidFill>
              <a:effectLst/>
              <a:latin typeface="inherit"/>
            </a:endParaRPr>
          </a:p>
          <a:p>
            <a:pPr marL="342900" indent="-342900" algn="l" fontAlgn="base">
              <a:buFont typeface="+mj-lt"/>
              <a:buAutoNum type="arabicPeriod"/>
            </a:pPr>
            <a:r>
              <a:rPr lang="en-US" b="0" i="0" dirty="0">
                <a:solidFill>
                  <a:srgbClr val="525C65"/>
                </a:solidFill>
                <a:effectLst/>
                <a:latin typeface="inherit"/>
              </a:rPr>
              <a:t>Configure Firewall and network rules to not allow public network access on TLS 1.2 only. </a:t>
            </a:r>
            <a:r>
              <a:rPr lang="en-US" b="1" dirty="0">
                <a:solidFill>
                  <a:srgbClr val="525C65"/>
                </a:solidFill>
                <a:latin typeface="inherit"/>
              </a:rPr>
              <a:t>Refer to Concept 21 (Solution: Secure Database Access), Lesson Data Security and Protection </a:t>
            </a:r>
            <a:endParaRPr lang="en-US" b="0" i="0" dirty="0">
              <a:solidFill>
                <a:srgbClr val="525C65"/>
              </a:solidFill>
              <a:effectLst/>
              <a:latin typeface="inherit"/>
            </a:endParaRPr>
          </a:p>
          <a:p>
            <a:pPr marL="342900" indent="-342900" algn="l" fontAlgn="base">
              <a:buFont typeface="+mj-lt"/>
              <a:buAutoNum type="arabicPeriod"/>
            </a:pPr>
            <a:endParaRPr lang="en-US" b="0" i="0" dirty="0">
              <a:solidFill>
                <a:srgbClr val="525C65"/>
              </a:solidFill>
              <a:effectLst/>
              <a:latin typeface="inherit"/>
            </a:endParaRPr>
          </a:p>
          <a:p>
            <a:pPr marL="342900" indent="-342900" algn="l" fontAlgn="base">
              <a:buFont typeface="+mj-lt"/>
              <a:buAutoNum type="arabicPeriod"/>
            </a:pPr>
            <a:r>
              <a:rPr lang="en-US" b="0" i="0" dirty="0">
                <a:solidFill>
                  <a:srgbClr val="525C65"/>
                </a:solidFill>
                <a:effectLst/>
                <a:latin typeface="inherit"/>
              </a:rPr>
              <a:t>Enable Defender for SQL server (</a:t>
            </a:r>
            <a:r>
              <a:rPr lang="en-US" dirty="0">
                <a:hlinkClick r:id="rId2"/>
              </a:rPr>
              <a:t>Microsoft Defender for SQL - Azure SQL Database | Microsoft Docs</a:t>
            </a:r>
            <a:r>
              <a:rPr lang="en-US" b="0" i="0" dirty="0">
                <a:solidFill>
                  <a:srgbClr val="525C65"/>
                </a:solidFill>
                <a:effectLst/>
                <a:latin typeface="inherit"/>
              </a:rPr>
              <a:t>)</a:t>
            </a:r>
          </a:p>
          <a:p>
            <a:pPr marL="342900" indent="-342900" algn="l" fontAlgn="base">
              <a:buFont typeface="+mj-lt"/>
              <a:buAutoNum type="arabicPeriod"/>
            </a:pPr>
            <a:endParaRPr lang="en-US" b="0" i="0" dirty="0">
              <a:solidFill>
                <a:srgbClr val="525C65"/>
              </a:solidFill>
              <a:effectLst/>
              <a:latin typeface="inherit"/>
            </a:endParaRPr>
          </a:p>
          <a:p>
            <a:pPr marL="342900" indent="-342900" algn="l" fontAlgn="base">
              <a:buFont typeface="+mj-lt"/>
              <a:buAutoNum type="arabicPeriod"/>
            </a:pPr>
            <a:r>
              <a:rPr lang="en-US" b="0" i="0" dirty="0">
                <a:solidFill>
                  <a:srgbClr val="525C65"/>
                </a:solidFill>
                <a:effectLst/>
                <a:latin typeface="inherit"/>
              </a:rPr>
              <a:t>Set SQL to use Azure AD authentication </a:t>
            </a:r>
            <a:r>
              <a:rPr lang="en-US" b="1" dirty="0">
                <a:solidFill>
                  <a:srgbClr val="525C65"/>
                </a:solidFill>
                <a:latin typeface="inherit"/>
              </a:rPr>
              <a:t>Refer to Concept 21 (Solution: Secure Database Access), Lesson Data Security and Protection </a:t>
            </a:r>
            <a:endParaRPr lang="en-US" b="0" i="0" dirty="0">
              <a:solidFill>
                <a:srgbClr val="525C65"/>
              </a:solidFill>
              <a:effectLst/>
              <a:latin typeface="inherit"/>
            </a:endParaRPr>
          </a:p>
          <a:p>
            <a:pPr algn="l" fontAlgn="base"/>
            <a:endParaRPr lang="en-US" b="0" i="0" dirty="0">
              <a:solidFill>
                <a:srgbClr val="525C65"/>
              </a:solidFill>
              <a:effectLst/>
              <a:latin typeface="inherit"/>
            </a:endParaRPr>
          </a:p>
        </p:txBody>
      </p:sp>
    </p:spTree>
    <p:extLst>
      <p:ext uri="{BB962C8B-B14F-4D97-AF65-F5344CB8AC3E}">
        <p14:creationId xmlns:p14="http://schemas.microsoft.com/office/powerpoint/2010/main" val="270542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8F2B5-7A54-44FA-9482-131D029B2BDD}"/>
              </a:ext>
            </a:extLst>
          </p:cNvPr>
          <p:cNvSpPr txBox="1"/>
          <p:nvPr/>
        </p:nvSpPr>
        <p:spPr>
          <a:xfrm>
            <a:off x="142043" y="142043"/>
            <a:ext cx="11700769" cy="6740307"/>
          </a:xfrm>
          <a:prstGeom prst="rect">
            <a:avLst/>
          </a:prstGeom>
          <a:noFill/>
        </p:spPr>
        <p:txBody>
          <a:bodyPr wrap="square" rtlCol="0">
            <a:spAutoFit/>
          </a:bodyPr>
          <a:lstStyle/>
          <a:p>
            <a:pPr algn="l" fontAlgn="base"/>
            <a:r>
              <a:rPr lang="en-US" sz="2000" b="1" i="0" dirty="0">
                <a:solidFill>
                  <a:srgbClr val="525C65"/>
                </a:solidFill>
                <a:effectLst/>
                <a:latin typeface="inherit"/>
              </a:rPr>
              <a:t>Step 4: Cloud Protection</a:t>
            </a:r>
          </a:p>
          <a:p>
            <a:pPr marL="342900" indent="-342900" algn="l" fontAlgn="base">
              <a:buFont typeface="+mj-lt"/>
              <a:buAutoNum type="arabicPeriod"/>
            </a:pPr>
            <a:r>
              <a:rPr lang="en-US" b="0" i="0" dirty="0">
                <a:solidFill>
                  <a:srgbClr val="525C65"/>
                </a:solidFill>
                <a:effectLst/>
                <a:latin typeface="inherit"/>
              </a:rPr>
              <a:t>Add extension IaaS Antimalware on VMs </a:t>
            </a:r>
            <a:r>
              <a:rPr lang="en-US" b="1" dirty="0">
                <a:solidFill>
                  <a:srgbClr val="525C65"/>
                </a:solidFill>
                <a:latin typeface="inherit"/>
              </a:rPr>
              <a:t>Refer to Concept 13 (DEMO: Securing Virtual Machines), Data Security and Protection</a:t>
            </a:r>
            <a:endParaRPr lang="en-US" b="0" i="0" dirty="0">
              <a:solidFill>
                <a:srgbClr val="525C65"/>
              </a:solidFill>
              <a:effectLst/>
              <a:latin typeface="inherit"/>
            </a:endParaRPr>
          </a:p>
          <a:p>
            <a:pPr marL="342900" indent="-342900" algn="l" fontAlgn="base">
              <a:buFont typeface="+mj-lt"/>
              <a:buAutoNum type="arabicPeriod"/>
            </a:pPr>
            <a:endParaRPr lang="en-US" b="0" i="0" dirty="0">
              <a:solidFill>
                <a:srgbClr val="525C65"/>
              </a:solidFill>
              <a:effectLst/>
              <a:latin typeface="inherit"/>
            </a:endParaRPr>
          </a:p>
          <a:p>
            <a:pPr marL="342900" indent="-342900" algn="l" fontAlgn="base">
              <a:buFont typeface="+mj-lt"/>
              <a:buAutoNum type="arabicPeriod"/>
            </a:pPr>
            <a:r>
              <a:rPr lang="en-US" b="0" i="0" dirty="0">
                <a:solidFill>
                  <a:srgbClr val="525C65"/>
                </a:solidFill>
                <a:effectLst/>
                <a:latin typeface="inherit"/>
              </a:rPr>
              <a:t>Using Azure Security Center, determine the top 3 remediation's that will have the greatest impact on security, based on the security score. You do not need to actually implement these, changes, but justify your selection and describe what the action steps would be to implement. If you do not have 3 score impacting vulnerabilities check for best practices you can or might implement. </a:t>
            </a:r>
            <a:r>
              <a:rPr lang="en-US" b="1" dirty="0">
                <a:solidFill>
                  <a:srgbClr val="525C65"/>
                </a:solidFill>
                <a:latin typeface="inherit"/>
              </a:rPr>
              <a:t>Refer to Concept 4 – 1</a:t>
            </a:r>
            <a:r>
              <a:rPr lang="en-US" b="1" baseline="30000" dirty="0">
                <a:solidFill>
                  <a:srgbClr val="525C65"/>
                </a:solidFill>
                <a:latin typeface="inherit"/>
              </a:rPr>
              <a:t>nd</a:t>
            </a:r>
            <a:r>
              <a:rPr lang="en-US" b="1" dirty="0">
                <a:solidFill>
                  <a:srgbClr val="525C65"/>
                </a:solidFill>
                <a:latin typeface="inherit"/>
              </a:rPr>
              <a:t> Video (Demo: Security Center), Lesson Protect and Monitor Cloud Resources</a:t>
            </a:r>
            <a:endParaRPr lang="en-US" b="0" i="0" dirty="0">
              <a:solidFill>
                <a:srgbClr val="525C65"/>
              </a:solidFill>
              <a:effectLst/>
              <a:latin typeface="inherit"/>
            </a:endParaRPr>
          </a:p>
          <a:p>
            <a:pPr marL="342900" indent="-342900" algn="l" fontAlgn="base">
              <a:buFont typeface="+mj-lt"/>
              <a:buAutoNum type="arabicPeriod"/>
            </a:pPr>
            <a:endParaRPr lang="en-US" dirty="0">
              <a:solidFill>
                <a:srgbClr val="525C65"/>
              </a:solidFill>
              <a:latin typeface="inherit"/>
            </a:endParaRPr>
          </a:p>
          <a:p>
            <a:pPr algn="l" fontAlgn="base"/>
            <a:r>
              <a:rPr lang="en-US" sz="2000" b="1" i="0" dirty="0">
                <a:solidFill>
                  <a:srgbClr val="525C65"/>
                </a:solidFill>
                <a:effectLst/>
                <a:latin typeface="inherit"/>
              </a:rPr>
              <a:t>Step 5: Monitoring</a:t>
            </a:r>
          </a:p>
          <a:p>
            <a:pPr marL="342900" indent="-342900" algn="l" fontAlgn="base">
              <a:buFont typeface="+mj-lt"/>
              <a:buAutoNum type="arabicPeriod"/>
            </a:pPr>
            <a:r>
              <a:rPr lang="en-US" b="0" i="0" dirty="0">
                <a:solidFill>
                  <a:srgbClr val="525C65"/>
                </a:solidFill>
                <a:effectLst/>
                <a:latin typeface="inherit"/>
              </a:rPr>
              <a:t>Configure SQL Auditing with Log Analytics </a:t>
            </a:r>
            <a:r>
              <a:rPr lang="en-US" b="1" dirty="0">
                <a:solidFill>
                  <a:srgbClr val="525C65"/>
                </a:solidFill>
                <a:latin typeface="inherit"/>
              </a:rPr>
              <a:t>Refer to Concept 21 (Solution: Secure Database Access), Lesson Data Security and Protection </a:t>
            </a:r>
            <a:endParaRPr lang="en-US" b="0" i="0" dirty="0">
              <a:solidFill>
                <a:srgbClr val="525C65"/>
              </a:solidFill>
              <a:effectLst/>
              <a:latin typeface="inherit"/>
            </a:endParaRPr>
          </a:p>
          <a:p>
            <a:pPr marL="342900" indent="-342900" algn="l" fontAlgn="base">
              <a:buFont typeface="+mj-lt"/>
              <a:buAutoNum type="arabicPeriod"/>
            </a:pPr>
            <a:endParaRPr lang="en-US" b="0" i="0" dirty="0">
              <a:solidFill>
                <a:srgbClr val="525C65"/>
              </a:solidFill>
              <a:effectLst/>
              <a:latin typeface="inherit"/>
            </a:endParaRPr>
          </a:p>
          <a:p>
            <a:pPr marL="342900" indent="-342900" fontAlgn="base">
              <a:buFont typeface="+mj-lt"/>
              <a:buAutoNum type="arabicPeriod"/>
            </a:pPr>
            <a:r>
              <a:rPr lang="en-US" b="0" i="0" dirty="0">
                <a:solidFill>
                  <a:srgbClr val="525C65"/>
                </a:solidFill>
                <a:effectLst/>
                <a:latin typeface="inherit"/>
              </a:rPr>
              <a:t>Configure Sentinel data connectors </a:t>
            </a:r>
            <a:r>
              <a:rPr lang="en-US" b="1" dirty="0">
                <a:solidFill>
                  <a:srgbClr val="525C65"/>
                </a:solidFill>
                <a:latin typeface="inherit"/>
              </a:rPr>
              <a:t>Refer to Concept 13 (Solution: Azure Sentinel), Lesson Protect and Monitor Cloud Resources</a:t>
            </a:r>
          </a:p>
          <a:p>
            <a:pPr marL="742950" lvl="1" indent="-285750" fontAlgn="base">
              <a:buFont typeface="Arial" panose="020B0604020202020204" pitchFamily="34" charset="0"/>
              <a:buChar char="•"/>
            </a:pPr>
            <a:r>
              <a:rPr lang="en-US" b="0" i="0" dirty="0">
                <a:solidFill>
                  <a:srgbClr val="525C65"/>
                </a:solidFill>
                <a:effectLst/>
                <a:latin typeface="inherit"/>
              </a:rPr>
              <a:t>Azure Active Directory Identity Protection</a:t>
            </a:r>
          </a:p>
          <a:p>
            <a:pPr marL="742950" lvl="1" indent="-285750" fontAlgn="base">
              <a:buFont typeface="Arial" panose="020B0604020202020204" pitchFamily="34" charset="0"/>
              <a:buChar char="•"/>
            </a:pPr>
            <a:r>
              <a:rPr lang="en-US" b="0" i="0" dirty="0">
                <a:solidFill>
                  <a:srgbClr val="525C65"/>
                </a:solidFill>
                <a:effectLst/>
                <a:latin typeface="inherit"/>
              </a:rPr>
              <a:t>Azure Defender</a:t>
            </a:r>
          </a:p>
          <a:p>
            <a:pPr lvl="1" fontAlgn="base"/>
            <a:endParaRPr lang="en-US" b="0" i="0" dirty="0">
              <a:solidFill>
                <a:srgbClr val="525C65"/>
              </a:solidFill>
              <a:effectLst/>
              <a:latin typeface="inherit"/>
            </a:endParaRPr>
          </a:p>
          <a:p>
            <a:pPr algn="l" fontAlgn="base"/>
            <a:r>
              <a:rPr lang="en-US" sz="2000" b="1" i="0" dirty="0">
                <a:solidFill>
                  <a:srgbClr val="525C65"/>
                </a:solidFill>
                <a:effectLst/>
                <a:latin typeface="inherit"/>
              </a:rPr>
              <a:t>Step 6: Compliance</a:t>
            </a:r>
          </a:p>
          <a:p>
            <a:pPr algn="l" fontAlgn="base"/>
            <a:r>
              <a:rPr lang="en-US" b="0" i="0" dirty="0">
                <a:solidFill>
                  <a:srgbClr val="525C65"/>
                </a:solidFill>
                <a:effectLst/>
                <a:latin typeface="inherit"/>
              </a:rPr>
              <a:t>You have learned you will have a new requirement to be compliant with NIST SP 800-53 rev.4 policies. You will need to add this configuration to Security Center. </a:t>
            </a:r>
            <a:r>
              <a:rPr lang="en-US" b="1" dirty="0">
                <a:solidFill>
                  <a:srgbClr val="525C65"/>
                </a:solidFill>
                <a:latin typeface="inherit"/>
              </a:rPr>
              <a:t>Refer to Concept 4 – 2</a:t>
            </a:r>
            <a:r>
              <a:rPr lang="en-US" b="1" baseline="30000" dirty="0">
                <a:solidFill>
                  <a:srgbClr val="525C65"/>
                </a:solidFill>
                <a:latin typeface="inherit"/>
              </a:rPr>
              <a:t>nd</a:t>
            </a:r>
            <a:r>
              <a:rPr lang="en-US" b="1" dirty="0">
                <a:solidFill>
                  <a:srgbClr val="525C65"/>
                </a:solidFill>
                <a:latin typeface="inherit"/>
              </a:rPr>
              <a:t> Video (Demo: Security Center), Lesson Protect and Monitor Cloud Resources</a:t>
            </a:r>
            <a:endParaRPr lang="en-US" b="0" i="0" dirty="0">
              <a:solidFill>
                <a:srgbClr val="525C65"/>
              </a:solidFill>
              <a:effectLst/>
              <a:latin typeface="inherit"/>
            </a:endParaRPr>
          </a:p>
        </p:txBody>
      </p:sp>
    </p:spTree>
    <p:extLst>
      <p:ext uri="{BB962C8B-B14F-4D97-AF65-F5344CB8AC3E}">
        <p14:creationId xmlns:p14="http://schemas.microsoft.com/office/powerpoint/2010/main" val="252384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04206-7A49-47CB-A4A8-D2BC29BA879C}"/>
              </a:ext>
            </a:extLst>
          </p:cNvPr>
          <p:cNvSpPr txBox="1"/>
          <p:nvPr/>
        </p:nvSpPr>
        <p:spPr>
          <a:xfrm>
            <a:off x="88777" y="71021"/>
            <a:ext cx="11993732" cy="2308324"/>
          </a:xfrm>
          <a:prstGeom prst="rect">
            <a:avLst/>
          </a:prstGeom>
          <a:noFill/>
        </p:spPr>
        <p:txBody>
          <a:bodyPr wrap="square" rtlCol="0">
            <a:spAutoFit/>
          </a:bodyPr>
          <a:lstStyle/>
          <a:p>
            <a:pPr algn="l" fontAlgn="base"/>
            <a:r>
              <a:rPr lang="en-US" b="1" i="0" dirty="0">
                <a:solidFill>
                  <a:srgbClr val="2E3D49"/>
                </a:solidFill>
                <a:effectLst/>
                <a:latin typeface="Open Sans" panose="020B0606030504020204" pitchFamily="34" charset="0"/>
              </a:rPr>
              <a:t>Project Instructions</a:t>
            </a:r>
          </a:p>
          <a:p>
            <a:endParaRPr lang="en-US" b="1" i="0" dirty="0">
              <a:solidFill>
                <a:srgbClr val="2E3D49"/>
              </a:solidFill>
              <a:effectLst/>
              <a:latin typeface="Open Sans" panose="020B0606030504020204" pitchFamily="34" charset="0"/>
            </a:endParaRPr>
          </a:p>
          <a:p>
            <a:pPr algn="l" fontAlgn="base"/>
            <a:r>
              <a:rPr lang="en-US" b="0" i="0" dirty="0">
                <a:solidFill>
                  <a:srgbClr val="525C65"/>
                </a:solidFill>
                <a:effectLst/>
                <a:latin typeface="Open Sans" panose="020B0606030504020204" pitchFamily="34" charset="0"/>
              </a:rPr>
              <a:t>You will demonstrate your knowledge and understanding of the four keys areas of security.</a:t>
            </a:r>
          </a:p>
          <a:p>
            <a:pPr algn="l" fontAlgn="base"/>
            <a:endParaRPr lang="en-US" b="0" i="0" dirty="0">
              <a:solidFill>
                <a:srgbClr val="525C65"/>
              </a:solidFill>
              <a:effectLst/>
              <a:latin typeface="Open Sans" panose="020B0606030504020204" pitchFamily="34" charset="0"/>
            </a:endParaRPr>
          </a:p>
          <a:p>
            <a:pPr algn="l" fontAlgn="base"/>
            <a:r>
              <a:rPr lang="en-US" b="0" i="0" dirty="0">
                <a:solidFill>
                  <a:srgbClr val="525C65"/>
                </a:solidFill>
                <a:effectLst/>
                <a:latin typeface="Open Sans" panose="020B0606030504020204" pitchFamily="34" charset="0"/>
              </a:rPr>
              <a:t>Always keep the concepts of Zero Trust in mind!</a:t>
            </a:r>
          </a:p>
          <a:p>
            <a:pPr algn="l" fontAlgn="base"/>
            <a:endParaRPr lang="en-US" b="0" i="0" dirty="0">
              <a:solidFill>
                <a:srgbClr val="525C65"/>
              </a:solidFill>
              <a:effectLst/>
              <a:latin typeface="Open Sans" panose="020B0606030504020204" pitchFamily="34" charset="0"/>
            </a:endParaRPr>
          </a:p>
          <a:p>
            <a:pPr algn="l" fontAlgn="base"/>
            <a:endParaRPr lang="en-US" b="0" i="0" dirty="0">
              <a:solidFill>
                <a:srgbClr val="525C65"/>
              </a:solidFill>
              <a:effectLst/>
              <a:latin typeface="inherit"/>
            </a:endParaRPr>
          </a:p>
          <a:p>
            <a:endParaRPr lang="en-US" dirty="0"/>
          </a:p>
        </p:txBody>
      </p:sp>
      <p:pic>
        <p:nvPicPr>
          <p:cNvPr id="5" name="Picture 4">
            <a:extLst>
              <a:ext uri="{FF2B5EF4-FFF2-40B4-BE49-F238E27FC236}">
                <a16:creationId xmlns:a16="http://schemas.microsoft.com/office/drawing/2014/main" id="{9CE94D0D-981A-42DF-B69A-3322E225CF90}"/>
              </a:ext>
            </a:extLst>
          </p:cNvPr>
          <p:cNvPicPr>
            <a:picLocks noChangeAspect="1"/>
          </p:cNvPicPr>
          <p:nvPr/>
        </p:nvPicPr>
        <p:blipFill>
          <a:blip r:embed="rId2"/>
          <a:stretch>
            <a:fillRect/>
          </a:stretch>
        </p:blipFill>
        <p:spPr>
          <a:xfrm>
            <a:off x="227639" y="1638693"/>
            <a:ext cx="4857750" cy="4067175"/>
          </a:xfrm>
          <a:prstGeom prst="rect">
            <a:avLst/>
          </a:prstGeom>
        </p:spPr>
      </p:pic>
    </p:spTree>
    <p:extLst>
      <p:ext uri="{BB962C8B-B14F-4D97-AF65-F5344CB8AC3E}">
        <p14:creationId xmlns:p14="http://schemas.microsoft.com/office/powerpoint/2010/main" val="8071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A04206-7A49-47CB-A4A8-D2BC29BA879C}"/>
              </a:ext>
            </a:extLst>
          </p:cNvPr>
          <p:cNvSpPr txBox="1"/>
          <p:nvPr/>
        </p:nvSpPr>
        <p:spPr>
          <a:xfrm>
            <a:off x="88777" y="71021"/>
            <a:ext cx="11993732" cy="4524315"/>
          </a:xfrm>
          <a:prstGeom prst="rect">
            <a:avLst/>
          </a:prstGeom>
          <a:noFill/>
        </p:spPr>
        <p:txBody>
          <a:bodyPr wrap="square" rtlCol="0">
            <a:spAutoFit/>
          </a:bodyPr>
          <a:lstStyle/>
          <a:p>
            <a:pPr algn="l" fontAlgn="base"/>
            <a:r>
              <a:rPr lang="en-US" b="1" i="0" dirty="0">
                <a:solidFill>
                  <a:srgbClr val="2E3D49"/>
                </a:solidFill>
                <a:effectLst/>
                <a:latin typeface="Open Sans" panose="020B0606030504020204" pitchFamily="34" charset="0"/>
              </a:rPr>
              <a:t>What you need to know in order to properly configure Azure</a:t>
            </a:r>
          </a:p>
          <a:p>
            <a:pPr algn="l" fontAlgn="base">
              <a:buFont typeface="+mj-lt"/>
              <a:buAutoNum type="arabicPeriod"/>
            </a:pPr>
            <a:r>
              <a:rPr lang="en-US" b="0" i="0" dirty="0">
                <a:solidFill>
                  <a:srgbClr val="525C65"/>
                </a:solidFill>
                <a:effectLst/>
                <a:latin typeface="inherit"/>
              </a:rPr>
              <a:t>The Charlotte home office is the only trusted network. It has an IP address range of 143.52.0.0/24 .</a:t>
            </a:r>
          </a:p>
          <a:p>
            <a:pPr algn="l" fontAlgn="base">
              <a:buFont typeface="+mj-lt"/>
              <a:buAutoNum type="arabicPeriod"/>
            </a:pPr>
            <a:r>
              <a:rPr lang="en-US" b="1" i="0" dirty="0">
                <a:solidFill>
                  <a:srgbClr val="525C65"/>
                </a:solidFill>
                <a:effectLst/>
                <a:latin typeface="inherit"/>
              </a:rPr>
              <a:t>RBAC and Least Privilege Considerations – (PIM)</a:t>
            </a:r>
            <a:endParaRPr lang="en-US" b="0" i="0" dirty="0">
              <a:solidFill>
                <a:srgbClr val="525C65"/>
              </a:solidFill>
              <a:effectLst/>
              <a:latin typeface="inherit"/>
            </a:endParaRPr>
          </a:p>
          <a:p>
            <a:pPr marL="742950" lvl="1" indent="-285750" algn="l" fontAlgn="base">
              <a:buFont typeface="+mj-lt"/>
              <a:buAutoNum type="arabicPeriod"/>
            </a:pPr>
            <a:r>
              <a:rPr lang="en-US" b="0" i="0" dirty="0">
                <a:solidFill>
                  <a:srgbClr val="525C65"/>
                </a:solidFill>
                <a:effectLst/>
                <a:latin typeface="inherit"/>
              </a:rPr>
              <a:t>All Executive and IT staff will have active Message Center Reader roles</a:t>
            </a:r>
          </a:p>
          <a:p>
            <a:pPr marL="742950" lvl="1" indent="-285750" algn="l" fontAlgn="base">
              <a:buFont typeface="+mj-lt"/>
              <a:buAutoNum type="arabicPeriod"/>
            </a:pPr>
            <a:r>
              <a:rPr lang="en-US" b="0" i="0" dirty="0">
                <a:solidFill>
                  <a:srgbClr val="525C65"/>
                </a:solidFill>
                <a:effectLst/>
                <a:latin typeface="inherit"/>
              </a:rPr>
              <a:t>Remember to use Groups and assign roles to groups as appropriate</a:t>
            </a:r>
          </a:p>
          <a:p>
            <a:pPr marL="742950" lvl="1" indent="-285750" algn="l" fontAlgn="base">
              <a:buFont typeface="+mj-lt"/>
              <a:buAutoNum type="arabicPeriod"/>
            </a:pPr>
            <a:r>
              <a:rPr lang="en-US" b="0" i="0" dirty="0">
                <a:solidFill>
                  <a:srgbClr val="525C65"/>
                </a:solidFill>
                <a:effectLst/>
                <a:latin typeface="inherit"/>
              </a:rPr>
              <a:t>Support Desk staff will require Help Desk Admin roles on an as-needed (eligible) basis to perform their job function.</a:t>
            </a:r>
          </a:p>
          <a:p>
            <a:pPr marL="742950" lvl="1" indent="-285750" algn="l" fontAlgn="base">
              <a:buFont typeface="+mj-lt"/>
              <a:buAutoNum type="arabicPeriod"/>
            </a:pPr>
            <a:r>
              <a:rPr lang="en-US" b="0" i="0" dirty="0">
                <a:solidFill>
                  <a:srgbClr val="525C65"/>
                </a:solidFill>
                <a:effectLst/>
                <a:latin typeface="inherit"/>
              </a:rPr>
              <a:t>The COO will have the Billing Admin role active.</a:t>
            </a:r>
          </a:p>
          <a:p>
            <a:pPr marL="742950" lvl="1" indent="-285750" algn="l" fontAlgn="base">
              <a:buFont typeface="+mj-lt"/>
              <a:buAutoNum type="arabicPeriod"/>
            </a:pPr>
            <a:r>
              <a:rPr lang="en-US" b="0" i="0" dirty="0">
                <a:solidFill>
                  <a:srgbClr val="525C65"/>
                </a:solidFill>
                <a:effectLst/>
                <a:latin typeface="inherit"/>
              </a:rPr>
              <a:t>The Azure Architect will be eligible for the Global Admin and Billing admin roles. They will also have full access to all the Azure infrastructure with the ability to assign Azure roles as needed.</a:t>
            </a:r>
          </a:p>
          <a:p>
            <a:pPr marL="742950" lvl="1" indent="-285750" algn="l" fontAlgn="base">
              <a:buFont typeface="+mj-lt"/>
              <a:buAutoNum type="arabicPeriod"/>
            </a:pPr>
            <a:r>
              <a:rPr lang="en-US" b="0" i="0" dirty="0">
                <a:solidFill>
                  <a:srgbClr val="525C65"/>
                </a:solidFill>
                <a:effectLst/>
                <a:latin typeface="inherit"/>
              </a:rPr>
              <a:t>The CIO will not continually work in the environment however, they will need the same Azure AD access should the need arise to step in for the Azure Architect.</a:t>
            </a:r>
          </a:p>
          <a:p>
            <a:pPr marL="742950" lvl="1" indent="-285750" algn="l" fontAlgn="base">
              <a:buFont typeface="+mj-lt"/>
              <a:buAutoNum type="arabicPeriod"/>
            </a:pPr>
            <a:r>
              <a:rPr lang="en-US" b="0" i="0" dirty="0">
                <a:solidFill>
                  <a:srgbClr val="525C65"/>
                </a:solidFill>
                <a:effectLst/>
                <a:latin typeface="inherit"/>
              </a:rPr>
              <a:t>The Human Resources staff will need the User Admin role on occasion (eligible).</a:t>
            </a:r>
          </a:p>
          <a:p>
            <a:pPr marL="742950" lvl="1" indent="-285750" algn="l" fontAlgn="base">
              <a:buFont typeface="+mj-lt"/>
              <a:buAutoNum type="arabicPeriod"/>
            </a:pPr>
            <a:r>
              <a:rPr lang="en-US" b="0" i="0" dirty="0">
                <a:solidFill>
                  <a:srgbClr val="525C65"/>
                </a:solidFill>
                <a:effectLst/>
                <a:latin typeface="inherit"/>
              </a:rPr>
              <a:t>The lead DBA will need access to all SQL infrastructure and data, but the Development DBA will only need to access the Dev Database.</a:t>
            </a:r>
          </a:p>
          <a:p>
            <a:pPr marL="742950" lvl="1" indent="-285750" algn="l" fontAlgn="base">
              <a:buFont typeface="+mj-lt"/>
              <a:buAutoNum type="arabicPeriod"/>
            </a:pPr>
            <a:r>
              <a:rPr lang="en-US" b="0" i="0" dirty="0">
                <a:solidFill>
                  <a:srgbClr val="525C65"/>
                </a:solidFill>
                <a:effectLst/>
                <a:latin typeface="inherit"/>
              </a:rPr>
              <a:t>The IT Engineers and the Development Lead will each need access to their assigned environments but will not need to provide this access to others.</a:t>
            </a:r>
          </a:p>
        </p:txBody>
      </p:sp>
    </p:spTree>
    <p:extLst>
      <p:ext uri="{BB962C8B-B14F-4D97-AF65-F5344CB8AC3E}">
        <p14:creationId xmlns:p14="http://schemas.microsoft.com/office/powerpoint/2010/main" val="2541527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2674</TotalTime>
  <Words>1527</Words>
  <Application>Microsoft Office PowerPoint</Application>
  <PresentationFormat>Widescreen</PresentationFormat>
  <Paragraphs>156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GTHaptik</vt:lpstr>
      <vt:lpstr>inherit</vt:lpstr>
      <vt:lpstr>Open Sans</vt:lpstr>
      <vt:lpstr>Office Theme</vt:lpstr>
      <vt:lpstr>Azure Cloud Architect Nanodegree Amit Lathiya (Tutor)</vt:lpstr>
      <vt:lpstr>PowerPoint Presentation</vt:lpstr>
      <vt:lpstr>Ice Breaker Question</vt:lpstr>
      <vt:lpstr>Project Walkthrough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Lathiya, Amit</dc:creator>
  <cp:lastModifiedBy>Lathiya, Amit</cp:lastModifiedBy>
  <cp:revision>64</cp:revision>
  <dcterms:created xsi:type="dcterms:W3CDTF">2022-07-24T21:33:31Z</dcterms:created>
  <dcterms:modified xsi:type="dcterms:W3CDTF">2022-08-26T15:12:33Z</dcterms:modified>
</cp:coreProperties>
</file>