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sldIdLst>
    <p:sldId id="257" r:id="rId5"/>
    <p:sldId id="258" r:id="rId6"/>
    <p:sldId id="267" r:id="rId7"/>
    <p:sldId id="268" r:id="rId8"/>
    <p:sldId id="259" r:id="rId9"/>
    <p:sldId id="260" r:id="rId10"/>
    <p:sldId id="261" r:id="rId11"/>
    <p:sldId id="263"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82" autoAdjust="0"/>
    <p:restoredTop sz="94660"/>
  </p:normalViewPr>
  <p:slideViewPr>
    <p:cSldViewPr snapToGrid="0">
      <p:cViewPr varScale="1">
        <p:scale>
          <a:sx n="115" d="100"/>
          <a:sy n="115" d="100"/>
        </p:scale>
        <p:origin x="100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922874-79FC-42CF-B6CB-A0A1BB43590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FA83913-90BB-4F84-ABF2-38F4A5146313}">
      <dgm:prSet/>
      <dgm:spPr/>
      <dgm:t>
        <a:bodyPr/>
        <a:lstStyle/>
        <a:p>
          <a:pPr rtl="0"/>
          <a:r>
            <a:rPr lang="en-US" baseline="0" dirty="0"/>
            <a:t>Interactive panel discussion covering Mission Critical (Superdome), Modernization and Advanced Analytics.  </a:t>
          </a:r>
          <a:endParaRPr lang="en-US" dirty="0"/>
        </a:p>
      </dgm:t>
    </dgm:pt>
    <dgm:pt modelId="{B9AA8C49-F378-416B-9C9E-7D55F8B68991}" type="parTrans" cxnId="{77EE6DE6-1178-4A76-8104-5612B4AA0F41}">
      <dgm:prSet/>
      <dgm:spPr/>
      <dgm:t>
        <a:bodyPr/>
        <a:lstStyle/>
        <a:p>
          <a:endParaRPr lang="en-US"/>
        </a:p>
      </dgm:t>
    </dgm:pt>
    <dgm:pt modelId="{963153E6-FBD2-47F2-9E6E-7FB014506D78}" type="sibTrans" cxnId="{77EE6DE6-1178-4A76-8104-5612B4AA0F41}">
      <dgm:prSet/>
      <dgm:spPr/>
      <dgm:t>
        <a:bodyPr/>
        <a:lstStyle/>
        <a:p>
          <a:endParaRPr lang="en-US"/>
        </a:p>
      </dgm:t>
    </dgm:pt>
    <dgm:pt modelId="{072F44F9-8F71-4EB7-A301-C3D74CB051CF}">
      <dgm:prSet/>
      <dgm:spPr/>
      <dgm:t>
        <a:bodyPr/>
        <a:lstStyle/>
        <a:p>
          <a:pPr rtl="0"/>
          <a:r>
            <a:rPr lang="en-US" baseline="0"/>
            <a:t>Participants:</a:t>
          </a:r>
          <a:endParaRPr lang="en-US"/>
        </a:p>
      </dgm:t>
    </dgm:pt>
    <dgm:pt modelId="{9EB65919-8521-4D3B-B87B-BFF63375CDE7}" type="parTrans" cxnId="{4C383520-DBE2-4735-B3AB-62AACF755E87}">
      <dgm:prSet/>
      <dgm:spPr/>
      <dgm:t>
        <a:bodyPr/>
        <a:lstStyle/>
        <a:p>
          <a:endParaRPr lang="en-US"/>
        </a:p>
      </dgm:t>
    </dgm:pt>
    <dgm:pt modelId="{429F3DC5-448A-420A-81B6-1396DA7671C5}" type="sibTrans" cxnId="{4C383520-DBE2-4735-B3AB-62AACF755E87}">
      <dgm:prSet/>
      <dgm:spPr/>
      <dgm:t>
        <a:bodyPr/>
        <a:lstStyle/>
        <a:p>
          <a:endParaRPr lang="en-US"/>
        </a:p>
      </dgm:t>
    </dgm:pt>
    <dgm:pt modelId="{7B08FD2B-8383-44BC-9E9F-4CFD9CF74976}">
      <dgm:prSet/>
      <dgm:spPr/>
      <dgm:t>
        <a:bodyPr/>
        <a:lstStyle/>
        <a:p>
          <a:pPr rtl="0"/>
          <a:r>
            <a:rPr lang="en-US" baseline="0"/>
            <a:t>Microsoft Moderator (same person that delivers the event keynote)</a:t>
          </a:r>
          <a:endParaRPr lang="en-US"/>
        </a:p>
      </dgm:t>
    </dgm:pt>
    <dgm:pt modelId="{2783119D-28BB-4B43-984C-D40B005EDF11}" type="parTrans" cxnId="{3D1B0225-588D-4153-B0D6-7AAC38CBEC84}">
      <dgm:prSet/>
      <dgm:spPr/>
      <dgm:t>
        <a:bodyPr/>
        <a:lstStyle/>
        <a:p>
          <a:endParaRPr lang="en-US"/>
        </a:p>
      </dgm:t>
    </dgm:pt>
    <dgm:pt modelId="{83867EFB-41EE-41BC-849B-E380A1C72CF1}" type="sibTrans" cxnId="{3D1B0225-588D-4153-B0D6-7AAC38CBEC84}">
      <dgm:prSet/>
      <dgm:spPr/>
      <dgm:t>
        <a:bodyPr/>
        <a:lstStyle/>
        <a:p>
          <a:endParaRPr lang="en-US"/>
        </a:p>
      </dgm:t>
    </dgm:pt>
    <dgm:pt modelId="{1966C34D-EFDD-4858-837B-FCF0B1081271}">
      <dgm:prSet/>
      <dgm:spPr/>
      <dgm:t>
        <a:bodyPr/>
        <a:lstStyle/>
        <a:p>
          <a:pPr rtl="0"/>
          <a:r>
            <a:rPr lang="en-US" baseline="0" dirty="0"/>
            <a:t>HP</a:t>
          </a:r>
          <a:endParaRPr lang="en-US" dirty="0"/>
        </a:p>
      </dgm:t>
    </dgm:pt>
    <dgm:pt modelId="{94A38B6D-B8D3-420E-9E99-52D64449546A}" type="parTrans" cxnId="{BD520ADE-DDE8-43BE-8FDF-958CC7C43F60}">
      <dgm:prSet/>
      <dgm:spPr/>
      <dgm:t>
        <a:bodyPr/>
        <a:lstStyle/>
        <a:p>
          <a:endParaRPr lang="en-US"/>
        </a:p>
      </dgm:t>
    </dgm:pt>
    <dgm:pt modelId="{3725B1BD-3D6D-408B-863C-65044D6485B9}" type="sibTrans" cxnId="{BD520ADE-DDE8-43BE-8FDF-958CC7C43F60}">
      <dgm:prSet/>
      <dgm:spPr/>
      <dgm:t>
        <a:bodyPr/>
        <a:lstStyle/>
        <a:p>
          <a:endParaRPr lang="en-US"/>
        </a:p>
      </dgm:t>
    </dgm:pt>
    <dgm:pt modelId="{09612F16-BED5-4E80-98CE-927FA603D254}">
      <dgm:prSet/>
      <dgm:spPr/>
      <dgm:t>
        <a:bodyPr/>
        <a:lstStyle/>
        <a:p>
          <a:pPr rtl="0"/>
          <a:r>
            <a:rPr lang="en-US" baseline="0"/>
            <a:t>Data Platform SI</a:t>
          </a:r>
          <a:endParaRPr lang="en-US"/>
        </a:p>
      </dgm:t>
    </dgm:pt>
    <dgm:pt modelId="{B22CDF6D-A364-4E61-9A72-CA3631CEBBA8}" type="parTrans" cxnId="{AA56EEE9-913A-40A6-8932-47D4DDFF68EC}">
      <dgm:prSet/>
      <dgm:spPr/>
      <dgm:t>
        <a:bodyPr/>
        <a:lstStyle/>
        <a:p>
          <a:endParaRPr lang="en-US"/>
        </a:p>
      </dgm:t>
    </dgm:pt>
    <dgm:pt modelId="{2332F65A-525F-41BE-B46B-A15B09005800}" type="sibTrans" cxnId="{AA56EEE9-913A-40A6-8932-47D4DDFF68EC}">
      <dgm:prSet/>
      <dgm:spPr/>
      <dgm:t>
        <a:bodyPr/>
        <a:lstStyle/>
        <a:p>
          <a:endParaRPr lang="en-US"/>
        </a:p>
      </dgm:t>
    </dgm:pt>
    <dgm:pt modelId="{A17F87B1-2252-4881-BA2A-4376091C23D0}">
      <dgm:prSet/>
      <dgm:spPr/>
      <dgm:t>
        <a:bodyPr/>
        <a:lstStyle/>
        <a:p>
          <a:pPr rtl="0"/>
          <a:r>
            <a:rPr lang="en-US" baseline="0"/>
            <a:t>Advanced Analytics SI (could also be the same partner covering DP)</a:t>
          </a:r>
          <a:endParaRPr lang="en-US"/>
        </a:p>
      </dgm:t>
    </dgm:pt>
    <dgm:pt modelId="{70C28F0B-51C9-401C-99A9-CE4090035A42}" type="parTrans" cxnId="{194C9B75-4255-4425-AB86-E83D1703AE9F}">
      <dgm:prSet/>
      <dgm:spPr/>
      <dgm:t>
        <a:bodyPr/>
        <a:lstStyle/>
        <a:p>
          <a:endParaRPr lang="en-US"/>
        </a:p>
      </dgm:t>
    </dgm:pt>
    <dgm:pt modelId="{A88B7C61-776C-4F8D-9B8E-ECF3999F9F28}" type="sibTrans" cxnId="{194C9B75-4255-4425-AB86-E83D1703AE9F}">
      <dgm:prSet/>
      <dgm:spPr/>
      <dgm:t>
        <a:bodyPr/>
        <a:lstStyle/>
        <a:p>
          <a:endParaRPr lang="en-US"/>
        </a:p>
      </dgm:t>
    </dgm:pt>
    <dgm:pt modelId="{7A356EF5-E8CA-4F0B-A7CF-56D1223E8779}">
      <dgm:prSet/>
      <dgm:spPr/>
      <dgm:t>
        <a:bodyPr/>
        <a:lstStyle/>
        <a:p>
          <a:pPr rtl="0"/>
          <a:r>
            <a:rPr lang="en-US" baseline="0" dirty="0"/>
            <a:t>Format:</a:t>
          </a:r>
          <a:endParaRPr lang="en-US" dirty="0"/>
        </a:p>
      </dgm:t>
    </dgm:pt>
    <dgm:pt modelId="{1C968C3E-9D6A-47BD-AAB1-322EB3576B39}" type="parTrans" cxnId="{BD546A3A-6313-42EF-8F6A-A70BE20EA5EF}">
      <dgm:prSet/>
      <dgm:spPr/>
      <dgm:t>
        <a:bodyPr/>
        <a:lstStyle/>
        <a:p>
          <a:endParaRPr lang="en-US"/>
        </a:p>
      </dgm:t>
    </dgm:pt>
    <dgm:pt modelId="{95EFA3AA-C3FF-44F7-8703-3E5362569CF0}" type="sibTrans" cxnId="{BD546A3A-6313-42EF-8F6A-A70BE20EA5EF}">
      <dgm:prSet/>
      <dgm:spPr/>
      <dgm:t>
        <a:bodyPr/>
        <a:lstStyle/>
        <a:p>
          <a:endParaRPr lang="en-US"/>
        </a:p>
      </dgm:t>
    </dgm:pt>
    <dgm:pt modelId="{DD04337C-A3E3-4869-AF7A-76EED19B3C8D}">
      <dgm:prSet/>
      <dgm:spPr/>
      <dgm:t>
        <a:bodyPr/>
        <a:lstStyle/>
        <a:p>
          <a:pPr rtl="0"/>
          <a:r>
            <a:rPr lang="en-US" baseline="0"/>
            <a:t>Pre-Determined questions from the moderator will be posed to each partner, all partners will have the opportunity to chime in on a given question.  </a:t>
          </a:r>
          <a:endParaRPr lang="en-US"/>
        </a:p>
      </dgm:t>
    </dgm:pt>
    <dgm:pt modelId="{A7C055BC-357F-4E45-BD87-89E1FCE60CD8}" type="parTrans" cxnId="{78678113-C03A-4E53-A387-45B22E8ED734}">
      <dgm:prSet/>
      <dgm:spPr/>
      <dgm:t>
        <a:bodyPr/>
        <a:lstStyle/>
        <a:p>
          <a:endParaRPr lang="en-US"/>
        </a:p>
      </dgm:t>
    </dgm:pt>
    <dgm:pt modelId="{87002C2B-3DAD-43F9-A076-347ECC08FDE0}" type="sibTrans" cxnId="{78678113-C03A-4E53-A387-45B22E8ED734}">
      <dgm:prSet/>
      <dgm:spPr/>
      <dgm:t>
        <a:bodyPr/>
        <a:lstStyle/>
        <a:p>
          <a:endParaRPr lang="en-US"/>
        </a:p>
      </dgm:t>
    </dgm:pt>
    <dgm:pt modelId="{C11A5924-6FFB-429F-9F34-C3669C258451}">
      <dgm:prSet/>
      <dgm:spPr/>
      <dgm:t>
        <a:bodyPr/>
        <a:lstStyle/>
        <a:p>
          <a:pPr rtl="0"/>
          <a:r>
            <a:rPr lang="en-US" baseline="0" dirty="0"/>
            <a:t>Follow up questions from the audience</a:t>
          </a:r>
          <a:endParaRPr lang="en-US" dirty="0"/>
        </a:p>
      </dgm:t>
    </dgm:pt>
    <dgm:pt modelId="{0778EE2B-64A9-4631-B529-B59C2F015211}" type="parTrans" cxnId="{C8ACABF3-630D-48CD-A483-544F68B9A7A5}">
      <dgm:prSet/>
      <dgm:spPr/>
      <dgm:t>
        <a:bodyPr/>
        <a:lstStyle/>
        <a:p>
          <a:endParaRPr lang="en-US"/>
        </a:p>
      </dgm:t>
    </dgm:pt>
    <dgm:pt modelId="{5C555C0A-63DF-49DC-8F20-FF9EAD98C6C7}" type="sibTrans" cxnId="{C8ACABF3-630D-48CD-A483-544F68B9A7A5}">
      <dgm:prSet/>
      <dgm:spPr/>
      <dgm:t>
        <a:bodyPr/>
        <a:lstStyle/>
        <a:p>
          <a:endParaRPr lang="en-US"/>
        </a:p>
      </dgm:t>
    </dgm:pt>
    <dgm:pt modelId="{7BD91D5A-7D6D-4399-9F1C-E57AAC07204C}">
      <dgm:prSet/>
      <dgm:spPr/>
      <dgm:t>
        <a:bodyPr/>
        <a:lstStyle/>
        <a:p>
          <a:pPr rtl="0"/>
          <a:r>
            <a:rPr lang="en-US" dirty="0"/>
            <a:t>Goals</a:t>
          </a:r>
        </a:p>
      </dgm:t>
    </dgm:pt>
    <dgm:pt modelId="{D7B722D1-A5C6-43BA-AD83-FE1F32B4D587}" type="parTrans" cxnId="{B56C6F93-15C2-4C64-9F23-5F83B1D30228}">
      <dgm:prSet/>
      <dgm:spPr/>
      <dgm:t>
        <a:bodyPr/>
        <a:lstStyle/>
        <a:p>
          <a:endParaRPr lang="en-US"/>
        </a:p>
      </dgm:t>
    </dgm:pt>
    <dgm:pt modelId="{2CF1B635-FB36-4AEE-B671-8D8B5567D1EE}" type="sibTrans" cxnId="{B56C6F93-15C2-4C64-9F23-5F83B1D30228}">
      <dgm:prSet/>
      <dgm:spPr/>
      <dgm:t>
        <a:bodyPr/>
        <a:lstStyle/>
        <a:p>
          <a:endParaRPr lang="en-US"/>
        </a:p>
      </dgm:t>
    </dgm:pt>
    <dgm:pt modelId="{B8FC94C9-ACA1-4943-953E-FF40A2540529}">
      <dgm:prSet/>
      <dgm:spPr/>
      <dgm:t>
        <a:bodyPr/>
        <a:lstStyle/>
        <a:p>
          <a:pPr rtl="0"/>
          <a:r>
            <a:rPr lang="en-US" dirty="0"/>
            <a:t>Share insights on specific solution areas from a partner perspective</a:t>
          </a:r>
        </a:p>
      </dgm:t>
    </dgm:pt>
    <dgm:pt modelId="{E86ABEB8-8981-4A75-B693-E36942C863E1}" type="parTrans" cxnId="{D1238438-B330-4773-BAA8-8388FAAC555F}">
      <dgm:prSet/>
      <dgm:spPr/>
      <dgm:t>
        <a:bodyPr/>
        <a:lstStyle/>
        <a:p>
          <a:endParaRPr lang="en-US"/>
        </a:p>
      </dgm:t>
    </dgm:pt>
    <dgm:pt modelId="{E1F62D21-CEA7-4A0C-B580-EE0C36EDA850}" type="sibTrans" cxnId="{D1238438-B330-4773-BAA8-8388FAAC555F}">
      <dgm:prSet/>
      <dgm:spPr/>
      <dgm:t>
        <a:bodyPr/>
        <a:lstStyle/>
        <a:p>
          <a:endParaRPr lang="en-US"/>
        </a:p>
      </dgm:t>
    </dgm:pt>
    <dgm:pt modelId="{35EFF514-D6D3-4F33-91BE-EF3B2E659FAF}">
      <dgm:prSet/>
      <dgm:spPr/>
      <dgm:t>
        <a:bodyPr/>
        <a:lstStyle/>
        <a:p>
          <a:pPr rtl="0"/>
          <a:r>
            <a:rPr lang="en-US" dirty="0"/>
            <a:t>Showcase partner capabilities through the sharing on tangible examples</a:t>
          </a:r>
        </a:p>
      </dgm:t>
    </dgm:pt>
    <dgm:pt modelId="{43908C21-863D-45D2-8245-A4870C9A8BB1}" type="parTrans" cxnId="{2E4CCFBF-5871-4767-B406-622028274AD7}">
      <dgm:prSet/>
      <dgm:spPr/>
      <dgm:t>
        <a:bodyPr/>
        <a:lstStyle/>
        <a:p>
          <a:endParaRPr lang="en-US"/>
        </a:p>
      </dgm:t>
    </dgm:pt>
    <dgm:pt modelId="{4408EE1A-D701-4939-BDDC-9D6DE6139D04}" type="sibTrans" cxnId="{2E4CCFBF-5871-4767-B406-622028274AD7}">
      <dgm:prSet/>
      <dgm:spPr/>
      <dgm:t>
        <a:bodyPr/>
        <a:lstStyle/>
        <a:p>
          <a:endParaRPr lang="en-US"/>
        </a:p>
      </dgm:t>
    </dgm:pt>
    <dgm:pt modelId="{E801BBF0-8A86-4D39-819E-689211BFF9BC}" type="pres">
      <dgm:prSet presAssocID="{45922874-79FC-42CF-B6CB-A0A1BB43590F}" presName="linear" presStyleCnt="0">
        <dgm:presLayoutVars>
          <dgm:animLvl val="lvl"/>
          <dgm:resizeHandles val="exact"/>
        </dgm:presLayoutVars>
      </dgm:prSet>
      <dgm:spPr/>
      <dgm:t>
        <a:bodyPr/>
        <a:lstStyle/>
        <a:p>
          <a:endParaRPr lang="en-US"/>
        </a:p>
      </dgm:t>
    </dgm:pt>
    <dgm:pt modelId="{FA6BA1D9-FC6C-46F7-84BE-EAC414FA1465}" type="pres">
      <dgm:prSet presAssocID="{0FA83913-90BB-4F84-ABF2-38F4A5146313}" presName="parentText" presStyleLbl="node1" presStyleIdx="0" presStyleCnt="3">
        <dgm:presLayoutVars>
          <dgm:chMax val="0"/>
          <dgm:bulletEnabled val="1"/>
        </dgm:presLayoutVars>
      </dgm:prSet>
      <dgm:spPr/>
      <dgm:t>
        <a:bodyPr/>
        <a:lstStyle/>
        <a:p>
          <a:endParaRPr lang="en-US"/>
        </a:p>
      </dgm:t>
    </dgm:pt>
    <dgm:pt modelId="{250597BF-2031-443A-9E1E-BEF00B45B34D}" type="pres">
      <dgm:prSet presAssocID="{0FA83913-90BB-4F84-ABF2-38F4A5146313}" presName="childText" presStyleLbl="revTx" presStyleIdx="0" presStyleCnt="3">
        <dgm:presLayoutVars>
          <dgm:bulletEnabled val="1"/>
        </dgm:presLayoutVars>
      </dgm:prSet>
      <dgm:spPr/>
      <dgm:t>
        <a:bodyPr/>
        <a:lstStyle/>
        <a:p>
          <a:endParaRPr lang="en-US"/>
        </a:p>
      </dgm:t>
    </dgm:pt>
    <dgm:pt modelId="{8E47A221-FC81-4FAE-BEF2-33E13909AADC}" type="pres">
      <dgm:prSet presAssocID="{7A356EF5-E8CA-4F0B-A7CF-56D1223E8779}" presName="parentText" presStyleLbl="node1" presStyleIdx="1" presStyleCnt="3">
        <dgm:presLayoutVars>
          <dgm:chMax val="0"/>
          <dgm:bulletEnabled val="1"/>
        </dgm:presLayoutVars>
      </dgm:prSet>
      <dgm:spPr/>
      <dgm:t>
        <a:bodyPr/>
        <a:lstStyle/>
        <a:p>
          <a:endParaRPr lang="en-US"/>
        </a:p>
      </dgm:t>
    </dgm:pt>
    <dgm:pt modelId="{E8528195-8DA8-4B80-8940-0BE97F6ADF89}" type="pres">
      <dgm:prSet presAssocID="{7A356EF5-E8CA-4F0B-A7CF-56D1223E8779}" presName="childText" presStyleLbl="revTx" presStyleIdx="1" presStyleCnt="3">
        <dgm:presLayoutVars>
          <dgm:bulletEnabled val="1"/>
        </dgm:presLayoutVars>
      </dgm:prSet>
      <dgm:spPr/>
      <dgm:t>
        <a:bodyPr/>
        <a:lstStyle/>
        <a:p>
          <a:endParaRPr lang="en-US"/>
        </a:p>
      </dgm:t>
    </dgm:pt>
    <dgm:pt modelId="{33F7A070-C4B7-47DF-B2B6-D99C3E84DE43}" type="pres">
      <dgm:prSet presAssocID="{7BD91D5A-7D6D-4399-9F1C-E57AAC07204C}" presName="parentText" presStyleLbl="node1" presStyleIdx="2" presStyleCnt="3">
        <dgm:presLayoutVars>
          <dgm:chMax val="0"/>
          <dgm:bulletEnabled val="1"/>
        </dgm:presLayoutVars>
      </dgm:prSet>
      <dgm:spPr/>
      <dgm:t>
        <a:bodyPr/>
        <a:lstStyle/>
        <a:p>
          <a:endParaRPr lang="en-US"/>
        </a:p>
      </dgm:t>
    </dgm:pt>
    <dgm:pt modelId="{83DEECE6-BEBD-456C-A632-E48BFB5177AB}" type="pres">
      <dgm:prSet presAssocID="{7BD91D5A-7D6D-4399-9F1C-E57AAC07204C}" presName="childText" presStyleLbl="revTx" presStyleIdx="2" presStyleCnt="3">
        <dgm:presLayoutVars>
          <dgm:bulletEnabled val="1"/>
        </dgm:presLayoutVars>
      </dgm:prSet>
      <dgm:spPr/>
      <dgm:t>
        <a:bodyPr/>
        <a:lstStyle/>
        <a:p>
          <a:endParaRPr lang="en-US"/>
        </a:p>
      </dgm:t>
    </dgm:pt>
  </dgm:ptLst>
  <dgm:cxnLst>
    <dgm:cxn modelId="{11E7FB3B-707E-47A7-A78D-02466F1C40CE}" type="presOf" srcId="{7B08FD2B-8383-44BC-9E9F-4CFD9CF74976}" destId="{250597BF-2031-443A-9E1E-BEF00B45B34D}" srcOrd="0" destOrd="1" presId="urn:microsoft.com/office/officeart/2005/8/layout/vList2"/>
    <dgm:cxn modelId="{16079797-348D-427E-808E-FD4550316BEC}" type="presOf" srcId="{1966C34D-EFDD-4858-837B-FCF0B1081271}" destId="{250597BF-2031-443A-9E1E-BEF00B45B34D}" srcOrd="0" destOrd="2" presId="urn:microsoft.com/office/officeart/2005/8/layout/vList2"/>
    <dgm:cxn modelId="{BD546A3A-6313-42EF-8F6A-A70BE20EA5EF}" srcId="{45922874-79FC-42CF-B6CB-A0A1BB43590F}" destId="{7A356EF5-E8CA-4F0B-A7CF-56D1223E8779}" srcOrd="1" destOrd="0" parTransId="{1C968C3E-9D6A-47BD-AAB1-322EB3576B39}" sibTransId="{95EFA3AA-C3FF-44F7-8703-3E5362569CF0}"/>
    <dgm:cxn modelId="{14FFAA59-3DC3-4871-B433-7F2C6EB760EF}" type="presOf" srcId="{C11A5924-6FFB-429F-9F34-C3669C258451}" destId="{E8528195-8DA8-4B80-8940-0BE97F6ADF89}" srcOrd="0" destOrd="1" presId="urn:microsoft.com/office/officeart/2005/8/layout/vList2"/>
    <dgm:cxn modelId="{BD520ADE-DDE8-43BE-8FDF-958CC7C43F60}" srcId="{072F44F9-8F71-4EB7-A301-C3D74CB051CF}" destId="{1966C34D-EFDD-4858-837B-FCF0B1081271}" srcOrd="1" destOrd="0" parTransId="{94A38B6D-B8D3-420E-9E99-52D64449546A}" sibTransId="{3725B1BD-3D6D-408B-863C-65044D6485B9}"/>
    <dgm:cxn modelId="{77EE6DE6-1178-4A76-8104-5612B4AA0F41}" srcId="{45922874-79FC-42CF-B6CB-A0A1BB43590F}" destId="{0FA83913-90BB-4F84-ABF2-38F4A5146313}" srcOrd="0" destOrd="0" parTransId="{B9AA8C49-F378-416B-9C9E-7D55F8B68991}" sibTransId="{963153E6-FBD2-47F2-9E6E-7FB014506D78}"/>
    <dgm:cxn modelId="{2E4CCFBF-5871-4767-B406-622028274AD7}" srcId="{7BD91D5A-7D6D-4399-9F1C-E57AAC07204C}" destId="{35EFF514-D6D3-4F33-91BE-EF3B2E659FAF}" srcOrd="1" destOrd="0" parTransId="{43908C21-863D-45D2-8245-A4870C9A8BB1}" sibTransId="{4408EE1A-D701-4939-BDDC-9D6DE6139D04}"/>
    <dgm:cxn modelId="{4C383520-DBE2-4735-B3AB-62AACF755E87}" srcId="{0FA83913-90BB-4F84-ABF2-38F4A5146313}" destId="{072F44F9-8F71-4EB7-A301-C3D74CB051CF}" srcOrd="0" destOrd="0" parTransId="{9EB65919-8521-4D3B-B87B-BFF63375CDE7}" sibTransId="{429F3DC5-448A-420A-81B6-1396DA7671C5}"/>
    <dgm:cxn modelId="{800ACC76-0667-456C-A16F-7AE18F1C5FF1}" type="presOf" srcId="{35EFF514-D6D3-4F33-91BE-EF3B2E659FAF}" destId="{83DEECE6-BEBD-456C-A632-E48BFB5177AB}" srcOrd="0" destOrd="1" presId="urn:microsoft.com/office/officeart/2005/8/layout/vList2"/>
    <dgm:cxn modelId="{0DF3FED8-6294-4700-920D-9AE74CD66D6C}" type="presOf" srcId="{072F44F9-8F71-4EB7-A301-C3D74CB051CF}" destId="{250597BF-2031-443A-9E1E-BEF00B45B34D}" srcOrd="0" destOrd="0" presId="urn:microsoft.com/office/officeart/2005/8/layout/vList2"/>
    <dgm:cxn modelId="{9F28D88F-606D-4D71-8E2A-7505987AB080}" type="presOf" srcId="{A17F87B1-2252-4881-BA2A-4376091C23D0}" destId="{250597BF-2031-443A-9E1E-BEF00B45B34D}" srcOrd="0" destOrd="4" presId="urn:microsoft.com/office/officeart/2005/8/layout/vList2"/>
    <dgm:cxn modelId="{C8ACABF3-630D-48CD-A483-544F68B9A7A5}" srcId="{7A356EF5-E8CA-4F0B-A7CF-56D1223E8779}" destId="{C11A5924-6FFB-429F-9F34-C3669C258451}" srcOrd="1" destOrd="0" parTransId="{0778EE2B-64A9-4631-B529-B59C2F015211}" sibTransId="{5C555C0A-63DF-49DC-8F20-FF9EAD98C6C7}"/>
    <dgm:cxn modelId="{D1238438-B330-4773-BAA8-8388FAAC555F}" srcId="{7BD91D5A-7D6D-4399-9F1C-E57AAC07204C}" destId="{B8FC94C9-ACA1-4943-953E-FF40A2540529}" srcOrd="0" destOrd="0" parTransId="{E86ABEB8-8981-4A75-B693-E36942C863E1}" sibTransId="{E1F62D21-CEA7-4A0C-B580-EE0C36EDA850}"/>
    <dgm:cxn modelId="{3DF7AC56-6045-4418-A7EB-E20F2CAD7359}" type="presOf" srcId="{45922874-79FC-42CF-B6CB-A0A1BB43590F}" destId="{E801BBF0-8A86-4D39-819E-689211BFF9BC}" srcOrd="0" destOrd="0" presId="urn:microsoft.com/office/officeart/2005/8/layout/vList2"/>
    <dgm:cxn modelId="{B56C6F93-15C2-4C64-9F23-5F83B1D30228}" srcId="{45922874-79FC-42CF-B6CB-A0A1BB43590F}" destId="{7BD91D5A-7D6D-4399-9F1C-E57AAC07204C}" srcOrd="2" destOrd="0" parTransId="{D7B722D1-A5C6-43BA-AD83-FE1F32B4D587}" sibTransId="{2CF1B635-FB36-4AEE-B671-8D8B5567D1EE}"/>
    <dgm:cxn modelId="{5F030C9A-96AB-4FEE-A3C6-9528CD4BD9EF}" type="presOf" srcId="{7A356EF5-E8CA-4F0B-A7CF-56D1223E8779}" destId="{8E47A221-FC81-4FAE-BEF2-33E13909AADC}" srcOrd="0" destOrd="0" presId="urn:microsoft.com/office/officeart/2005/8/layout/vList2"/>
    <dgm:cxn modelId="{4D30FB5F-0940-45E5-AEC4-919B8B8341B5}" type="presOf" srcId="{DD04337C-A3E3-4869-AF7A-76EED19B3C8D}" destId="{E8528195-8DA8-4B80-8940-0BE97F6ADF89}" srcOrd="0" destOrd="0" presId="urn:microsoft.com/office/officeart/2005/8/layout/vList2"/>
    <dgm:cxn modelId="{0CBF0A9C-B9A7-4402-8A8C-A6BE900AC6C2}" type="presOf" srcId="{B8FC94C9-ACA1-4943-953E-FF40A2540529}" destId="{83DEECE6-BEBD-456C-A632-E48BFB5177AB}" srcOrd="0" destOrd="0" presId="urn:microsoft.com/office/officeart/2005/8/layout/vList2"/>
    <dgm:cxn modelId="{78678113-C03A-4E53-A387-45B22E8ED734}" srcId="{7A356EF5-E8CA-4F0B-A7CF-56D1223E8779}" destId="{DD04337C-A3E3-4869-AF7A-76EED19B3C8D}" srcOrd="0" destOrd="0" parTransId="{A7C055BC-357F-4E45-BD87-89E1FCE60CD8}" sibTransId="{87002C2B-3DAD-43F9-A076-347ECC08FDE0}"/>
    <dgm:cxn modelId="{0DD44A25-46DB-44CB-961C-F5BFAB7F5B17}" type="presOf" srcId="{7BD91D5A-7D6D-4399-9F1C-E57AAC07204C}" destId="{33F7A070-C4B7-47DF-B2B6-D99C3E84DE43}" srcOrd="0" destOrd="0" presId="urn:microsoft.com/office/officeart/2005/8/layout/vList2"/>
    <dgm:cxn modelId="{AA56EEE9-913A-40A6-8932-47D4DDFF68EC}" srcId="{072F44F9-8F71-4EB7-A301-C3D74CB051CF}" destId="{09612F16-BED5-4E80-98CE-927FA603D254}" srcOrd="2" destOrd="0" parTransId="{B22CDF6D-A364-4E61-9A72-CA3631CEBBA8}" sibTransId="{2332F65A-525F-41BE-B46B-A15B09005800}"/>
    <dgm:cxn modelId="{48C44F47-77ED-438C-9D68-C90241FCA559}" type="presOf" srcId="{0FA83913-90BB-4F84-ABF2-38F4A5146313}" destId="{FA6BA1D9-FC6C-46F7-84BE-EAC414FA1465}" srcOrd="0" destOrd="0" presId="urn:microsoft.com/office/officeart/2005/8/layout/vList2"/>
    <dgm:cxn modelId="{4141763C-7932-4225-B51F-A657BC0F7E7F}" type="presOf" srcId="{09612F16-BED5-4E80-98CE-927FA603D254}" destId="{250597BF-2031-443A-9E1E-BEF00B45B34D}" srcOrd="0" destOrd="3" presId="urn:microsoft.com/office/officeart/2005/8/layout/vList2"/>
    <dgm:cxn modelId="{194C9B75-4255-4425-AB86-E83D1703AE9F}" srcId="{0FA83913-90BB-4F84-ABF2-38F4A5146313}" destId="{A17F87B1-2252-4881-BA2A-4376091C23D0}" srcOrd="1" destOrd="0" parTransId="{70C28F0B-51C9-401C-99A9-CE4090035A42}" sibTransId="{A88B7C61-776C-4F8D-9B8E-ECF3999F9F28}"/>
    <dgm:cxn modelId="{3D1B0225-588D-4153-B0D6-7AAC38CBEC84}" srcId="{072F44F9-8F71-4EB7-A301-C3D74CB051CF}" destId="{7B08FD2B-8383-44BC-9E9F-4CFD9CF74976}" srcOrd="0" destOrd="0" parTransId="{2783119D-28BB-4B43-984C-D40B005EDF11}" sibTransId="{83867EFB-41EE-41BC-849B-E380A1C72CF1}"/>
    <dgm:cxn modelId="{82F80D2E-2ABD-4D9F-8AF3-40BFD9D445F6}" type="presParOf" srcId="{E801BBF0-8A86-4D39-819E-689211BFF9BC}" destId="{FA6BA1D9-FC6C-46F7-84BE-EAC414FA1465}" srcOrd="0" destOrd="0" presId="urn:microsoft.com/office/officeart/2005/8/layout/vList2"/>
    <dgm:cxn modelId="{DE1D2BAC-8C5C-47C9-9BA2-CF11E449DCC0}" type="presParOf" srcId="{E801BBF0-8A86-4D39-819E-689211BFF9BC}" destId="{250597BF-2031-443A-9E1E-BEF00B45B34D}" srcOrd="1" destOrd="0" presId="urn:microsoft.com/office/officeart/2005/8/layout/vList2"/>
    <dgm:cxn modelId="{97D4FC82-BA49-42CE-886F-B6045EF7F24A}" type="presParOf" srcId="{E801BBF0-8A86-4D39-819E-689211BFF9BC}" destId="{8E47A221-FC81-4FAE-BEF2-33E13909AADC}" srcOrd="2" destOrd="0" presId="urn:microsoft.com/office/officeart/2005/8/layout/vList2"/>
    <dgm:cxn modelId="{BD8F9993-F35D-4F77-94BF-AC67E854097A}" type="presParOf" srcId="{E801BBF0-8A86-4D39-819E-689211BFF9BC}" destId="{E8528195-8DA8-4B80-8940-0BE97F6ADF89}" srcOrd="3" destOrd="0" presId="urn:microsoft.com/office/officeart/2005/8/layout/vList2"/>
    <dgm:cxn modelId="{DF5DF1F5-DF50-4FCC-A623-CD8C704CE39E}" type="presParOf" srcId="{E801BBF0-8A86-4D39-819E-689211BFF9BC}" destId="{33F7A070-C4B7-47DF-B2B6-D99C3E84DE43}" srcOrd="4" destOrd="0" presId="urn:microsoft.com/office/officeart/2005/8/layout/vList2"/>
    <dgm:cxn modelId="{99A59998-2DA4-4921-BFB6-CAFB134227EB}" type="presParOf" srcId="{E801BBF0-8A86-4D39-819E-689211BFF9BC}" destId="{83DEECE6-BEBD-456C-A632-E48BFB5177AB}"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6BA1D9-FC6C-46F7-84BE-EAC414FA1465}">
      <dsp:nvSpPr>
        <dsp:cNvPr id="0" name=""/>
        <dsp:cNvSpPr/>
      </dsp:nvSpPr>
      <dsp:spPr>
        <a:xfrm>
          <a:off x="0" y="163441"/>
          <a:ext cx="11653522" cy="4890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baseline="0" dirty="0"/>
            <a:t>Interactive panel discussion covering Mission Critical (Superdome), Modernization and Advanced Analytics.  </a:t>
          </a:r>
          <a:endParaRPr lang="en-US" sz="1900" kern="1200" dirty="0"/>
        </a:p>
      </dsp:txBody>
      <dsp:txXfrm>
        <a:off x="23874" y="187315"/>
        <a:ext cx="11605774" cy="441312"/>
      </dsp:txXfrm>
    </dsp:sp>
    <dsp:sp modelId="{250597BF-2031-443A-9E1E-BEF00B45B34D}">
      <dsp:nvSpPr>
        <dsp:cNvPr id="0" name=""/>
        <dsp:cNvSpPr/>
      </dsp:nvSpPr>
      <dsp:spPr>
        <a:xfrm>
          <a:off x="0" y="652501"/>
          <a:ext cx="11653522" cy="1415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9999"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US" sz="1500" kern="1200" baseline="0"/>
            <a:t>Participants:</a:t>
          </a:r>
          <a:endParaRPr lang="en-US" sz="1500" kern="1200"/>
        </a:p>
        <a:p>
          <a:pPr marL="228600" lvl="2" indent="-114300" algn="l" defTabSz="666750" rtl="0">
            <a:lnSpc>
              <a:spcPct val="90000"/>
            </a:lnSpc>
            <a:spcBef>
              <a:spcPct val="0"/>
            </a:spcBef>
            <a:spcAft>
              <a:spcPct val="20000"/>
            </a:spcAft>
            <a:buChar char="••"/>
          </a:pPr>
          <a:r>
            <a:rPr lang="en-US" sz="1500" kern="1200" baseline="0"/>
            <a:t>Microsoft Moderator (same person that delivers the event keynote)</a:t>
          </a:r>
          <a:endParaRPr lang="en-US" sz="1500" kern="1200"/>
        </a:p>
        <a:p>
          <a:pPr marL="228600" lvl="2" indent="-114300" algn="l" defTabSz="666750" rtl="0">
            <a:lnSpc>
              <a:spcPct val="90000"/>
            </a:lnSpc>
            <a:spcBef>
              <a:spcPct val="0"/>
            </a:spcBef>
            <a:spcAft>
              <a:spcPct val="20000"/>
            </a:spcAft>
            <a:buChar char="••"/>
          </a:pPr>
          <a:r>
            <a:rPr lang="en-US" sz="1500" kern="1200" baseline="0" dirty="0"/>
            <a:t>HP</a:t>
          </a:r>
          <a:endParaRPr lang="en-US" sz="1500" kern="1200" dirty="0"/>
        </a:p>
        <a:p>
          <a:pPr marL="228600" lvl="2" indent="-114300" algn="l" defTabSz="666750" rtl="0">
            <a:lnSpc>
              <a:spcPct val="90000"/>
            </a:lnSpc>
            <a:spcBef>
              <a:spcPct val="0"/>
            </a:spcBef>
            <a:spcAft>
              <a:spcPct val="20000"/>
            </a:spcAft>
            <a:buChar char="••"/>
          </a:pPr>
          <a:r>
            <a:rPr lang="en-US" sz="1500" kern="1200" baseline="0"/>
            <a:t>Data Platform SI</a:t>
          </a:r>
          <a:endParaRPr lang="en-US" sz="1500" kern="1200"/>
        </a:p>
        <a:p>
          <a:pPr marL="114300" lvl="1" indent="-114300" algn="l" defTabSz="666750" rtl="0">
            <a:lnSpc>
              <a:spcPct val="90000"/>
            </a:lnSpc>
            <a:spcBef>
              <a:spcPct val="0"/>
            </a:spcBef>
            <a:spcAft>
              <a:spcPct val="20000"/>
            </a:spcAft>
            <a:buChar char="••"/>
          </a:pPr>
          <a:r>
            <a:rPr lang="en-US" sz="1500" kern="1200" baseline="0"/>
            <a:t>Advanced Analytics SI (could also be the same partner covering DP)</a:t>
          </a:r>
          <a:endParaRPr lang="en-US" sz="1500" kern="1200"/>
        </a:p>
      </dsp:txBody>
      <dsp:txXfrm>
        <a:off x="0" y="652501"/>
        <a:ext cx="11653522" cy="1415880"/>
      </dsp:txXfrm>
    </dsp:sp>
    <dsp:sp modelId="{8E47A221-FC81-4FAE-BEF2-33E13909AADC}">
      <dsp:nvSpPr>
        <dsp:cNvPr id="0" name=""/>
        <dsp:cNvSpPr/>
      </dsp:nvSpPr>
      <dsp:spPr>
        <a:xfrm>
          <a:off x="0" y="2068381"/>
          <a:ext cx="11653522" cy="4890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baseline="0" dirty="0"/>
            <a:t>Format:</a:t>
          </a:r>
          <a:endParaRPr lang="en-US" sz="1900" kern="1200" dirty="0"/>
        </a:p>
      </dsp:txBody>
      <dsp:txXfrm>
        <a:off x="23874" y="2092255"/>
        <a:ext cx="11605774" cy="441312"/>
      </dsp:txXfrm>
    </dsp:sp>
    <dsp:sp modelId="{E8528195-8DA8-4B80-8940-0BE97F6ADF89}">
      <dsp:nvSpPr>
        <dsp:cNvPr id="0" name=""/>
        <dsp:cNvSpPr/>
      </dsp:nvSpPr>
      <dsp:spPr>
        <a:xfrm>
          <a:off x="0" y="2557441"/>
          <a:ext cx="11653522"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9999"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US" sz="1500" kern="1200" baseline="0"/>
            <a:t>Pre-Determined questions from the moderator will be posed to each partner, all partners will have the opportunity to chime in on a given question.  </a:t>
          </a:r>
          <a:endParaRPr lang="en-US" sz="1500" kern="1200"/>
        </a:p>
        <a:p>
          <a:pPr marL="114300" lvl="1" indent="-114300" algn="l" defTabSz="666750" rtl="0">
            <a:lnSpc>
              <a:spcPct val="90000"/>
            </a:lnSpc>
            <a:spcBef>
              <a:spcPct val="0"/>
            </a:spcBef>
            <a:spcAft>
              <a:spcPct val="20000"/>
            </a:spcAft>
            <a:buChar char="••"/>
          </a:pPr>
          <a:r>
            <a:rPr lang="en-US" sz="1500" kern="1200" baseline="0" dirty="0"/>
            <a:t>Follow up questions from the audience</a:t>
          </a:r>
          <a:endParaRPr lang="en-US" sz="1500" kern="1200" dirty="0"/>
        </a:p>
      </dsp:txBody>
      <dsp:txXfrm>
        <a:off x="0" y="2557441"/>
        <a:ext cx="11653522" cy="786599"/>
      </dsp:txXfrm>
    </dsp:sp>
    <dsp:sp modelId="{33F7A070-C4B7-47DF-B2B6-D99C3E84DE43}">
      <dsp:nvSpPr>
        <dsp:cNvPr id="0" name=""/>
        <dsp:cNvSpPr/>
      </dsp:nvSpPr>
      <dsp:spPr>
        <a:xfrm>
          <a:off x="0" y="3344041"/>
          <a:ext cx="11653522" cy="4890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dirty="0"/>
            <a:t>Goals</a:t>
          </a:r>
        </a:p>
      </dsp:txBody>
      <dsp:txXfrm>
        <a:off x="23874" y="3367915"/>
        <a:ext cx="11605774" cy="441312"/>
      </dsp:txXfrm>
    </dsp:sp>
    <dsp:sp modelId="{83DEECE6-BEBD-456C-A632-E48BFB5177AB}">
      <dsp:nvSpPr>
        <dsp:cNvPr id="0" name=""/>
        <dsp:cNvSpPr/>
      </dsp:nvSpPr>
      <dsp:spPr>
        <a:xfrm>
          <a:off x="0" y="3833101"/>
          <a:ext cx="11653522" cy="560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9999"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US" sz="1500" kern="1200" dirty="0"/>
            <a:t>Share insights on specific solution areas from a partner perspective</a:t>
          </a:r>
        </a:p>
        <a:p>
          <a:pPr marL="114300" lvl="1" indent="-114300" algn="l" defTabSz="666750" rtl="0">
            <a:lnSpc>
              <a:spcPct val="90000"/>
            </a:lnSpc>
            <a:spcBef>
              <a:spcPct val="0"/>
            </a:spcBef>
            <a:spcAft>
              <a:spcPct val="20000"/>
            </a:spcAft>
            <a:buChar char="••"/>
          </a:pPr>
          <a:r>
            <a:rPr lang="en-US" sz="1500" kern="1200" dirty="0"/>
            <a:t>Showcase partner capabilities through the sharing on tangible examples</a:t>
          </a:r>
        </a:p>
      </dsp:txBody>
      <dsp:txXfrm>
        <a:off x="0" y="3833101"/>
        <a:ext cx="11653522" cy="5604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2B35B-5D5C-4B6E-9BD0-D27620C36C2E}" type="datetimeFigureOut">
              <a:rPr lang="en-US" smtClean="0"/>
              <a:t>2/10/2016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26384C-1A32-4539-9241-25E6D76FAFE4}" type="slidenum">
              <a:rPr lang="en-US" smtClean="0"/>
              <a:t>‹#›</a:t>
            </a:fld>
            <a:endParaRPr lang="en-US"/>
          </a:p>
        </p:txBody>
      </p:sp>
    </p:spTree>
    <p:extLst>
      <p:ext uri="{BB962C8B-B14F-4D97-AF65-F5344CB8AC3E}">
        <p14:creationId xmlns:p14="http://schemas.microsoft.com/office/powerpoint/2010/main" val="4115254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l="2944" t="1853" r="1090"/>
          <a:stretch/>
        </p:blipFill>
        <p:spPr>
          <a:xfrm flipH="1">
            <a:off x="0" y="2"/>
            <a:ext cx="12190264" cy="6857996"/>
          </a:xfrm>
          <a:prstGeom prst="rect">
            <a:avLst/>
          </a:prstGeom>
        </p:spPr>
      </p:pic>
      <p:sp>
        <p:nvSpPr>
          <p:cNvPr id="2" name="Rectangle 1"/>
          <p:cNvSpPr/>
          <p:nvPr userDrawn="1"/>
        </p:nvSpPr>
        <p:spPr bwMode="auto">
          <a:xfrm>
            <a:off x="266063" y="2084173"/>
            <a:ext cx="6278150" cy="3491849"/>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84173"/>
            <a:ext cx="6274911" cy="1793104"/>
          </a:xfrm>
          <a:noFill/>
        </p:spPr>
        <p:txBody>
          <a:bodyPr lIns="146304" tIns="91440" rIns="146304" bIns="91440" anchor="t" anchorCtr="0"/>
          <a:lstStyle>
            <a:lvl1pPr>
              <a:defRPr sz="5294" spc="-98"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57"/>
            <a:ext cx="6276530" cy="1698765"/>
          </a:xfrm>
        </p:spPr>
        <p:txBody>
          <a:bodyPr tIns="109728" bIns="109728">
            <a:noAutofit/>
          </a:bodyPr>
          <a:lstStyle>
            <a:lvl1pPr marL="0" indent="0">
              <a:spcBef>
                <a:spcPts val="0"/>
              </a:spcBef>
              <a:buNone/>
              <a:defRPr sz="3137">
                <a:gradFill>
                  <a:gsLst>
                    <a:gs pos="64646">
                      <a:srgbClr val="FFFFFF"/>
                    </a:gs>
                    <a:gs pos="45000">
                      <a:srgbClr val="FFFFFF"/>
                    </a:gs>
                  </a:gsLst>
                  <a:lin ang="5400000" scaled="0"/>
                </a:gradFill>
              </a:defRPr>
            </a:lvl1pPr>
          </a:lstStyle>
          <a:p>
            <a:pPr lvl="0"/>
            <a:r>
              <a:rPr lang="en-US" dirty="0"/>
              <a:t>Speaker Name</a:t>
            </a:r>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6715" y="6029312"/>
            <a:ext cx="1668788" cy="358621"/>
          </a:xfrm>
          <a:prstGeom prst="rect">
            <a:avLst/>
          </a:prstGeom>
        </p:spPr>
      </p:pic>
    </p:spTree>
    <p:extLst>
      <p:ext uri="{BB962C8B-B14F-4D97-AF65-F5344CB8AC3E}">
        <p14:creationId xmlns:p14="http://schemas.microsoft.com/office/powerpoint/2010/main" val="3781863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21536424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8490718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142851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5889586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1205076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595226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876347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835874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48334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defRPr/>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765049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213" y="6029312"/>
            <a:ext cx="1673890" cy="358621"/>
          </a:xfrm>
          <a:prstGeom prst="rect">
            <a:avLst/>
          </a:prstGeom>
        </p:spPr>
      </p:pic>
      <p:sp>
        <p:nvSpPr>
          <p:cNvPr id="8" name="Rectangle 7"/>
          <p:cNvSpPr/>
          <p:nvPr userDrawn="1"/>
        </p:nvSpPr>
        <p:spPr bwMode="auto">
          <a:xfrm>
            <a:off x="448212" y="470068"/>
            <a:ext cx="2060658" cy="393703"/>
          </a:xfrm>
          <a:prstGeom prst="rect">
            <a:avLst/>
          </a:prstGeom>
          <a:noFill/>
          <a:ln w="6350" cap="sq">
            <a:solidFill>
              <a:schemeClr val="tx1"/>
            </a:solidFill>
            <a:prstDash val="sysDash"/>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2745" dirty="0">
                <a:gradFill>
                  <a:gsLst>
                    <a:gs pos="51515">
                      <a:srgbClr val="FFFFFF"/>
                    </a:gs>
                    <a:gs pos="43000">
                      <a:srgbClr val="FFFFFF"/>
                    </a:gs>
                  </a:gsLst>
                  <a:lin ang="5400000" scaled="1"/>
                </a:gradFill>
                <a:ea typeface="Segoe UI" pitchFamily="34" charset="0"/>
                <a:cs typeface="Segoe UI" pitchFamily="34" charset="0"/>
              </a:rPr>
              <a:t>Product logo</a:t>
            </a:r>
          </a:p>
        </p:txBody>
      </p:sp>
      <p:sp>
        <p:nvSpPr>
          <p:cNvPr id="10" name="Rectangle 9"/>
          <p:cNvSpPr/>
          <p:nvPr userDrawn="1"/>
        </p:nvSpPr>
        <p:spPr bwMode="auto">
          <a:xfrm>
            <a:off x="448212" y="863772"/>
            <a:ext cx="2060658" cy="271689"/>
          </a:xfrm>
          <a:prstGeom prst="rect">
            <a:avLst/>
          </a:prstGeom>
          <a:noFill/>
          <a:ln w="6350" cap="sq">
            <a:noFill/>
            <a:prstDash val="sysDot"/>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1372" dirty="0">
                <a:gradFill>
                  <a:gsLst>
                    <a:gs pos="51515">
                      <a:srgbClr val="FFFFFF"/>
                    </a:gs>
                    <a:gs pos="43000">
                      <a:srgbClr val="FFFFFF"/>
                    </a:gs>
                  </a:gsLst>
                  <a:lin ang="5400000" scaled="1"/>
                </a:gradFill>
                <a:ea typeface="Segoe UI" pitchFamily="34" charset="0"/>
                <a:cs typeface="Segoe UI" pitchFamily="34" charset="0"/>
              </a:rPr>
              <a:t>Update on slide master</a:t>
            </a:r>
          </a:p>
        </p:txBody>
      </p:sp>
    </p:spTree>
    <p:extLst>
      <p:ext uri="{BB962C8B-B14F-4D97-AF65-F5344CB8AC3E}">
        <p14:creationId xmlns:p14="http://schemas.microsoft.com/office/powerpoint/2010/main" val="24468095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defRPr/>
            </a:pPr>
            <a:r>
              <a:rPr lang="en-US" sz="686" dirty="0">
                <a:gradFill>
                  <a:gsLst>
                    <a:gs pos="0">
                      <a:srgbClr val="FFFFFF"/>
                    </a:gs>
                    <a:gs pos="100000">
                      <a:srgbClr val="FFFFFF"/>
                    </a:gs>
                  </a:gsLst>
                  <a:lin ang="5400000" scaled="0"/>
                </a:gradFill>
                <a:cs typeface="Segoe UI" pitchFamily="34" charset="0"/>
              </a:rPr>
              <a:t>© 2015 Microsoft Corporation. All rights reserved. </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8788044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4889126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_Title &amp; Non-bulleted text">
    <p:bg>
      <p:bgPr>
        <a:gradFill>
          <a:gsLst>
            <a:gs pos="80000">
              <a:srgbClr val="002050"/>
            </a:gs>
            <a:gs pos="80000">
              <a:schemeClr val="bg1"/>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6407294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2744888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_Title Slide Photo_Optio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38" y="-1"/>
            <a:ext cx="15133212" cy="8514857"/>
          </a:xfrm>
          <a:prstGeom prst="rect">
            <a:avLst/>
          </a:prstGeom>
        </p:spPr>
      </p:pic>
      <p:sp>
        <p:nvSpPr>
          <p:cNvPr id="2" name="Rectangle 1"/>
          <p:cNvSpPr/>
          <p:nvPr userDrawn="1"/>
        </p:nvSpPr>
        <p:spPr bwMode="auto">
          <a:xfrm>
            <a:off x="266063" y="2084173"/>
            <a:ext cx="6278150" cy="3491849"/>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84173"/>
            <a:ext cx="6274911" cy="1793104"/>
          </a:xfrm>
          <a:noFill/>
        </p:spPr>
        <p:txBody>
          <a:bodyPr lIns="146304" tIns="91440" rIns="146304" bIns="91440" anchor="t" anchorCtr="0"/>
          <a:lstStyle>
            <a:lvl1pPr>
              <a:defRPr sz="5294" spc="-98"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57"/>
            <a:ext cx="6276530" cy="1698765"/>
          </a:xfrm>
        </p:spPr>
        <p:txBody>
          <a:bodyPr tIns="109728" bIns="109728">
            <a:noAutofit/>
          </a:bodyPr>
          <a:lstStyle>
            <a:lvl1pPr marL="0" indent="0">
              <a:spcBef>
                <a:spcPts val="0"/>
              </a:spcBef>
              <a:buNone/>
              <a:defRPr sz="3137">
                <a:gradFill>
                  <a:gsLst>
                    <a:gs pos="64646">
                      <a:srgbClr val="FFFFFF"/>
                    </a:gs>
                    <a:gs pos="45000">
                      <a:srgbClr val="FFFFFF"/>
                    </a:gs>
                  </a:gsLst>
                  <a:lin ang="5400000" scaled="0"/>
                </a:gradFill>
              </a:defRPr>
            </a:lvl1pPr>
          </a:lstStyle>
          <a:p>
            <a:pPr lvl="0"/>
            <a:r>
              <a:rPr lang="en-US" dirty="0"/>
              <a:t>Speaker Name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3503" y="6043943"/>
            <a:ext cx="1653406" cy="356169"/>
          </a:xfrm>
          <a:prstGeom prst="rect">
            <a:avLst/>
          </a:prstGeom>
        </p:spPr>
      </p:pic>
    </p:spTree>
    <p:extLst>
      <p:ext uri="{BB962C8B-B14F-4D97-AF65-F5344CB8AC3E}">
        <p14:creationId xmlns:p14="http://schemas.microsoft.com/office/powerpoint/2010/main" val="1155607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88321">
                      <a:schemeClr val="tx1"/>
                    </a:gs>
                    <a:gs pos="71000">
                      <a:schemeClr val="tx1"/>
                    </a:gs>
                  </a:gsLst>
                  <a:lin ang="16200000" scaled="1"/>
                </a:gradFill>
              </a:defRPr>
            </a:lvl1pPr>
          </a:lstStyle>
          <a:p>
            <a:r>
              <a:rPr lang="en-US" dirty="0"/>
              <a:t>Click to edit Master title style</a:t>
            </a:r>
          </a:p>
        </p:txBody>
      </p:sp>
      <p:sp>
        <p:nvSpPr>
          <p:cNvPr id="3" name="Rectangle 2"/>
          <p:cNvSpPr/>
          <p:nvPr userDrawn="1"/>
        </p:nvSpPr>
        <p:spPr bwMode="auto">
          <a:xfrm>
            <a:off x="0" y="1635898"/>
            <a:ext cx="12192000" cy="5222103"/>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dirty="0">
              <a:gradFill>
                <a:gsLst>
                  <a:gs pos="5417">
                    <a:srgbClr val="000000"/>
                  </a:gs>
                  <a:gs pos="100000">
                    <a:srgbClr val="000000"/>
                  </a:gs>
                </a:gsLst>
                <a:lin ang="5400000" scaled="0"/>
              </a:gradFill>
            </a:endParaRPr>
          </a:p>
        </p:txBody>
      </p:sp>
    </p:spTree>
    <p:extLst>
      <p:ext uri="{BB962C8B-B14F-4D97-AF65-F5344CB8AC3E}">
        <p14:creationId xmlns:p14="http://schemas.microsoft.com/office/powerpoint/2010/main" val="552820085"/>
      </p:ext>
    </p:extLst>
  </p:cSld>
  <p:clrMapOvr>
    <a:masterClrMapping/>
  </p:clrMapOvr>
  <p:transition>
    <p:fade/>
  </p:transition>
  <p:extLst>
    <p:ext uri="{DCECCB84-F9BA-43D5-87BE-67443E8EF086}">
      <p15:sldGuideLst xmlns:p15="http://schemas.microsoft.com/office/powerpoint/2012/main">
        <p15:guide id="1" orient="horz" pos="105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r>
              <a:rPr lang="en-US">
                <a:solidFill>
                  <a:srgbClr val="FFFFFF"/>
                </a:solidFill>
              </a:rPr>
              <a:t>8/31/2015</a:t>
            </a:r>
          </a:p>
        </p:txBody>
      </p:sp>
      <p:sp>
        <p:nvSpPr>
          <p:cNvPr id="6" name="Footer Placeholder 5"/>
          <p:cNvSpPr>
            <a:spLocks noGrp="1"/>
          </p:cNvSpPr>
          <p:nvPr>
            <p:ph type="ftr" sz="quarter" idx="11"/>
          </p:nvPr>
        </p:nvSpPr>
        <p:spPr/>
        <p:txBody>
          <a:bodyPr/>
          <a:lstStyle/>
          <a:p>
            <a:pPr>
              <a:defRPr/>
            </a:pPr>
            <a:endParaRPr lang="en-US">
              <a:solidFill>
                <a:srgbClr val="FFFFFF"/>
              </a:solidFill>
            </a:endParaRPr>
          </a:p>
        </p:txBody>
      </p:sp>
      <p:sp>
        <p:nvSpPr>
          <p:cNvPr id="7" name="Slide Number Placeholder 6"/>
          <p:cNvSpPr>
            <a:spLocks noGrp="1"/>
          </p:cNvSpPr>
          <p:nvPr>
            <p:ph type="sldNum" sz="quarter" idx="12"/>
          </p:nvPr>
        </p:nvSpPr>
        <p:spPr/>
        <p:txBody>
          <a:bodyPr/>
          <a:lstStyle/>
          <a:p>
            <a:pPr>
              <a:defRPr/>
            </a:pPr>
            <a:fld id="{579FC8AC-A762-47D4-BBFC-B62BFA083FE0}"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4624740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hree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5"/>
            <a:ext cx="3462390" cy="2510719"/>
          </a:xfrm>
        </p:spPr>
        <p:txBody>
          <a:bodyPr wrap="square">
            <a:spAutoFit/>
          </a:bodyPr>
          <a:lstStyle>
            <a:lvl1pPr marL="0" indent="0">
              <a:spcBef>
                <a:spcPts val="1200"/>
              </a:spcBef>
              <a:buClr>
                <a:schemeClr val="tx1"/>
              </a:buClr>
              <a:buFont typeface="Wingdings" pitchFamily="2" charset="2"/>
              <a:buNone/>
              <a:defRPr sz="3137"/>
            </a:lvl1pPr>
            <a:lvl2pPr marL="0" indent="0">
              <a:buNone/>
              <a:defRPr sz="2353"/>
            </a:lvl2pPr>
            <a:lvl3pPr marL="227209" indent="0">
              <a:buNone/>
              <a:tabLst/>
              <a:defRPr sz="2353"/>
            </a:lvl3pPr>
            <a:lvl4pPr marL="451306" indent="0">
              <a:buNone/>
              <a:defRPr sz="1961"/>
            </a:lvl4pPr>
            <a:lvl5pPr marL="672290" indent="0">
              <a:buNone/>
              <a:tabLst/>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8467014" y="1189176"/>
            <a:ext cx="3458066" cy="2510719"/>
          </a:xfrm>
        </p:spPr>
        <p:txBody>
          <a:bodyPr wrap="square">
            <a:spAutoFit/>
          </a:bodyPr>
          <a:lstStyle>
            <a:lvl1pPr marL="0" indent="0">
              <a:spcBef>
                <a:spcPts val="1200"/>
              </a:spcBef>
              <a:buClr>
                <a:schemeClr val="tx1"/>
              </a:buClr>
              <a:buFont typeface="Wingdings" pitchFamily="2" charset="2"/>
              <a:buNone/>
              <a:defRPr sz="3137"/>
            </a:lvl1pPr>
            <a:lvl2pPr marL="0" indent="0">
              <a:buNone/>
              <a:defRPr sz="2353"/>
            </a:lvl2pPr>
            <a:lvl3pPr marL="227209" indent="0">
              <a:buNone/>
              <a:tabLst/>
              <a:defRPr sz="2353"/>
            </a:lvl3pPr>
            <a:lvl4pPr marL="451306" indent="0">
              <a:buNone/>
              <a:defRPr sz="1961"/>
            </a:lvl4pPr>
            <a:lvl5pPr marL="672290" indent="0">
              <a:buNone/>
              <a:tabLst/>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4370291" y="1189174"/>
            <a:ext cx="3458064" cy="2510719"/>
          </a:xfrm>
        </p:spPr>
        <p:txBody>
          <a:bodyPr wrap="square">
            <a:spAutoFit/>
          </a:bodyPr>
          <a:lstStyle>
            <a:lvl1pPr marL="0" indent="0">
              <a:spcBef>
                <a:spcPts val="1200"/>
              </a:spcBef>
              <a:buClr>
                <a:schemeClr val="tx1"/>
              </a:buClr>
              <a:buFont typeface="Wingdings" pitchFamily="2" charset="2"/>
              <a:buNone/>
              <a:defRPr sz="3137"/>
            </a:lvl1pPr>
            <a:lvl2pPr marL="0" indent="0">
              <a:buNone/>
              <a:defRPr sz="2353"/>
            </a:lvl2pPr>
            <a:lvl3pPr marL="227209" indent="0">
              <a:buNone/>
              <a:tabLst/>
              <a:defRPr sz="2353"/>
            </a:lvl3pPr>
            <a:lvl4pPr marL="451306" indent="0">
              <a:buNone/>
              <a:defRPr sz="1961"/>
            </a:lvl4pPr>
            <a:lvl5pPr marL="672290" indent="0">
              <a:buNone/>
              <a:tabLst/>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952866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ext content, normal,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2438400" cy="2438400"/>
          </a:xfrm>
          <a:solidFill>
            <a:schemeClr val="accent1"/>
          </a:solidFill>
        </p:spPr>
        <p:txBody>
          <a:bodyPr rIns="91440">
            <a:normAutofit/>
          </a:bodyPr>
          <a:lstStyle>
            <a:lvl1pPr>
              <a:defRPr sz="2666" baseline="0">
                <a:gradFill>
                  <a:gsLst>
                    <a:gs pos="0">
                      <a:schemeClr val="tx1"/>
                    </a:gs>
                    <a:gs pos="100000">
                      <a:schemeClr val="tx1"/>
                    </a:gs>
                  </a:gsLst>
                  <a:lin ang="5400000" scaled="0"/>
                </a:gradFill>
                <a:latin typeface="+mn-lt"/>
              </a:defRPr>
            </a:lvl1pPr>
          </a:lstStyle>
          <a:p>
            <a:pPr lvl="0"/>
            <a:r>
              <a:rPr lang="en-US" dirty="0"/>
              <a:t>Click to edit slide content</a:t>
            </a:r>
          </a:p>
        </p:txBody>
      </p:sp>
      <p:sp>
        <p:nvSpPr>
          <p:cNvPr id="3" name="Date Placeholder 2"/>
          <p:cNvSpPr>
            <a:spLocks noGrp="1"/>
          </p:cNvSpPr>
          <p:nvPr>
            <p:ph type="dt" sz="half" idx="10"/>
          </p:nvPr>
        </p:nvSpPr>
        <p:spPr>
          <a:xfrm>
            <a:off x="258354" y="6519746"/>
            <a:ext cx="1369725" cy="209318"/>
          </a:xfrm>
          <a:prstGeom prst="rect">
            <a:avLst/>
          </a:prstGeom>
        </p:spPr>
        <p:txBody>
          <a:bodyPr/>
          <a:lstStyle>
            <a:lvl1pPr>
              <a:defRPr>
                <a:gradFill>
                  <a:gsLst>
                    <a:gs pos="0">
                      <a:schemeClr val="tx1"/>
                    </a:gs>
                    <a:gs pos="100000">
                      <a:schemeClr val="tx1"/>
                    </a:gs>
                  </a:gsLst>
                  <a:lin ang="5400000" scaled="0"/>
                </a:gradFill>
                <a:latin typeface="+mn-lt"/>
              </a:defRPr>
            </a:lvl1pPr>
          </a:lstStyle>
          <a:p>
            <a:r>
              <a:rPr lang="en-US">
                <a:gradFill>
                  <a:gsLst>
                    <a:gs pos="0">
                      <a:srgbClr val="FFFFFF"/>
                    </a:gs>
                    <a:gs pos="100000">
                      <a:srgbClr val="FFFFFF"/>
                    </a:gs>
                  </a:gsLst>
                  <a:lin ang="5400000" scaled="0"/>
                </a:gradFill>
              </a:rPr>
              <a:t>2015/6/9</a:t>
            </a:r>
            <a:endParaRPr lang="en-US" dirty="0">
              <a:gradFill>
                <a:gsLst>
                  <a:gs pos="0">
                    <a:srgbClr val="FFFFFF"/>
                  </a:gs>
                  <a:gs pos="100000">
                    <a:srgbClr val="FFFFFF"/>
                  </a:gs>
                </a:gsLst>
                <a:lin ang="5400000" scaled="0"/>
              </a:gradFill>
            </a:endParaRPr>
          </a:p>
        </p:txBody>
      </p:sp>
      <p:sp>
        <p:nvSpPr>
          <p:cNvPr id="4" name="Slide Number Placeholder 3"/>
          <p:cNvSpPr>
            <a:spLocks noGrp="1"/>
          </p:cNvSpPr>
          <p:nvPr>
            <p:ph type="sldNum" sz="quarter" idx="11"/>
          </p:nvPr>
        </p:nvSpPr>
        <p:spPr>
          <a:xfrm>
            <a:off x="10550132" y="6519746"/>
            <a:ext cx="1369725" cy="209318"/>
          </a:xfrm>
          <a:prstGeom prst="rect">
            <a:avLst/>
          </a:prstGeom>
        </p:spPr>
        <p:txBody>
          <a:bodyPr/>
          <a:lstStyle>
            <a:lvl1pPr>
              <a:defRPr>
                <a:gradFill>
                  <a:gsLst>
                    <a:gs pos="0">
                      <a:schemeClr val="tx1"/>
                    </a:gs>
                    <a:gs pos="100000">
                      <a:schemeClr val="tx1"/>
                    </a:gs>
                  </a:gsLst>
                  <a:lin ang="5400000" scaled="0"/>
                </a:gradFill>
                <a:latin typeface="+mn-lt"/>
              </a:defRPr>
            </a:lvl1pPr>
          </a:lstStyle>
          <a:p>
            <a:fld id="{74A398B2-5A34-1A4A-811E-F4027282568C}" type="slidenum">
              <a:rPr lang="en-US" smtClean="0">
                <a:gradFill>
                  <a:gsLst>
                    <a:gs pos="0">
                      <a:srgbClr val="FFFFFF"/>
                    </a:gs>
                    <a:gs pos="100000">
                      <a:srgbClr val="FFFFFF"/>
                    </a:gs>
                  </a:gsLst>
                  <a:lin ang="5400000" scaled="0"/>
                </a:gradFill>
              </a:rPr>
              <a:pPr/>
              <a:t>‹#›</a:t>
            </a:fld>
            <a:endParaRPr lang="en-US" dirty="0">
              <a:gradFill>
                <a:gsLst>
                  <a:gs pos="0">
                    <a:srgbClr val="FFFFFF"/>
                  </a:gs>
                  <a:gs pos="100000">
                    <a:srgbClr val="FFFFFF"/>
                  </a:gs>
                </a:gsLst>
                <a:lin ang="5400000" scaled="0"/>
              </a:gradFill>
            </a:endParaRPr>
          </a:p>
        </p:txBody>
      </p:sp>
      <p:sp>
        <p:nvSpPr>
          <p:cNvPr id="14" name="Content Placeholder 13"/>
          <p:cNvSpPr>
            <a:spLocks noGrp="1"/>
          </p:cNvSpPr>
          <p:nvPr>
            <p:ph sz="quarter" idx="13" hasCustomPrompt="1"/>
          </p:nvPr>
        </p:nvSpPr>
        <p:spPr>
          <a:xfrm>
            <a:off x="3657600" y="1219200"/>
            <a:ext cx="8229600" cy="5054600"/>
          </a:xfrm>
          <a:prstGeom prst="rect">
            <a:avLst/>
          </a:prstGeom>
        </p:spPr>
        <p:txBody>
          <a:bodyPr vert="horz" lIns="182880" tIns="137160">
            <a:normAutofit/>
          </a:bodyPr>
          <a:lstStyle>
            <a:lvl1pPr marL="0" indent="0">
              <a:spcBef>
                <a:spcPts val="400"/>
              </a:spcBef>
              <a:buFontTx/>
              <a:buNone/>
              <a:defRPr sz="1866" baseline="0">
                <a:gradFill>
                  <a:gsLst>
                    <a:gs pos="0">
                      <a:schemeClr val="tx1"/>
                    </a:gs>
                    <a:gs pos="100000">
                      <a:schemeClr val="tx1"/>
                    </a:gs>
                  </a:gsLst>
                  <a:lin ang="5400000" scaled="0"/>
                </a:gradFill>
                <a:latin typeface="+mn-lt"/>
              </a:defRPr>
            </a:lvl1pPr>
          </a:lstStyle>
          <a:p>
            <a:pPr lvl="0"/>
            <a:r>
              <a:rPr lang="en-US" dirty="0"/>
              <a:t>Click to edit slide content</a:t>
            </a:r>
          </a:p>
        </p:txBody>
      </p:sp>
    </p:spTree>
    <p:extLst>
      <p:ext uri="{BB962C8B-B14F-4D97-AF65-F5344CB8AC3E}">
        <p14:creationId xmlns:p14="http://schemas.microsoft.com/office/powerpoint/2010/main" val="31706197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2052030"/>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01610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566723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6500" y="224444"/>
            <a:ext cx="11425286" cy="797053"/>
          </a:xfrm>
        </p:spPr>
        <p:txBody>
          <a:bodyPr/>
          <a:lstStyle/>
          <a:p>
            <a:r>
              <a:rPr lang="en-US" dirty="0"/>
              <a:t>Click to edit Master title style</a:t>
            </a:r>
          </a:p>
        </p:txBody>
      </p:sp>
      <p:sp>
        <p:nvSpPr>
          <p:cNvPr id="5" name="Text Placeholder 4"/>
          <p:cNvSpPr>
            <a:spLocks noGrp="1"/>
          </p:cNvSpPr>
          <p:nvPr>
            <p:ph type="body" sz="quarter" idx="10"/>
          </p:nvPr>
        </p:nvSpPr>
        <p:spPr>
          <a:xfrm>
            <a:off x="386500" y="1138844"/>
            <a:ext cx="11425286" cy="5544695"/>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10"/>
          <p:cNvSpPr>
            <a:spLocks noGrp="1"/>
          </p:cNvSpPr>
          <p:nvPr>
            <p:ph type="ftr" sz="quarter" idx="3"/>
          </p:nvPr>
        </p:nvSpPr>
        <p:spPr>
          <a:xfrm>
            <a:off x="519249" y="6683539"/>
            <a:ext cx="2750003" cy="128574"/>
          </a:xfrm>
          <a:prstGeom prst="rect">
            <a:avLst/>
          </a:prstGeom>
        </p:spPr>
        <p:txBody>
          <a:bodyPr vert="horz" lIns="91440" tIns="45720" rIns="91440" bIns="45720" rtlCol="0" anchor="ctr"/>
          <a:lstStyle>
            <a:lvl1pPr>
              <a:defRPr lang="en-US" sz="800" smtClean="0">
                <a:solidFill>
                  <a:schemeClr val="tx1">
                    <a:tint val="75000"/>
                  </a:schemeClr>
                </a:solidFill>
              </a:defRPr>
            </a:lvl1pPr>
          </a:lstStyle>
          <a:p>
            <a:r>
              <a:rPr lang="en-NZ">
                <a:solidFill>
                  <a:srgbClr val="FFFFFF">
                    <a:tint val="75000"/>
                  </a:srgbClr>
                </a:solidFill>
              </a:rPr>
              <a:t>Microsoft Confidential</a:t>
            </a:r>
            <a:endParaRPr lang="en-NZ" dirty="0">
              <a:solidFill>
                <a:srgbClr val="FFFFFF">
                  <a:tint val="75000"/>
                </a:srgbClr>
              </a:solidFill>
            </a:endParaRPr>
          </a:p>
        </p:txBody>
      </p:sp>
      <p:sp>
        <p:nvSpPr>
          <p:cNvPr id="11" name="Date Placeholder 3"/>
          <p:cNvSpPr>
            <a:spLocks noGrp="1"/>
          </p:cNvSpPr>
          <p:nvPr>
            <p:ph type="dt" sz="half" idx="2"/>
          </p:nvPr>
        </p:nvSpPr>
        <p:spPr>
          <a:xfrm>
            <a:off x="4649486" y="6683818"/>
            <a:ext cx="2750003" cy="128016"/>
          </a:xfrm>
          <a:prstGeom prst="rect">
            <a:avLst/>
          </a:prstGeom>
        </p:spPr>
        <p:txBody>
          <a:bodyPr vert="horz" lIns="91440" tIns="45720" rIns="91440" bIns="45720" rtlCol="0" anchor="ctr"/>
          <a:lstStyle>
            <a:lvl1pPr algn="l">
              <a:defRPr sz="800">
                <a:solidFill>
                  <a:schemeClr val="tx1">
                    <a:tint val="75000"/>
                  </a:schemeClr>
                </a:solidFill>
              </a:defRPr>
            </a:lvl1pPr>
          </a:lstStyle>
          <a:p>
            <a:fld id="{5AC3E29E-3AD2-4D33-959B-BC8FF2FA9BD5}" type="datetime1">
              <a:rPr lang="en-NZ" smtClean="0">
                <a:solidFill>
                  <a:srgbClr val="FFFFFF">
                    <a:tint val="75000"/>
                  </a:srgbClr>
                </a:solidFill>
              </a:rPr>
              <a:pPr/>
              <a:t>10/02/2016</a:t>
            </a:fld>
            <a:endParaRPr lang="en-NZ">
              <a:solidFill>
                <a:srgbClr val="FFFFFF">
                  <a:tint val="75000"/>
                </a:srgbClr>
              </a:solidFill>
            </a:endParaRPr>
          </a:p>
        </p:txBody>
      </p:sp>
      <p:sp>
        <p:nvSpPr>
          <p:cNvPr id="8" name="Slide Number Placeholder 4"/>
          <p:cNvSpPr>
            <a:spLocks noGrp="1"/>
          </p:cNvSpPr>
          <p:nvPr>
            <p:ph type="sldNum" sz="quarter" idx="4"/>
          </p:nvPr>
        </p:nvSpPr>
        <p:spPr>
          <a:xfrm>
            <a:off x="9062567" y="6683814"/>
            <a:ext cx="2749220" cy="128016"/>
          </a:xfrm>
          <a:prstGeom prst="rect">
            <a:avLst/>
          </a:prstGeom>
        </p:spPr>
        <p:txBody>
          <a:bodyPr vert="horz" lIns="91440" tIns="45720" rIns="91440" bIns="45720" rtlCol="0" anchor="ctr"/>
          <a:lstStyle>
            <a:lvl1pPr algn="r">
              <a:defRPr sz="800">
                <a:solidFill>
                  <a:schemeClr val="tx1">
                    <a:tint val="75000"/>
                  </a:schemeClr>
                </a:solidFill>
              </a:defRPr>
            </a:lvl1pPr>
          </a:lstStyle>
          <a:p>
            <a:fld id="{ACD12783-0745-4B45-89C3-4C889D560545}" type="slidenum">
              <a:rPr lang="en-NZ" smtClean="0">
                <a:solidFill>
                  <a:srgbClr val="FFFFFF">
                    <a:tint val="75000"/>
                  </a:srgbClr>
                </a:solidFill>
              </a:rPr>
              <a:pPr/>
              <a:t>‹#›</a:t>
            </a:fld>
            <a:endParaRPr lang="en-NZ" dirty="0">
              <a:solidFill>
                <a:srgbClr val="FFFFFF">
                  <a:tint val="75000"/>
                </a:srgbClr>
              </a:solidFill>
            </a:endParaRPr>
          </a:p>
        </p:txBody>
      </p:sp>
    </p:spTree>
    <p:extLst>
      <p:ext uri="{BB962C8B-B14F-4D97-AF65-F5344CB8AC3E}">
        <p14:creationId xmlns:p14="http://schemas.microsoft.com/office/powerpoint/2010/main" val="304629875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8145526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13146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2577664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5389505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0174926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42280768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2"/>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7961908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mailto:keragl@microsoft.com" TargetMode="External"/><Relationship Id="rId2" Type="http://schemas.openxmlformats.org/officeDocument/2006/relationships/hyperlink" Target="mailto:brfix@microsoft.com"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mailto:dmeyers@blue-granite.com" TargetMode="External"/><Relationship Id="rId2" Type="http://schemas.openxmlformats.org/officeDocument/2006/relationships/hyperlink" Target="mailto:vstaropoli@cardinalsolutions.com" TargetMode="Externa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SQL Server 2016 Launch Roadshow</a:t>
            </a:r>
            <a:r>
              <a:rPr lang="en-US" dirty="0"/>
              <a:t>  </a:t>
            </a:r>
            <a:br>
              <a:rPr lang="en-US" dirty="0"/>
            </a:br>
            <a:endParaRPr lang="en-US" sz="4400" dirty="0"/>
          </a:p>
        </p:txBody>
      </p:sp>
      <p:sp>
        <p:nvSpPr>
          <p:cNvPr id="5" name="Text Placeholder 4"/>
          <p:cNvSpPr>
            <a:spLocks noGrp="1"/>
          </p:cNvSpPr>
          <p:nvPr>
            <p:ph type="body" sz="quarter" idx="14"/>
          </p:nvPr>
        </p:nvSpPr>
        <p:spPr>
          <a:xfrm>
            <a:off x="267683" y="3877277"/>
            <a:ext cx="5964951" cy="1598613"/>
          </a:xfrm>
        </p:spPr>
        <p:txBody>
          <a:bodyPr/>
          <a:lstStyle/>
          <a:p>
            <a:endParaRPr lang="en-US" dirty="0"/>
          </a:p>
          <a:p>
            <a:r>
              <a:rPr lang="en-US" dirty="0"/>
              <a:t>Partner Panel Discussion</a:t>
            </a:r>
            <a:r>
              <a:rPr lang="en-US" sz="2800" dirty="0"/>
              <a:t> </a:t>
            </a:r>
          </a:p>
        </p:txBody>
      </p:sp>
      <p:sp>
        <p:nvSpPr>
          <p:cNvPr id="3" name="Slide Number Placeholder 2"/>
          <p:cNvSpPr>
            <a:spLocks noGrp="1"/>
          </p:cNvSpPr>
          <p:nvPr>
            <p:ph type="sldNum" sz="quarter" idx="4294967295"/>
          </p:nvPr>
        </p:nvSpPr>
        <p:spPr>
          <a:xfrm>
            <a:off x="9448800" y="6356350"/>
            <a:ext cx="2743200" cy="365125"/>
          </a:xfrm>
          <a:prstGeom prst="rect">
            <a:avLst/>
          </a:prstGeom>
        </p:spPr>
        <p:txBody>
          <a:bodyPr/>
          <a:lstStyle/>
          <a:p>
            <a:pPr>
              <a:defRPr/>
            </a:pPr>
            <a:fld id="{2FEE2498-BEC5-45FC-BE61-29891659DE4B}" type="slidenum">
              <a:rPr lang="en-US" kern="0">
                <a:solidFill>
                  <a:sysClr val="windowText" lastClr="000000"/>
                </a:solidFill>
              </a:rPr>
              <a:pPr>
                <a:defRPr/>
              </a:pPr>
              <a:t>1</a:t>
            </a:fld>
            <a:endParaRPr lang="en-US" kern="0" dirty="0">
              <a:solidFill>
                <a:sysClr val="windowText" lastClr="000000"/>
              </a:solidFill>
            </a:endParaRPr>
          </a:p>
        </p:txBody>
      </p:sp>
    </p:spTree>
    <p:extLst>
      <p:ext uri="{BB962C8B-B14F-4D97-AF65-F5344CB8AC3E}">
        <p14:creationId xmlns:p14="http://schemas.microsoft.com/office/powerpoint/2010/main" val="1894240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Scope and Goals</a:t>
            </a:r>
          </a:p>
        </p:txBody>
      </p:sp>
      <p:graphicFrame>
        <p:nvGraphicFramePr>
          <p:cNvPr id="6" name="Diagram 5"/>
          <p:cNvGraphicFramePr/>
          <p:nvPr>
            <p:extLst>
              <p:ext uri="{D42A27DB-BD31-4B8C-83A1-F6EECF244321}">
                <p14:modId xmlns:p14="http://schemas.microsoft.com/office/powerpoint/2010/main" val="2976447096"/>
              </p:ext>
            </p:extLst>
          </p:nvPr>
        </p:nvGraphicFramePr>
        <p:xfrm>
          <a:off x="269239" y="1189177"/>
          <a:ext cx="11653523" cy="4556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596266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Event Details</a:t>
            </a:r>
            <a:endParaRPr lang="en-US" dirty="0"/>
          </a:p>
        </p:txBody>
      </p:sp>
      <p:pic>
        <p:nvPicPr>
          <p:cNvPr id="5" name="Picture 4"/>
          <p:cNvPicPr>
            <a:picLocks noChangeAspect="1"/>
          </p:cNvPicPr>
          <p:nvPr/>
        </p:nvPicPr>
        <p:blipFill>
          <a:blip r:embed="rId2"/>
          <a:stretch>
            <a:fillRect/>
          </a:stretch>
        </p:blipFill>
        <p:spPr>
          <a:xfrm>
            <a:off x="1624518" y="1284050"/>
            <a:ext cx="8638163" cy="5184843"/>
          </a:xfrm>
          <a:prstGeom prst="rect">
            <a:avLst/>
          </a:prstGeom>
        </p:spPr>
      </p:pic>
    </p:spTree>
    <p:extLst>
      <p:ext uri="{BB962C8B-B14F-4D97-AF65-F5344CB8AC3E}">
        <p14:creationId xmlns:p14="http://schemas.microsoft.com/office/powerpoint/2010/main" val="31412651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&amp; Responsibilities </a:t>
            </a:r>
            <a:br>
              <a:rPr lang="en-US" dirty="0"/>
            </a:br>
            <a:endParaRPr lang="en-US" dirty="0"/>
          </a:p>
        </p:txBody>
      </p:sp>
      <p:sp>
        <p:nvSpPr>
          <p:cNvPr id="3" name="Text Placeholder 2"/>
          <p:cNvSpPr>
            <a:spLocks noGrp="1"/>
          </p:cNvSpPr>
          <p:nvPr>
            <p:ph type="body" sz="quarter" idx="10"/>
          </p:nvPr>
        </p:nvSpPr>
        <p:spPr>
          <a:xfrm>
            <a:off x="269240" y="1490734"/>
            <a:ext cx="11653523" cy="3386889"/>
          </a:xfrm>
        </p:spPr>
        <p:txBody>
          <a:bodyPr/>
          <a:lstStyle/>
          <a:p>
            <a:r>
              <a:rPr lang="en-US" dirty="0" smtClean="0"/>
              <a:t> </a:t>
            </a:r>
            <a:r>
              <a:rPr lang="en-US" sz="1600" b="1" dirty="0" smtClean="0"/>
              <a:t>1. Bill </a:t>
            </a:r>
            <a:r>
              <a:rPr lang="en-US" sz="1600" b="1" dirty="0"/>
              <a:t>Gibson &amp; Luis Gonzalez </a:t>
            </a:r>
            <a:r>
              <a:rPr lang="en-US" sz="1600" dirty="0"/>
              <a:t>– present keynote, moderate panel discussion, network and actively participate in the day </a:t>
            </a:r>
            <a:endParaRPr lang="en-US" sz="1600" dirty="0" smtClean="0"/>
          </a:p>
          <a:p>
            <a:endParaRPr lang="en-US" sz="1600" dirty="0"/>
          </a:p>
          <a:p>
            <a:r>
              <a:rPr lang="en-US" sz="1600" dirty="0" smtClean="0"/>
              <a:t>  2. </a:t>
            </a:r>
            <a:r>
              <a:rPr lang="en-US" sz="1600" b="1" dirty="0" smtClean="0"/>
              <a:t>Bill </a:t>
            </a:r>
            <a:r>
              <a:rPr lang="en-US" sz="1600" b="1" dirty="0"/>
              <a:t>Gibson </a:t>
            </a:r>
            <a:r>
              <a:rPr lang="en-US" sz="1600" dirty="0"/>
              <a:t>– lead SQL 2016 customer presentation, SQL SME for all technical questions, participate in panel discussion (optional), network and actively participate in the day </a:t>
            </a:r>
            <a:endParaRPr lang="en-US" sz="1600" dirty="0" smtClean="0"/>
          </a:p>
          <a:p>
            <a:endParaRPr lang="en-US" sz="1600" dirty="0"/>
          </a:p>
          <a:p>
            <a:endParaRPr lang="en-US" sz="1600" dirty="0"/>
          </a:p>
          <a:p>
            <a:r>
              <a:rPr lang="en-US" sz="1600" b="1" dirty="0"/>
              <a:t>Logistics </a:t>
            </a:r>
          </a:p>
          <a:p>
            <a:pPr marL="285750" indent="-285750">
              <a:buFont typeface="Arial" panose="020B0604020202020204" pitchFamily="34" charset="0"/>
              <a:buChar char="•"/>
            </a:pPr>
            <a:r>
              <a:rPr lang="en-US" sz="1600" dirty="0" smtClean="0"/>
              <a:t>Please </a:t>
            </a:r>
            <a:r>
              <a:rPr lang="en-US" sz="1600" dirty="0"/>
              <a:t>arrive 30 minutes early for your session to allow time for set up  </a:t>
            </a:r>
            <a:endParaRPr lang="en-US" sz="1600" dirty="0" smtClean="0"/>
          </a:p>
          <a:p>
            <a:pPr marL="285750" indent="-285750">
              <a:buFont typeface="Arial" panose="020B0604020202020204" pitchFamily="34" charset="0"/>
              <a:buChar char="•"/>
            </a:pPr>
            <a:r>
              <a:rPr lang="en-US" sz="1600" dirty="0" smtClean="0"/>
              <a:t>All </a:t>
            </a:r>
            <a:r>
              <a:rPr lang="en-US" sz="1600" dirty="0"/>
              <a:t>event logistics including catering, reserving room, etc. will be coordinated already by </a:t>
            </a:r>
            <a:r>
              <a:rPr lang="en-US" sz="1600" dirty="0">
                <a:hlinkClick r:id="rId2"/>
              </a:rPr>
              <a:t>Brenda Fix</a:t>
            </a:r>
            <a:r>
              <a:rPr lang="en-US" sz="1600" dirty="0"/>
              <a:t>. </a:t>
            </a:r>
            <a:endParaRPr lang="en-US" sz="1600" dirty="0" smtClean="0"/>
          </a:p>
          <a:p>
            <a:pPr marL="285750" indent="-285750">
              <a:buFont typeface="Arial" panose="020B0604020202020204" pitchFamily="34" charset="0"/>
              <a:buChar char="•"/>
            </a:pPr>
            <a:r>
              <a:rPr lang="en-US" sz="1600" dirty="0" smtClean="0"/>
              <a:t>Issues</a:t>
            </a:r>
            <a:r>
              <a:rPr lang="en-US" sz="1600" dirty="0"/>
              <a:t>? Questions? Contact </a:t>
            </a:r>
            <a:r>
              <a:rPr lang="en-US" sz="1600" dirty="0">
                <a:hlinkClick r:id="rId3"/>
              </a:rPr>
              <a:t>Keith Ragland </a:t>
            </a:r>
            <a:endParaRPr lang="en-US" sz="1600" dirty="0"/>
          </a:p>
          <a:p>
            <a:endParaRPr lang="en-US" sz="1600" dirty="0"/>
          </a:p>
        </p:txBody>
      </p:sp>
    </p:spTree>
    <p:extLst>
      <p:ext uri="{BB962C8B-B14F-4D97-AF65-F5344CB8AC3E}">
        <p14:creationId xmlns:p14="http://schemas.microsoft.com/office/powerpoint/2010/main" val="394358843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Questions</a:t>
            </a:r>
          </a:p>
        </p:txBody>
      </p:sp>
      <p:sp>
        <p:nvSpPr>
          <p:cNvPr id="3" name="Text Placeholder 2"/>
          <p:cNvSpPr>
            <a:spLocks noGrp="1"/>
          </p:cNvSpPr>
          <p:nvPr>
            <p:ph type="body" sz="quarter" idx="10"/>
          </p:nvPr>
        </p:nvSpPr>
        <p:spPr>
          <a:xfrm>
            <a:off x="269239" y="1189177"/>
            <a:ext cx="11653523" cy="5285871"/>
          </a:xfrm>
        </p:spPr>
        <p:txBody>
          <a:bodyPr/>
          <a:lstStyle/>
          <a:p>
            <a:pPr lvl="0"/>
            <a:r>
              <a:rPr lang="en-US" sz="2800" b="1" dirty="0">
                <a:latin typeface="+mn-lt"/>
              </a:rPr>
              <a:t>Advanced Analytics</a:t>
            </a:r>
            <a:r>
              <a:rPr lang="en-US" sz="2800" dirty="0">
                <a:latin typeface="+mn-lt"/>
              </a:rPr>
              <a:t>   </a:t>
            </a:r>
          </a:p>
          <a:p>
            <a:pPr lvl="0"/>
            <a:r>
              <a:rPr lang="en-US" sz="1800" i="1" dirty="0">
                <a:latin typeface="+mn-lt"/>
              </a:rPr>
              <a:t>We have all heard about Big Data and Advanced Analytics.    Can you help make this “real” for our audience by sharing some examples of tangible solutions that you have delivered for your customers?  How are they using these workloads?  Most importantly, what is the value your customers are getting out of these workloads?  </a:t>
            </a:r>
          </a:p>
          <a:p>
            <a:pPr lvl="0"/>
            <a:r>
              <a:rPr lang="en-US" sz="2400" b="1" dirty="0">
                <a:latin typeface="+mn-lt"/>
              </a:rPr>
              <a:t>Sample Answer:</a:t>
            </a:r>
          </a:p>
          <a:p>
            <a:pPr lvl="1"/>
            <a:r>
              <a:rPr lang="en-US" sz="1600" i="1" dirty="0"/>
              <a:t>Over the past 5 years we have seen exponential growth in the amount of data our customers are having to manage and extract value from, but what’s driving this?  Solutions that include data born in the cloud, like social data from twitter or search data from Bing are one driver.  Another big trend is the use of data related to Internet of Things (IoT), particularly in manufacturing scenarios that leverage data from connected devices.  With respect to the value customers are getting from these workloads , let me highlight a couple of areas: </a:t>
            </a:r>
            <a:endParaRPr lang="en-US" sz="1600" dirty="0"/>
          </a:p>
          <a:p>
            <a:pPr lvl="2"/>
            <a:r>
              <a:rPr lang="en-US" sz="1600" i="1" dirty="0"/>
              <a:t>Advanced Analytics solutions allow  customers to move from the backward looking “what happened” that they get with traditional BI to a forward looking view of “What will happen” that comes with predictive analytics.    When they do this, it opens up an opportunity to be drive more efficient use of the resources these customers leverage to drive their business and in doing so achieve significant competitive advantage relative market peers who don’t use AA.  </a:t>
            </a:r>
            <a:endParaRPr lang="en-US" sz="1600" dirty="0"/>
          </a:p>
          <a:p>
            <a:pPr lvl="3"/>
            <a:r>
              <a:rPr lang="en-US" sz="1600" i="1" dirty="0"/>
              <a:t>For example (partner example), we helped customer X develop and deploy the following solution, the solution was aligned to their business goals in the following way and leveraged (SQL on </a:t>
            </a:r>
            <a:r>
              <a:rPr lang="en-US" sz="1600" i="1" dirty="0" err="1"/>
              <a:t>prem</a:t>
            </a:r>
            <a:r>
              <a:rPr lang="en-US" sz="1600" i="1" dirty="0"/>
              <a:t>, Cortana, etc.).  The benefit the customer saw was Z…</a:t>
            </a:r>
            <a:endParaRPr lang="en-US" sz="1600" dirty="0"/>
          </a:p>
          <a:p>
            <a:pPr lvl="2"/>
            <a:r>
              <a:rPr lang="en-US" sz="1600" i="1" dirty="0"/>
              <a:t>The more efficient use of resources can impact a lot of different areas.  For example, this could be things like marketing spend, product mix, loyalty offers or even human resources.  </a:t>
            </a:r>
            <a:endParaRPr lang="en-US" sz="1600" dirty="0"/>
          </a:p>
          <a:p>
            <a:endParaRPr lang="en-US" sz="1600" dirty="0">
              <a:latin typeface="+mn-lt"/>
            </a:endParaRPr>
          </a:p>
        </p:txBody>
      </p:sp>
    </p:spTree>
    <p:extLst>
      <p:ext uri="{BB962C8B-B14F-4D97-AF65-F5344CB8AC3E}">
        <p14:creationId xmlns:p14="http://schemas.microsoft.com/office/powerpoint/2010/main" val="10863760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Questions</a:t>
            </a:r>
          </a:p>
        </p:txBody>
      </p:sp>
      <p:sp>
        <p:nvSpPr>
          <p:cNvPr id="3" name="Text Placeholder 2"/>
          <p:cNvSpPr>
            <a:spLocks noGrp="1"/>
          </p:cNvSpPr>
          <p:nvPr>
            <p:ph type="body" sz="quarter" idx="10"/>
          </p:nvPr>
        </p:nvSpPr>
        <p:spPr>
          <a:xfrm>
            <a:off x="269239" y="1189177"/>
            <a:ext cx="11653523" cy="4947958"/>
          </a:xfrm>
        </p:spPr>
        <p:txBody>
          <a:bodyPr/>
          <a:lstStyle/>
          <a:p>
            <a:pPr lvl="0"/>
            <a:endParaRPr lang="en-US" sz="1800" b="1" dirty="0"/>
          </a:p>
          <a:p>
            <a:pPr lvl="0"/>
            <a:r>
              <a:rPr lang="en-US" sz="1800" b="1" dirty="0">
                <a:latin typeface="+mn-lt"/>
              </a:rPr>
              <a:t>Modernization</a:t>
            </a:r>
          </a:p>
          <a:p>
            <a:pPr lvl="0"/>
            <a:r>
              <a:rPr lang="en-US" sz="1800" dirty="0">
                <a:latin typeface="+mn-lt"/>
              </a:rPr>
              <a:t>I hear a lot of talk in the industry (and today) about a “modern data platform”. What does that mean to you exactly?</a:t>
            </a:r>
          </a:p>
          <a:p>
            <a:pPr lvl="1"/>
            <a:r>
              <a:rPr lang="en-US" sz="1800" dirty="0"/>
              <a:t>Answers to touch on….</a:t>
            </a:r>
          </a:p>
          <a:p>
            <a:pPr marL="509847" lvl="2" indent="-285750">
              <a:buFont typeface="Arial" panose="020B0604020202020204" pitchFamily="34" charset="0"/>
              <a:buChar char="•"/>
            </a:pPr>
            <a:r>
              <a:rPr lang="en-US" sz="1800" dirty="0"/>
              <a:t>Predictive insights  </a:t>
            </a:r>
          </a:p>
          <a:p>
            <a:pPr marL="509847" lvl="2" indent="-285750">
              <a:buFont typeface="Arial" panose="020B0604020202020204" pitchFamily="34" charset="0"/>
              <a:buChar char="•"/>
            </a:pPr>
            <a:r>
              <a:rPr lang="en-US" sz="1800" dirty="0"/>
              <a:t>Etc. </a:t>
            </a:r>
            <a:r>
              <a:rPr lang="en-US" sz="1800" dirty="0" err="1"/>
              <a:t>etc</a:t>
            </a:r>
            <a:r>
              <a:rPr lang="en-US" sz="1800" dirty="0"/>
              <a:t> &lt;Need to clean these up&gt;</a:t>
            </a:r>
          </a:p>
          <a:p>
            <a:pPr marL="509847" lvl="2" indent="-285750">
              <a:buFont typeface="Arial" panose="020B0604020202020204" pitchFamily="34" charset="0"/>
              <a:buChar char="•"/>
            </a:pPr>
            <a:endParaRPr lang="en-US" sz="1800" dirty="0">
              <a:latin typeface="+mn-lt"/>
            </a:endParaRPr>
          </a:p>
          <a:p>
            <a:pPr lvl="1"/>
            <a:r>
              <a:rPr lang="en-US" sz="1800" dirty="0">
                <a:latin typeface="+mn-lt"/>
              </a:rPr>
              <a:t>Why are customers modernizing their data platform environment and what are some of the benefits companies are seeing from making this modernization step?</a:t>
            </a:r>
            <a:endParaRPr lang="en-US" sz="1800" dirty="0"/>
          </a:p>
          <a:p>
            <a:r>
              <a:rPr lang="en-US" sz="1800" dirty="0">
                <a:latin typeface="+mn-lt"/>
              </a:rPr>
              <a:t> </a:t>
            </a:r>
          </a:p>
          <a:p>
            <a:pPr lvl="0"/>
            <a:r>
              <a:rPr lang="en-US" sz="1800" dirty="0">
                <a:latin typeface="+mn-lt"/>
              </a:rPr>
              <a:t>What are some of the key challenges customers are facing on the journey to modernizing their data platform?</a:t>
            </a:r>
          </a:p>
          <a:p>
            <a:pPr lvl="0"/>
            <a:endParaRPr lang="en-US" sz="1800" dirty="0">
              <a:latin typeface="+mn-lt"/>
            </a:endParaRPr>
          </a:p>
          <a:p>
            <a:pPr lvl="0"/>
            <a:r>
              <a:rPr lang="en-US" sz="1800" dirty="0">
                <a:latin typeface="+mn-lt"/>
              </a:rPr>
              <a:t>What are some of the solutions or practices customers are using to help overcome these challenges?</a:t>
            </a:r>
            <a:endParaRPr lang="en-US" sz="4000" dirty="0">
              <a:latin typeface="+mn-lt"/>
            </a:endParaRPr>
          </a:p>
          <a:p>
            <a:endParaRPr lang="en-US" dirty="0">
              <a:latin typeface="+mn-lt"/>
            </a:endParaRPr>
          </a:p>
        </p:txBody>
      </p:sp>
    </p:spTree>
    <p:extLst>
      <p:ext uri="{BB962C8B-B14F-4D97-AF65-F5344CB8AC3E}">
        <p14:creationId xmlns:p14="http://schemas.microsoft.com/office/powerpoint/2010/main" val="285852186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Questions</a:t>
            </a:r>
          </a:p>
        </p:txBody>
      </p:sp>
      <p:sp>
        <p:nvSpPr>
          <p:cNvPr id="3" name="Text Placeholder 2"/>
          <p:cNvSpPr>
            <a:spLocks noGrp="1"/>
          </p:cNvSpPr>
          <p:nvPr>
            <p:ph type="body" sz="quarter" idx="10"/>
          </p:nvPr>
        </p:nvSpPr>
        <p:spPr>
          <a:xfrm>
            <a:off x="269239" y="1189177"/>
            <a:ext cx="11653523" cy="5253746"/>
          </a:xfrm>
        </p:spPr>
        <p:txBody>
          <a:bodyPr/>
          <a:lstStyle/>
          <a:p>
            <a:pPr lvl="0"/>
            <a:r>
              <a:rPr lang="en-US" sz="1800" dirty="0">
                <a:latin typeface="+mn-lt"/>
              </a:rPr>
              <a:t>Where do customers start when deciding to re-platform or modernize their environment?</a:t>
            </a:r>
          </a:p>
          <a:p>
            <a:pPr lvl="1"/>
            <a:r>
              <a:rPr lang="en-US" sz="1800" dirty="0"/>
              <a:t>Answers to touch on…</a:t>
            </a:r>
          </a:p>
          <a:p>
            <a:pPr marL="566997" lvl="2" indent="-342900">
              <a:buFont typeface="Arial" panose="020B0604020202020204" pitchFamily="34" charset="0"/>
              <a:buChar char="•"/>
            </a:pPr>
            <a:r>
              <a:rPr lang="en-US" sz="1800" dirty="0"/>
              <a:t>Data Platform Assessment</a:t>
            </a:r>
          </a:p>
          <a:p>
            <a:pPr marL="566997" lvl="2" indent="-342900">
              <a:buFont typeface="Arial" panose="020B0604020202020204" pitchFamily="34" charset="0"/>
              <a:buChar char="•"/>
            </a:pPr>
            <a:r>
              <a:rPr lang="en-US" sz="1800" dirty="0"/>
              <a:t>POC</a:t>
            </a:r>
          </a:p>
          <a:p>
            <a:pPr lvl="0"/>
            <a:r>
              <a:rPr lang="en-US" sz="1800" dirty="0">
                <a:latin typeface="+mn-lt"/>
              </a:rPr>
              <a:t>How are customers justifying the cost to re-platform and move off of Oracle or </a:t>
            </a:r>
            <a:r>
              <a:rPr lang="en-US" sz="1800" dirty="0" err="1">
                <a:latin typeface="+mn-lt"/>
              </a:rPr>
              <a:t>Netezza</a:t>
            </a:r>
            <a:r>
              <a:rPr lang="en-US" sz="1800" dirty="0">
                <a:latin typeface="+mn-lt"/>
              </a:rPr>
              <a:t> for example?</a:t>
            </a:r>
          </a:p>
          <a:p>
            <a:pPr lvl="1"/>
            <a:r>
              <a:rPr lang="en-US" sz="1800" dirty="0"/>
              <a:t>Answers to touch on…</a:t>
            </a:r>
          </a:p>
          <a:p>
            <a:pPr marL="509847" lvl="2" indent="-285750">
              <a:buFont typeface="Arial" panose="020B0604020202020204" pitchFamily="34" charset="0"/>
              <a:buChar char="•"/>
            </a:pPr>
            <a:r>
              <a:rPr lang="en-US" sz="1800" dirty="0"/>
              <a:t>Performance</a:t>
            </a:r>
          </a:p>
          <a:p>
            <a:pPr marL="509847" lvl="2" indent="-285750">
              <a:buFont typeface="Arial" panose="020B0604020202020204" pitchFamily="34" charset="0"/>
              <a:buChar char="•"/>
            </a:pPr>
            <a:r>
              <a:rPr lang="en-US" sz="1800" dirty="0"/>
              <a:t>TCO</a:t>
            </a:r>
          </a:p>
          <a:p>
            <a:pPr marL="509847" lvl="2" indent="-285750">
              <a:buFont typeface="Arial" panose="020B0604020202020204" pitchFamily="34" charset="0"/>
              <a:buChar char="•"/>
            </a:pPr>
            <a:r>
              <a:rPr lang="en-US" sz="1800" dirty="0"/>
              <a:t>Reduced Complexity</a:t>
            </a:r>
          </a:p>
          <a:p>
            <a:pPr marL="509847" lvl="2" indent="-285750">
              <a:buFont typeface="Arial" panose="020B0604020202020204" pitchFamily="34" charset="0"/>
              <a:buChar char="•"/>
            </a:pPr>
            <a:r>
              <a:rPr lang="en-US" sz="1800" dirty="0"/>
              <a:t>Consistent platform on </a:t>
            </a:r>
            <a:r>
              <a:rPr lang="en-US" sz="1800" dirty="0" err="1"/>
              <a:t>prem</a:t>
            </a:r>
            <a:r>
              <a:rPr lang="en-US" sz="1800" dirty="0"/>
              <a:t>/cloud/relational/beyond relational</a:t>
            </a:r>
          </a:p>
          <a:p>
            <a:pPr lvl="0"/>
            <a:r>
              <a:rPr lang="en-US" sz="1800" dirty="0">
                <a:latin typeface="+mn-lt"/>
              </a:rPr>
              <a:t>With so much talk about the cloud, why should customers consider investing  in on premise solutions (e.g. Superdome X, CS300, APS, SQL Server)?</a:t>
            </a:r>
          </a:p>
          <a:p>
            <a:pPr lvl="1"/>
            <a:r>
              <a:rPr lang="en-US" sz="1800" dirty="0"/>
              <a:t>Answers to touch on…</a:t>
            </a:r>
          </a:p>
          <a:p>
            <a:pPr marL="509847" lvl="2" indent="-285750">
              <a:buFont typeface="Arial" panose="020B0604020202020204" pitchFamily="34" charset="0"/>
              <a:buChar char="•"/>
            </a:pPr>
            <a:r>
              <a:rPr lang="en-US" sz="1800" dirty="0"/>
              <a:t>DB Market growth</a:t>
            </a:r>
          </a:p>
          <a:p>
            <a:pPr marL="509847" lvl="2" indent="-285750">
              <a:buFont typeface="Arial" panose="020B0604020202020204" pitchFamily="34" charset="0"/>
              <a:buChar char="•"/>
            </a:pPr>
            <a:r>
              <a:rPr lang="en-US" sz="1800" dirty="0"/>
              <a:t>Customers will continue to want a hybrid scenario, choice where there data resides</a:t>
            </a:r>
          </a:p>
          <a:p>
            <a:pPr lvl="0"/>
            <a:r>
              <a:rPr lang="en-US" sz="1800" b="1" dirty="0"/>
              <a:t> </a:t>
            </a:r>
            <a:endParaRPr lang="en-US" sz="1800" dirty="0"/>
          </a:p>
          <a:p>
            <a:endParaRPr lang="en-US" sz="1800" dirty="0"/>
          </a:p>
        </p:txBody>
      </p:sp>
    </p:spTree>
    <p:extLst>
      <p:ext uri="{BB962C8B-B14F-4D97-AF65-F5344CB8AC3E}">
        <p14:creationId xmlns:p14="http://schemas.microsoft.com/office/powerpoint/2010/main" val="17139591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1219538"/>
          </a:xfrm>
        </p:spPr>
        <p:txBody>
          <a:bodyPr/>
          <a:lstStyle/>
          <a:p>
            <a:r>
              <a:rPr lang="en-US" sz="3800" b="1" dirty="0"/>
              <a:t>Partner Panel </a:t>
            </a:r>
            <a:r>
              <a:rPr lang="en-US" sz="3800" dirty="0"/>
              <a:t>– </a:t>
            </a:r>
            <a:r>
              <a:rPr lang="en-US" sz="3800" dirty="0" smtClean="0"/>
              <a:t>Cleveland and Columbus, </a:t>
            </a:r>
            <a:r>
              <a:rPr lang="en-US" sz="3800" dirty="0"/>
              <a:t>Feb </a:t>
            </a:r>
            <a:r>
              <a:rPr lang="en-US" sz="3800" dirty="0" smtClean="0"/>
              <a:t>16&amp;17, </a:t>
            </a:r>
            <a:r>
              <a:rPr lang="en-US" sz="3800" dirty="0"/>
              <a:t>2016</a:t>
            </a:r>
          </a:p>
        </p:txBody>
      </p:sp>
      <p:sp>
        <p:nvSpPr>
          <p:cNvPr id="3" name="Content Placeholder 2"/>
          <p:cNvSpPr>
            <a:spLocks noGrp="1"/>
          </p:cNvSpPr>
          <p:nvPr>
            <p:ph idx="4294967295"/>
          </p:nvPr>
        </p:nvSpPr>
        <p:spPr>
          <a:xfrm>
            <a:off x="2371725" y="1728349"/>
            <a:ext cx="9534930" cy="4351338"/>
          </a:xfrm>
          <a:prstGeom prst="rect">
            <a:avLst/>
          </a:prstGeom>
        </p:spPr>
        <p:txBody>
          <a:bodyPr>
            <a:normAutofit fontScale="85000" lnSpcReduction="20000"/>
          </a:bodyPr>
          <a:lstStyle/>
          <a:p>
            <a:pPr marL="0" indent="0">
              <a:buNone/>
            </a:pPr>
            <a:r>
              <a:rPr lang="en-US" b="1" dirty="0"/>
              <a:t>Vincent </a:t>
            </a:r>
            <a:r>
              <a:rPr lang="en-US" b="1" dirty="0" smtClean="0"/>
              <a:t>Staropoli </a:t>
            </a:r>
            <a:r>
              <a:rPr lang="en-CA" dirty="0" smtClean="0"/>
              <a:t>– </a:t>
            </a:r>
            <a:r>
              <a:rPr lang="en-US" dirty="0"/>
              <a:t>Managing </a:t>
            </a:r>
            <a:r>
              <a:rPr lang="en-US" dirty="0" smtClean="0"/>
              <a:t>Consultant, Cardinal </a:t>
            </a:r>
            <a:r>
              <a:rPr lang="en-US" dirty="0"/>
              <a:t>Solutions</a:t>
            </a:r>
          </a:p>
          <a:p>
            <a:pPr marL="0" indent="0">
              <a:buNone/>
            </a:pPr>
            <a:endParaRPr lang="en-US" sz="1500" dirty="0"/>
          </a:p>
          <a:p>
            <a:pPr marL="0" indent="0">
              <a:buNone/>
            </a:pPr>
            <a:r>
              <a:rPr lang="en-US" sz="1500" dirty="0"/>
              <a:t>Vinnie is the Solution Sales Specialist and Managing Consultant in Cardinal’s Columbus office with a focus on delivering Microsoft BI solutions. As an MCSE in both Business Intelligence and Data Platform, he is responsible for architecting, implementing and supporting solutions using Microsoft technology, both </a:t>
            </a:r>
            <a:r>
              <a:rPr lang="en-US" sz="1500" dirty="0" smtClean="0"/>
              <a:t>on premise </a:t>
            </a:r>
            <a:r>
              <a:rPr lang="en-US" sz="1500" dirty="0"/>
              <a:t>and in the cloud.  He is active on twitter, a variety of community forums, and regularly participates in regional community events.  A regular attendee and presenter at the Columbus SQL PASS chapter meetings, his presentation topics include SQL Server 2016, reporting services subscriptions customizations, PowerBI, custom Excel tools, and data mining in SQL Server 2012.</a:t>
            </a:r>
          </a:p>
          <a:p>
            <a:pPr marL="0" indent="0">
              <a:lnSpc>
                <a:spcPct val="100000"/>
              </a:lnSpc>
              <a:buNone/>
            </a:pPr>
            <a:r>
              <a:rPr lang="en-CA" sz="1400" b="1" dirty="0" smtClean="0"/>
              <a:t>Email</a:t>
            </a:r>
            <a:r>
              <a:rPr lang="en-CA" sz="1400" dirty="0"/>
              <a:t>: </a:t>
            </a:r>
            <a:r>
              <a:rPr lang="en-CA" sz="1400" dirty="0" smtClean="0">
                <a:hlinkClick r:id="rId2"/>
              </a:rPr>
              <a:t>vstaropoli@cardinalsolutions.com</a:t>
            </a:r>
            <a:r>
              <a:rPr lang="en-CA" sz="1400" dirty="0" smtClean="0"/>
              <a:t> </a:t>
            </a:r>
            <a:endParaRPr lang="en-CA" sz="1400" dirty="0"/>
          </a:p>
          <a:p>
            <a:pPr marL="0" indent="0">
              <a:lnSpc>
                <a:spcPct val="100000"/>
              </a:lnSpc>
              <a:buNone/>
            </a:pPr>
            <a:endParaRPr lang="en-US" dirty="0"/>
          </a:p>
          <a:p>
            <a:pPr marL="0" indent="0">
              <a:buNone/>
            </a:pPr>
            <a:r>
              <a:rPr lang="en-US" sz="4000" b="1" dirty="0"/>
              <a:t>Daniel Meyers - </a:t>
            </a:r>
            <a:r>
              <a:rPr lang="en-US" sz="4000" dirty="0"/>
              <a:t>Solution Architect at BlueGranite</a:t>
            </a:r>
            <a:endParaRPr lang="en-US" sz="2800" dirty="0"/>
          </a:p>
          <a:p>
            <a:pPr marL="0" indent="0">
              <a:buNone/>
            </a:pPr>
            <a:r>
              <a:rPr lang="en-US" sz="1400" dirty="0" smtClean="0"/>
              <a:t>Daniel </a:t>
            </a:r>
            <a:r>
              <a:rPr lang="en-US" sz="1400" dirty="0"/>
              <a:t>is a data professional who loves helping customers build modern and traditional data systems that help them make sense of the complex world of data. Daniel believes that all data has potential value if applied in a practical way. He has many years of experience building data solutions for small, medium, and large corporations in many different industries, and has built many traditional business intelligence systems as well as a growing number of modern data solutions. He is currently exploring all of the new cloud technologies in the data space to see how they fit together to build a modern data architecture that can solve the new data challenges that are emerging everyday</a:t>
            </a:r>
            <a:r>
              <a:rPr lang="en-US" sz="1400" dirty="0" smtClean="0"/>
              <a:t>.</a:t>
            </a:r>
          </a:p>
          <a:p>
            <a:pPr marL="0" indent="0">
              <a:buNone/>
            </a:pPr>
            <a:r>
              <a:rPr lang="en-US" sz="1400" dirty="0" smtClean="0"/>
              <a:t>Email: </a:t>
            </a:r>
            <a:r>
              <a:rPr lang="en-US" sz="1200" u="sng" dirty="0">
                <a:hlinkClick r:id="rId3"/>
              </a:rPr>
              <a:t>dmeyers@blue-granite.com</a:t>
            </a:r>
            <a:endParaRPr lang="en-US" sz="1400" dirty="0"/>
          </a:p>
          <a:p>
            <a:pPr marL="0" indent="0">
              <a:lnSpc>
                <a:spcPct val="100000"/>
              </a:lnSpc>
              <a:buNone/>
            </a:pPr>
            <a:endParaRPr lang="en-US" dirty="0"/>
          </a:p>
        </p:txBody>
      </p:sp>
      <p:pic>
        <p:nvPicPr>
          <p:cNvPr id="6" name="Picture 5"/>
          <p:cNvPicPr>
            <a:picLocks noChangeAspect="1"/>
          </p:cNvPicPr>
          <p:nvPr/>
        </p:nvPicPr>
        <p:blipFill>
          <a:blip r:embed="rId4"/>
          <a:stretch>
            <a:fillRect/>
          </a:stretch>
        </p:blipFill>
        <p:spPr>
          <a:xfrm>
            <a:off x="781050" y="1728349"/>
            <a:ext cx="1504950" cy="1536971"/>
          </a:xfrm>
          <a:prstGeom prst="rect">
            <a:avLst/>
          </a:prstGeom>
        </p:spPr>
      </p:pic>
      <p:pic>
        <p:nvPicPr>
          <p:cNvPr id="7" name="Content Placeholder 3"/>
          <p:cNvPicPr>
            <a:picLocks noChangeAspect="1"/>
          </p:cNvPicPr>
          <p:nvPr/>
        </p:nvPicPr>
        <p:blipFill>
          <a:blip r:embed="rId5"/>
          <a:stretch>
            <a:fillRect/>
          </a:stretch>
        </p:blipFill>
        <p:spPr>
          <a:xfrm>
            <a:off x="781050" y="4377545"/>
            <a:ext cx="1590675" cy="1536772"/>
          </a:xfrm>
          <a:prstGeom prst="rect">
            <a:avLst/>
          </a:prstGeom>
        </p:spPr>
      </p:pic>
    </p:spTree>
    <p:extLst>
      <p:ext uri="{BB962C8B-B14F-4D97-AF65-F5344CB8AC3E}">
        <p14:creationId xmlns:p14="http://schemas.microsoft.com/office/powerpoint/2010/main" val="142755323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1"/>
          <p:cNvSpPr/>
          <p:nvPr/>
        </p:nvSpPr>
        <p:spPr>
          <a:xfrm>
            <a:off x="2378990" y="1588320"/>
            <a:ext cx="8543925" cy="1338828"/>
          </a:xfrm>
          <a:prstGeom prst="rect">
            <a:avLst/>
          </a:prstGeom>
        </p:spPr>
        <p:txBody>
          <a:bodyPr wrap="square">
            <a:spAutoFit/>
          </a:bodyPr>
          <a:lstStyle/>
          <a:p>
            <a:r>
              <a:rPr lang="en-US" sz="1600" b="1" dirty="0" smtClean="0"/>
              <a:t>Natalie Damschroder</a:t>
            </a:r>
            <a:r>
              <a:rPr lang="en-US" sz="1600" dirty="0" smtClean="0"/>
              <a:t> - Alliance Business Manager at HP Enterprise</a:t>
            </a:r>
          </a:p>
          <a:p>
            <a:r>
              <a:rPr lang="en-US" sz="1300" dirty="0"/>
              <a:t>Natalie Damschroder has been with HPE on the Enterprise Group Americas team for nearly seven years and has helped develop HP’s outstanding sales relationships with Microsoft.  Previously, she held a variety of Sales and Business Development leadership roles at Sterling Commerce, an IBM Company and Microsoft.  Natalie holds a Bachelor of Science in Business Administration from The Ohio State University.  Natalie and her fiancé, Patrick live in Columbus, Ohio.</a:t>
            </a:r>
          </a:p>
        </p:txBody>
      </p:sp>
      <p:pic>
        <p:nvPicPr>
          <p:cNvPr id="3" name="Picture 12"/>
          <p:cNvPicPr>
            <a:picLocks noChangeAspect="1"/>
          </p:cNvPicPr>
          <p:nvPr/>
        </p:nvPicPr>
        <p:blipFill rotWithShape="1">
          <a:blip r:embed="rId2" cstate="print">
            <a:extLst>
              <a:ext uri="{28A0092B-C50C-407E-A947-70E740481C1C}">
                <a14:useLocalDpi xmlns:a14="http://schemas.microsoft.com/office/drawing/2010/main" val="0"/>
              </a:ext>
            </a:extLst>
          </a:blip>
          <a:srcRect t="15688" r="-186" b="21779"/>
          <a:stretch/>
        </p:blipFill>
        <p:spPr>
          <a:xfrm>
            <a:off x="938262" y="1588320"/>
            <a:ext cx="1221277" cy="1339705"/>
          </a:xfrm>
          <a:prstGeom prst="rect">
            <a:avLst/>
          </a:prstGeom>
        </p:spPr>
      </p:pic>
      <p:sp>
        <p:nvSpPr>
          <p:cNvPr id="10" name="Rectangle 13"/>
          <p:cNvSpPr/>
          <p:nvPr/>
        </p:nvSpPr>
        <p:spPr>
          <a:xfrm>
            <a:off x="2378989" y="3579239"/>
            <a:ext cx="8543925" cy="1261884"/>
          </a:xfrm>
          <a:prstGeom prst="rect">
            <a:avLst/>
          </a:prstGeom>
        </p:spPr>
        <p:txBody>
          <a:bodyPr wrap="square">
            <a:spAutoFit/>
          </a:bodyPr>
          <a:lstStyle/>
          <a:p>
            <a:r>
              <a:rPr lang="en-US" sz="1600" b="1" dirty="0" smtClean="0"/>
              <a:t>Isabel Martin </a:t>
            </a:r>
            <a:r>
              <a:rPr lang="en-US" sz="1600" dirty="0" smtClean="0"/>
              <a:t>– Sr. System Solution Architect at HP Enterprise </a:t>
            </a:r>
          </a:p>
          <a:p>
            <a:r>
              <a:rPr lang="en-US" sz="1200" dirty="0" smtClean="0"/>
              <a:t>Isabel </a:t>
            </a:r>
            <a:r>
              <a:rPr lang="en-US" sz="1200" dirty="0"/>
              <a:t>Martín has been with HPE for over 15 years, performing different technical positions in HPE Mission Critical Solutions. She has an international career, that started in Spain HPE as a Mission Critical Support Engineer. Currently she works for USA HPE as a Mission Critical Solution Architect. Throughout her career, she has supported and designed high-end architectures for databases like Microsoft SQL Server and analytics solutions like Microsoft Analytics Platform System (APS). Isabel holds a Bachelor of Science in Physics from Madrid </a:t>
            </a:r>
            <a:r>
              <a:rPr lang="en-US" sz="1200" dirty="0" err="1"/>
              <a:t>Complutense</a:t>
            </a:r>
            <a:r>
              <a:rPr lang="en-US" sz="1200" dirty="0"/>
              <a:t> University. She currently lives in Columbus, OH.</a:t>
            </a:r>
          </a:p>
        </p:txBody>
      </p:sp>
      <p:pic>
        <p:nvPicPr>
          <p:cNvPr id="11"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t="6563" b="22394"/>
          <a:stretch/>
        </p:blipFill>
        <p:spPr>
          <a:xfrm>
            <a:off x="938262" y="3579239"/>
            <a:ext cx="1221277" cy="1206770"/>
          </a:xfrm>
          <a:prstGeom prst="rect">
            <a:avLst/>
          </a:prstGeom>
        </p:spPr>
      </p:pic>
      <p:sp>
        <p:nvSpPr>
          <p:cNvPr id="12" name="Title 1"/>
          <p:cNvSpPr>
            <a:spLocks noGrp="1"/>
          </p:cNvSpPr>
          <p:nvPr>
            <p:ph type="title"/>
          </p:nvPr>
        </p:nvSpPr>
        <p:spPr>
          <a:xfrm>
            <a:off x="269240" y="289511"/>
            <a:ext cx="11655840" cy="1219538"/>
          </a:xfrm>
        </p:spPr>
        <p:txBody>
          <a:bodyPr/>
          <a:lstStyle/>
          <a:p>
            <a:r>
              <a:rPr lang="en-US" sz="3800" b="1" dirty="0"/>
              <a:t>Partner Panel </a:t>
            </a:r>
            <a:r>
              <a:rPr lang="en-US" sz="3800" dirty="0"/>
              <a:t>– </a:t>
            </a:r>
            <a:r>
              <a:rPr lang="en-US" sz="3800" dirty="0" smtClean="0"/>
              <a:t>Cleveland and Columbus, Feb16 &amp; 17, </a:t>
            </a:r>
            <a:r>
              <a:rPr lang="en-US" sz="3800" dirty="0"/>
              <a:t>2016</a:t>
            </a:r>
          </a:p>
        </p:txBody>
      </p:sp>
    </p:spTree>
    <p:extLst>
      <p:ext uri="{BB962C8B-B14F-4D97-AF65-F5344CB8AC3E}">
        <p14:creationId xmlns:p14="http://schemas.microsoft.com/office/powerpoint/2010/main" val="3255583382"/>
      </p:ext>
    </p:extLst>
  </p:cSld>
  <p:clrMapOvr>
    <a:masterClrMapping/>
  </p:clrMapOvr>
  <p:transition>
    <p:fade/>
  </p:transition>
</p:sld>
</file>

<file path=ppt/theme/theme1.xml><?xml version="1.0" encoding="utf-8"?>
<a:theme xmlns:a="http://schemas.openxmlformats.org/drawingml/2006/main" name="COLOR TEMPLATE">
  <a:themeElements>
    <a:clrScheme name="Custom 11">
      <a:dk1>
        <a:srgbClr val="505050"/>
      </a:dk1>
      <a:lt1>
        <a:srgbClr val="FFFFFF"/>
      </a:lt1>
      <a:dk2>
        <a:srgbClr val="002050"/>
      </a:dk2>
      <a:lt2>
        <a:srgbClr val="CDF4FF"/>
      </a:lt2>
      <a:accent1>
        <a:srgbClr val="0078D7"/>
      </a:accent1>
      <a:accent2>
        <a:srgbClr val="D83B01"/>
      </a:accent2>
      <a:accent3>
        <a:srgbClr val="107C10"/>
      </a:accent3>
      <a:accent4>
        <a:srgbClr val="B4009E"/>
      </a:accent4>
      <a:accent5>
        <a:srgbClr val="5C2D91"/>
      </a:accent5>
      <a:accent6>
        <a:srgbClr val="008272"/>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2D6B5C47-15D3-4853-A69E-31534ABCEC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3B75076C4256747A5E62DE122E62FB0" ma:contentTypeVersion="3" ma:contentTypeDescription="Create a new document." ma:contentTypeScope="" ma:versionID="31b58f761cee848a2e0f90fc8cda7eb7">
  <xsd:schema xmlns:xsd="http://www.w3.org/2001/XMLSchema" xmlns:xs="http://www.w3.org/2001/XMLSchema" xmlns:p="http://schemas.microsoft.com/office/2006/metadata/properties" xmlns:ns2="bd21a9f0-419c-4296-b801-ea9fc665bc58" targetNamespace="http://schemas.microsoft.com/office/2006/metadata/properties" ma:root="true" ma:fieldsID="d74ca56796b9ff49fc6507da4e5fecbf" ns2:_="">
    <xsd:import namespace="bd21a9f0-419c-4296-b801-ea9fc665bc58"/>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21a9f0-419c-4296-b801-ea9fc665bc5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5A34A4-BC98-4401-BF2F-B2242A5D78E6}">
  <ds:schemaRefs>
    <ds:schemaRef ds:uri="http://purl.org/dc/elements/1.1/"/>
    <ds:schemaRef ds:uri="http://www.w3.org/XML/1998/namespace"/>
    <ds:schemaRef ds:uri="http://schemas.microsoft.com/office/2006/metadata/properties"/>
    <ds:schemaRef ds:uri="http://schemas.microsoft.com/office/infopath/2007/PartnerControls"/>
    <ds:schemaRef ds:uri="http://purl.org/dc/terms/"/>
    <ds:schemaRef ds:uri="http://schemas.microsoft.com/office/2006/documentManagement/types"/>
    <ds:schemaRef ds:uri="bd21a9f0-419c-4296-b801-ea9fc665bc58"/>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9493705C-1743-481C-A913-92C7B0011629}">
  <ds:schemaRefs>
    <ds:schemaRef ds:uri="http://schemas.microsoft.com/sharepoint/v3/contenttype/forms"/>
  </ds:schemaRefs>
</ds:datastoreItem>
</file>

<file path=customXml/itemProps3.xml><?xml version="1.0" encoding="utf-8"?>
<ds:datastoreItem xmlns:ds="http://schemas.openxmlformats.org/officeDocument/2006/customXml" ds:itemID="{83BA7BEF-5C48-46BA-A542-F0171FD0C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21a9f0-419c-4296-b801-ea9fc665bc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896</TotalTime>
  <Words>898</Words>
  <Application>Microsoft Office PowerPoint</Application>
  <PresentationFormat>Widescreen</PresentationFormat>
  <Paragraphs>79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Consolas</vt:lpstr>
      <vt:lpstr>Segoe UI</vt:lpstr>
      <vt:lpstr>Segoe UI Light</vt:lpstr>
      <vt:lpstr>Wingdings</vt:lpstr>
      <vt:lpstr>COLOR TEMPLATE</vt:lpstr>
      <vt:lpstr>SQL Server 2016 Launch Roadshow   </vt:lpstr>
      <vt:lpstr>Scope and Goals</vt:lpstr>
      <vt:lpstr>Customer Event Details</vt:lpstr>
      <vt:lpstr>Roles &amp; Responsibilities  </vt:lpstr>
      <vt:lpstr>Sample Questions</vt:lpstr>
      <vt:lpstr>Sample Questions</vt:lpstr>
      <vt:lpstr>Sample Questions</vt:lpstr>
      <vt:lpstr>Partner Panel – Cleveland and Columbus, Feb 16&amp;17, 2016</vt:lpstr>
      <vt:lpstr>Partner Panel – Cleveland and Columbus, Feb16 &amp; 17, 2016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2016 Launch Roadshow</dc:title>
  <dc:creator>Alan Herrera</dc:creator>
  <cp:lastModifiedBy>Andy Lathrop</cp:lastModifiedBy>
  <cp:revision>21</cp:revision>
  <dcterms:created xsi:type="dcterms:W3CDTF">2016-01-25T16:17:26Z</dcterms:created>
  <dcterms:modified xsi:type="dcterms:W3CDTF">2016-02-10T22:49:32Z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0x01010033B75076C4256747A5E62DE122E62FB0</vt:lpwstr>
  </property>
</Properties>
</file>