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3" r:id="rId4"/>
    <p:sldId id="282" r:id="rId5"/>
    <p:sldId id="270" r:id="rId6"/>
    <p:sldId id="271" r:id="rId7"/>
    <p:sldId id="274" r:id="rId8"/>
    <p:sldId id="278" r:id="rId9"/>
    <p:sldId id="273" r:id="rId10"/>
    <p:sldId id="279" r:id="rId11"/>
    <p:sldId id="280" r:id="rId12"/>
    <p:sldId id="284" r:id="rId13"/>
    <p:sldId id="275" r:id="rId14"/>
    <p:sldId id="281" r:id="rId1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23" autoAdjust="0"/>
  </p:normalViewPr>
  <p:slideViewPr>
    <p:cSldViewPr snapToGrid="0">
      <p:cViewPr>
        <p:scale>
          <a:sx n="110" d="100"/>
          <a:sy n="110" d="100"/>
        </p:scale>
        <p:origin x="36" y="37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9B50F-1804-4918-AB72-D438C3248CBF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F7080-D7DE-463E-B3E3-DDA3FA9D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B43D51D-13D6-4599-92FF-CC81AF661644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F87235B-C572-4F8D-AF29-1601040F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7235B-C572-4F8D-AF29-1601040FF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7235B-C572-4F8D-AF29-1601040FF7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3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1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5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4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7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4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5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47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32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8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C990-355F-4934-A416-04D837B78D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BBB5-B5EA-45CD-9838-AEFEE820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EABA-971C-4DEE-9770-79EBD8DEF3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7810-8836-4530-A1D0-8E7224CAF2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alathrop\Dropbox\Blue River - DO NOT USE - USE GOOGLE DRIVE\Sales and Marketing\Marketing\Logos\BR_Final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6802"/>
            <a:ext cx="4379384" cy="693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ndy.lathrop@blueriveranalytics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Harness-Oil-Gas-Data-Analytics/dp/111877931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river-ppt-int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0" y="3505563"/>
            <a:ext cx="7048500" cy="103505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Franklin Gothic Medium"/>
              </a:rPr>
              <a:t>Agile Analytics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Franklin Gothic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00" y="4829266"/>
            <a:ext cx="8534400" cy="13843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Andy Lathrop|  Analytics Director, Blue River Analytics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June 17, 2015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Advanced Analytics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300" y="970865"/>
            <a:ext cx="57613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</a:t>
            </a:r>
            <a:r>
              <a:rPr lang="en-US" b="1" dirty="0" smtClean="0"/>
              <a:t>data science techniques </a:t>
            </a:r>
            <a:r>
              <a:rPr lang="en-US" b="1" dirty="0" smtClean="0"/>
              <a:t>for production </a:t>
            </a:r>
            <a:r>
              <a:rPr lang="en-US" b="1" dirty="0" smtClean="0"/>
              <a:t>optimization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Hierarchical clustering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Regression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Fuzzy Logic / </a:t>
            </a:r>
            <a:r>
              <a:rPr lang="en-US" dirty="0" smtClean="0"/>
              <a:t>Association Rules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</a:t>
            </a:r>
            <a:r>
              <a:rPr lang="en-US" dirty="0" smtClean="0"/>
              <a:t>Networks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Series Analysis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2620" y="1328310"/>
            <a:ext cx="698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Trap for patterns in Pump Pressure and Current: opposite first derivatives</a:t>
            </a:r>
            <a:endParaRPr lang="en-US" i="1" dirty="0"/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3840242" y="1780474"/>
            <a:ext cx="5643392" cy="3165995"/>
            <a:chOff x="1027113" y="849313"/>
            <a:chExt cx="7637907" cy="409575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113" y="849313"/>
              <a:ext cx="7104062" cy="40957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253400" y="3874569"/>
              <a:ext cx="1305565" cy="184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dirty="0">
                  <a:latin typeface="+mn-lt"/>
                  <a:cs typeface="+mn-cs"/>
                </a:rPr>
                <a:t>       PRESSURE                 CURRENT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9455" y="2190914"/>
              <a:ext cx="1305565" cy="184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dirty="0">
                  <a:latin typeface="+mn-lt"/>
                  <a:cs typeface="+mn-cs"/>
                </a:rPr>
                <a:t>       PRESSURE                 CURRENT   </a:t>
              </a:r>
            </a:p>
          </p:txBody>
        </p:sp>
      </p:grpSp>
      <p:pic>
        <p:nvPicPr>
          <p:cNvPr id="19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192" y="3099464"/>
            <a:ext cx="4430712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2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river-ppt-int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186" y="3279140"/>
            <a:ext cx="8534400" cy="13843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 smtClean="0">
                <a:solidFill>
                  <a:srgbClr val="000090"/>
                </a:solidFill>
              </a:rPr>
              <a:t>Andy Lathrop|  Analytics Director, Blue River Analytics</a:t>
            </a:r>
          </a:p>
          <a:p>
            <a:pPr algn="l"/>
            <a:r>
              <a:rPr lang="en-US" sz="2800" dirty="0" smtClean="0">
                <a:solidFill>
                  <a:srgbClr val="000090"/>
                </a:solidFill>
                <a:hlinkClick r:id="rId4"/>
              </a:rPr>
              <a:t>a</a:t>
            </a:r>
            <a:r>
              <a:rPr lang="en-US" sz="2800" dirty="0" smtClean="0">
                <a:solidFill>
                  <a:srgbClr val="000090"/>
                </a:solidFill>
                <a:hlinkClick r:id="rId4"/>
              </a:rPr>
              <a:t>ndy.lathrop@blueriveranalytics.com</a:t>
            </a:r>
            <a:endParaRPr lang="en-US" sz="2800" dirty="0" smtClean="0">
              <a:solidFill>
                <a:srgbClr val="000090"/>
              </a:solidFill>
            </a:endParaRPr>
          </a:p>
          <a:p>
            <a:pPr algn="l"/>
            <a:r>
              <a:rPr lang="en-US" sz="2800" dirty="0">
                <a:solidFill>
                  <a:srgbClr val="000090"/>
                </a:solidFill>
              </a:rPr>
              <a:t>b</a:t>
            </a:r>
            <a:r>
              <a:rPr lang="en-US" sz="2800" dirty="0" smtClean="0">
                <a:solidFill>
                  <a:srgbClr val="000090"/>
                </a:solidFill>
              </a:rPr>
              <a:t>lueriveranalytics.com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Search terms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52428"/>
            <a:ext cx="82779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Forrester</a:t>
            </a:r>
            <a:r>
              <a:rPr lang="en-US" sz="2400" b="1" dirty="0"/>
              <a:t>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Forrester Wave: </a:t>
            </a:r>
            <a:r>
              <a:rPr lang="en-US" sz="2400" dirty="0"/>
              <a:t>Agile Business Intelligence Platforms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Forrester Wave: </a:t>
            </a:r>
            <a:r>
              <a:rPr lang="en-US" sz="2400" dirty="0"/>
              <a:t>Enterprise Business Intelligence </a:t>
            </a:r>
            <a:r>
              <a:rPr lang="en-US" sz="2400" dirty="0" smtClean="0"/>
              <a:t>Platforms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Forrester Wave: </a:t>
            </a:r>
            <a:r>
              <a:rPr lang="en-US" sz="2400" dirty="0"/>
              <a:t>Big Data Predictive Analytics Solutions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smtClean="0"/>
              <a:t>Gartner: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Magic Quadrant for </a:t>
            </a:r>
            <a:r>
              <a:rPr lang="en-US" sz="2400" dirty="0"/>
              <a:t>Business Intelligence and Analytics </a:t>
            </a:r>
            <a:r>
              <a:rPr lang="en-US" sz="2400" dirty="0" smtClean="0"/>
              <a:t>Platforms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Magic Quadrant for </a:t>
            </a:r>
            <a:r>
              <a:rPr lang="en-US" sz="2400" dirty="0" smtClean="0"/>
              <a:t>Advanced Analytics Platforms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References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99" y="852428"/>
            <a:ext cx="11091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Holdaway, </a:t>
            </a:r>
            <a:r>
              <a:rPr lang="en-US" dirty="0" smtClean="0"/>
              <a:t>Keith. Harness </a:t>
            </a:r>
            <a:r>
              <a:rPr lang="en-US" dirty="0"/>
              <a:t>oil and gas big data with analytics: Optimize exploration and production with data driven models. </a:t>
            </a:r>
            <a:endParaRPr lang="en-US" dirty="0" smtClean="0"/>
          </a:p>
          <a:p>
            <a:r>
              <a:rPr lang="en-US" dirty="0"/>
              <a:t>Amazon link: </a:t>
            </a:r>
            <a:r>
              <a:rPr lang="en-US" dirty="0">
                <a:hlinkClick r:id="rId3"/>
              </a:rPr>
              <a:t>http://www.amazon.com/Harness-Oil-Gas-Data-Analytics/dp/1118779312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Big Data analytics in oil and gas. (</a:t>
            </a:r>
            <a:r>
              <a:rPr lang="en-US" dirty="0" err="1"/>
              <a:t>n.d.</a:t>
            </a:r>
            <a:r>
              <a:rPr lang="en-US" dirty="0"/>
              <a:t>). Retrieved June 13, 2015, from http://www.bain.com/publications/articles/big-data-analytics-in-oil-and-gas.aspx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833">
            <a:off x="9787946" y="4246691"/>
            <a:ext cx="1388148" cy="1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9347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Business Agility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9863" y="1293282"/>
            <a:ext cx="86911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Employees </a:t>
            </a:r>
            <a:r>
              <a:rPr lang="en-US" b="1" dirty="0">
                <a:latin typeface="MinionPro-Regular"/>
              </a:rPr>
              <a:t>down </a:t>
            </a:r>
            <a:r>
              <a:rPr lang="en-US" b="1" dirty="0">
                <a:latin typeface="MinionPro-Regular"/>
              </a:rPr>
              <a:t>in the </a:t>
            </a:r>
            <a:r>
              <a:rPr lang="en-US" b="1" dirty="0">
                <a:latin typeface="MinionPro-Regular"/>
              </a:rPr>
              <a:t>trenches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, in individual business units, are the ones who are in </a:t>
            </a:r>
            <a:r>
              <a:rPr lang="en-US" b="1" dirty="0">
                <a:latin typeface="MinionPro-Regular"/>
              </a:rPr>
              <a:t>close touch with </a:t>
            </a:r>
            <a:r>
              <a:rPr lang="en-US" b="1" dirty="0" smtClean="0">
                <a:latin typeface="MinionPro-Regular"/>
              </a:rPr>
              <a:t>customer problems</a:t>
            </a:r>
            <a:r>
              <a:rPr lang="en-US" b="1" dirty="0">
                <a:latin typeface="MinionPro-Regular"/>
              </a:rPr>
              <a:t>, market shifts, and process inefficiencies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. 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MinionPro-Regular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MinionPro-Regular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These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workers are often in the</a:t>
            </a:r>
            <a:r>
              <a:rPr lang="en-US" b="1" dirty="0">
                <a:latin typeface="MinionPro-Regular"/>
              </a:rPr>
              <a:t> best </a:t>
            </a:r>
            <a:r>
              <a:rPr lang="en-US" b="1" dirty="0" smtClean="0">
                <a:latin typeface="MinionPro-Regular"/>
              </a:rPr>
              <a:t>position to </a:t>
            </a:r>
            <a:r>
              <a:rPr lang="en-US" b="1" dirty="0">
                <a:latin typeface="MinionPro-Regular"/>
              </a:rPr>
              <a:t>understand challenges and opportunities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 and to </a:t>
            </a:r>
            <a:r>
              <a:rPr lang="en-US" b="1" dirty="0">
                <a:latin typeface="MinionPro-Regular"/>
              </a:rPr>
              <a:t>make decisions to improve the business</a:t>
            </a:r>
            <a:r>
              <a:rPr lang="en-US" dirty="0" smtClean="0">
                <a:latin typeface="MinionPro-Regular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MinionPro-Regular"/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It 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only when responses to change come from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within … that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Pro-Regular"/>
              </a:rPr>
              <a:t>enterprises become </a:t>
            </a:r>
            <a:r>
              <a:rPr lang="en-US" b="1" dirty="0">
                <a:latin typeface="MinionPro-Regular"/>
              </a:rPr>
              <a:t>agile, competitive, and successful</a:t>
            </a:r>
            <a:r>
              <a:rPr lang="en-US" dirty="0">
                <a:latin typeface="MinionPro-Regular"/>
              </a:rPr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0843" y="4961010"/>
            <a:ext cx="611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-Forrester Wave: Agile Business Intelligence Platforms, Q3 2014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9347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Top Creativity Killers (aka Production De-Optimization Capabilities)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71" y="1843285"/>
            <a:ext cx="7542857" cy="31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999" y="5199347"/>
            <a:ext cx="6400000" cy="2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570" y="1244708"/>
            <a:ext cx="4542857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Business Value of Analytics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9842" y="1101920"/>
            <a:ext cx="84285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With “better” analytics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5X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more likely to </a:t>
            </a:r>
            <a:r>
              <a:rPr lang="en-US" sz="2000" dirty="0" smtClean="0"/>
              <a:t>make decisions faster than peers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dirty="0" smtClean="0"/>
              <a:t>       </a:t>
            </a:r>
            <a:r>
              <a:rPr lang="en-US" sz="2400" b="1" dirty="0" smtClean="0">
                <a:solidFill>
                  <a:srgbClr val="00B050"/>
                </a:solidFill>
              </a:rPr>
              <a:t>3X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more likely to </a:t>
            </a:r>
            <a:r>
              <a:rPr lang="en-US" sz="2000" dirty="0" smtClean="0"/>
              <a:t>execute decisions as planned</a:t>
            </a:r>
          </a:p>
          <a:p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</a:t>
            </a:r>
            <a:r>
              <a:rPr lang="en-US" sz="2400" b="1" dirty="0" smtClean="0">
                <a:solidFill>
                  <a:srgbClr val="00B050"/>
                </a:solidFill>
              </a:rPr>
              <a:t>2X</a:t>
            </a:r>
            <a:r>
              <a:rPr lang="en-US" sz="2000" b="1" dirty="0" smtClean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more likely to be in </a:t>
            </a:r>
            <a:r>
              <a:rPr lang="en-US" sz="2000" dirty="0"/>
              <a:t>top quartile of financial performance</a:t>
            </a:r>
            <a:r>
              <a:rPr lang="en-US" sz="2000" b="1" u="sng" dirty="0" smtClean="0"/>
              <a:t>                                               </a:t>
            </a:r>
          </a:p>
          <a:p>
            <a:r>
              <a:rPr lang="en-US" sz="2000" b="1" dirty="0" smtClean="0"/>
              <a:t>                      </a:t>
            </a:r>
            <a:br>
              <a:rPr lang="en-US" sz="2000" b="1" dirty="0" smtClean="0"/>
            </a:br>
            <a:r>
              <a:rPr lang="en-US" sz="2000" b="1" dirty="0" smtClean="0"/>
              <a:t>                           Improve production 6-8%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             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(2014 Bain survey)</a:t>
            </a:r>
          </a:p>
          <a:p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107" y="3318204"/>
            <a:ext cx="432392" cy="82378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547248" y="4367050"/>
            <a:ext cx="6583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7976" y="4526347"/>
            <a:ext cx="711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en-US" sz="20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4%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have analytics capabilities to deliver </a:t>
            </a:r>
            <a:r>
              <a:rPr lang="en-US" b="1" dirty="0" smtClean="0"/>
              <a:t>tangible business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24366" y="46039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Components of </a:t>
            </a:r>
            <a:r>
              <a:rPr lang="en-US" sz="2400" b="1" dirty="0" smtClean="0"/>
              <a:t>an Agile Analytics </a:t>
            </a:r>
            <a:r>
              <a:rPr lang="en-US" sz="2400" b="1" dirty="0" smtClean="0"/>
              <a:t>Platform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1895" y="1077604"/>
            <a:ext cx="114778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Self-provisioning Applications 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Connect to new data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Drill anywhere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Mobile delivery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Mashup and Wrangling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Multiple data sources in one view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Calculated measures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Light weight data cleanup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dirty="0" smtClean="0"/>
              <a:t>Effective </a:t>
            </a:r>
            <a:r>
              <a:rPr lang="en-US" dirty="0"/>
              <a:t>U</a:t>
            </a:r>
            <a:r>
              <a:rPr lang="en-US" dirty="0" smtClean="0"/>
              <a:t>ser Interfaces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Business users create own reports and dashboards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Guided navigation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Breadth of Analytics Capabilities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Advanced data visualization (geospatial, autosuggestions)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and predictive capabilities in addition to self-service discovery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43" y="869713"/>
            <a:ext cx="4366238" cy="23007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7" y="3707208"/>
            <a:ext cx="4233333" cy="19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Agile Analytics in Action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450" y="1078763"/>
            <a:ext cx="3375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</a:t>
            </a:r>
            <a:r>
              <a:rPr lang="en-US" dirty="0" smtClean="0"/>
              <a:t>production and </a:t>
            </a:r>
            <a:r>
              <a:rPr lang="en-US" dirty="0"/>
              <a:t>petrophysical data for a multi-dimensional view of reservoir behavior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83" y="1296911"/>
            <a:ext cx="7628147" cy="4634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2323330"/>
            <a:ext cx="3233215" cy="36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Agile Analytics in Action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6678" y="721167"/>
            <a:ext cx="7678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Failure tracking and analysis</a:t>
            </a:r>
            <a:r>
              <a:rPr lang="en-US" b="1" dirty="0"/>
              <a:t> </a:t>
            </a:r>
            <a:r>
              <a:rPr lang="en-US" b="1" dirty="0" smtClean="0"/>
              <a:t>| </a:t>
            </a:r>
            <a:r>
              <a:rPr lang="en-US" altLang="en-US" b="1" dirty="0" smtClean="0"/>
              <a:t>Rapid prototyping</a:t>
            </a:r>
            <a:r>
              <a:rPr lang="en-US" altLang="en-US" b="1" dirty="0"/>
              <a:t> </a:t>
            </a:r>
            <a:r>
              <a:rPr lang="en-US" altLang="en-US" b="1" dirty="0" smtClean="0"/>
              <a:t>| Scenario analysis</a:t>
            </a:r>
            <a:endParaRPr lang="en-US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2" y="1240166"/>
            <a:ext cx="11048576" cy="554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1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Agile Analytics in Action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3" y="1238099"/>
            <a:ext cx="10486774" cy="5505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2723" y="720133"/>
            <a:ext cx="52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Probability plotting using R and an intuitive interface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00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river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300" y="20638"/>
            <a:ext cx="10972800" cy="550862"/>
          </a:xfrm>
          <a:prstGeom prst="round2Same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Advanced Analytics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8873" y="662267"/>
            <a:ext cx="490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Pattern recognition using </a:t>
            </a:r>
            <a:r>
              <a:rPr lang="en-US" b="1" dirty="0" smtClean="0"/>
              <a:t>data science techniques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22365"/>
            <a:ext cx="7179811" cy="405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288" y="2311401"/>
            <a:ext cx="9840317" cy="37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343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Medium</vt:lpstr>
      <vt:lpstr>MinionPro-Regular</vt:lpstr>
      <vt:lpstr>Office Theme</vt:lpstr>
      <vt:lpstr>1_Office Theme</vt:lpstr>
      <vt:lpstr>Agile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River Analytics</dc:title>
  <dc:creator>John Buckley</dc:creator>
  <cp:lastModifiedBy>Andy Lathrop</cp:lastModifiedBy>
  <cp:revision>89</cp:revision>
  <cp:lastPrinted>2015-03-03T03:21:34Z</cp:lastPrinted>
  <dcterms:created xsi:type="dcterms:W3CDTF">2014-11-24T02:51:36Z</dcterms:created>
  <dcterms:modified xsi:type="dcterms:W3CDTF">2015-06-17T13:21:54Z</dcterms:modified>
</cp:coreProperties>
</file>