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8/8/2024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6580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21461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8/8/2024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00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75203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8/8/2024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2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842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8/8/2024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76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8/8/2024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12720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8/8/2024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5896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8/8/2024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1005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8/8/2024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69574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8/8/2024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14418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15" r:id="rId4"/>
    <p:sldLayoutId id="2147483716" r:id="rId5"/>
    <p:sldLayoutId id="2147483721" r:id="rId6"/>
    <p:sldLayoutId id="2147483717" r:id="rId7"/>
    <p:sldLayoutId id="2147483718" r:id="rId8"/>
    <p:sldLayoutId id="2147483719" r:id="rId9"/>
    <p:sldLayoutId id="2147483720" r:id="rId10"/>
    <p:sldLayoutId id="2147483722"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the modern building against the blue sky">
            <a:extLst>
              <a:ext uri="{FF2B5EF4-FFF2-40B4-BE49-F238E27FC236}">
                <a16:creationId xmlns:a16="http://schemas.microsoft.com/office/drawing/2014/main" id="{43D6137D-E308-BEB6-5B08-C61DE647EBB0}"/>
              </a:ext>
            </a:extLst>
          </p:cNvPr>
          <p:cNvPicPr>
            <a:picLocks noChangeAspect="1"/>
          </p:cNvPicPr>
          <p:nvPr/>
        </p:nvPicPr>
        <p:blipFill>
          <a:blip r:embed="rId2"/>
          <a:srcRect r="15975" b="1"/>
          <a:stretch/>
        </p:blipFill>
        <p:spPr>
          <a:xfrm>
            <a:off x="20" y="1074544"/>
            <a:ext cx="7573364"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EF7E5-E245-B947-93A5-3A91FBB55793}"/>
              </a:ext>
            </a:extLst>
          </p:cNvPr>
          <p:cNvSpPr>
            <a:spLocks noGrp="1"/>
          </p:cNvSpPr>
          <p:nvPr>
            <p:ph type="ctrTitle"/>
          </p:nvPr>
        </p:nvSpPr>
        <p:spPr>
          <a:xfrm>
            <a:off x="7973503" y="1709530"/>
            <a:ext cx="3754671" cy="2528515"/>
          </a:xfrm>
        </p:spPr>
        <p:txBody>
          <a:bodyPr anchor="b">
            <a:normAutofit/>
          </a:bodyPr>
          <a:lstStyle/>
          <a:p>
            <a:r>
              <a:rPr lang="en-GB" sz="3200" dirty="0">
                <a:solidFill>
                  <a:schemeClr val="bg1"/>
                </a:solidFill>
                <a:latin typeface="Aharoni" panose="02010803020104030203" pitchFamily="2" charset="-79"/>
                <a:cs typeface="Aharoni" panose="02010803020104030203" pitchFamily="2" charset="-79"/>
              </a:rPr>
              <a:t>Cinemax Rentals Data Analysis</a:t>
            </a: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345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42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6648-A966-227C-DC45-939A5C502A7A}"/>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objective</a:t>
            </a:r>
          </a:p>
        </p:txBody>
      </p:sp>
      <p:sp>
        <p:nvSpPr>
          <p:cNvPr id="3" name="Content Placeholder 2">
            <a:extLst>
              <a:ext uri="{FF2B5EF4-FFF2-40B4-BE49-F238E27FC236}">
                <a16:creationId xmlns:a16="http://schemas.microsoft.com/office/drawing/2014/main" id="{D90547B1-A25A-0A2E-430C-FBB1E135F94F}"/>
              </a:ext>
            </a:extLst>
          </p:cNvPr>
          <p:cNvSpPr>
            <a:spLocks noGrp="1"/>
          </p:cNvSpPr>
          <p:nvPr>
            <p:ph idx="1"/>
          </p:nvPr>
        </p:nvSpPr>
        <p:spPr/>
        <p:txBody>
          <a:bodyPr>
            <a:normAutofit fontScale="85000" lnSpcReduction="10000"/>
          </a:bodyPr>
          <a:lstStyle/>
          <a:p>
            <a:r>
              <a:rPr lang="en-GB" b="1" dirty="0">
                <a:latin typeface="Aharoni" panose="02010803020104030203" pitchFamily="2" charset="-79"/>
                <a:cs typeface="Aharoni" panose="02010803020104030203" pitchFamily="2" charset="-79"/>
              </a:rPr>
              <a:t>Objective:</a:t>
            </a:r>
            <a:br>
              <a:rPr lang="en-GB" dirty="0">
                <a:latin typeface="Aharoni" panose="02010803020104030203" pitchFamily="2" charset="-79"/>
                <a:cs typeface="Aharoni" panose="02010803020104030203" pitchFamily="2" charset="-79"/>
              </a:rPr>
            </a:br>
            <a:r>
              <a:rPr lang="en-GB" dirty="0">
                <a:latin typeface="Aharoni" panose="02010803020104030203" pitchFamily="2" charset="-79"/>
                <a:cs typeface="Aharoni" panose="02010803020104030203" pitchFamily="2" charset="-79"/>
              </a:rPr>
              <a:t>This project aims to analyse Cinemax Rentals' extensive data using MySQL and Power BI to uncover valuable insights. The analysis will address specific business questions through descriptive, diagnostic, and predictive methods, with the findings presented in a PowerPoint presentation.</a:t>
            </a:r>
          </a:p>
          <a:p>
            <a:r>
              <a:rPr lang="en-GB" b="1" dirty="0">
                <a:latin typeface="Aharoni" panose="02010803020104030203" pitchFamily="2" charset="-79"/>
                <a:cs typeface="Aharoni" panose="02010803020104030203" pitchFamily="2" charset="-79"/>
              </a:rPr>
              <a:t>Business Scenario:</a:t>
            </a:r>
            <a:br>
              <a:rPr lang="en-GB" dirty="0">
                <a:latin typeface="Aharoni" panose="02010803020104030203" pitchFamily="2" charset="-79"/>
                <a:cs typeface="Aharoni" panose="02010803020104030203" pitchFamily="2" charset="-79"/>
              </a:rPr>
            </a:br>
            <a:r>
              <a:rPr lang="en-GB" dirty="0">
                <a:latin typeface="Aharoni" panose="02010803020104030203" pitchFamily="2" charset="-79"/>
                <a:cs typeface="Aharoni" panose="02010803020104030203" pitchFamily="2" charset="-79"/>
              </a:rPr>
              <a:t>As a data analyst for Cinemax Rentals, a mid-sized movie rental company with a vast film collection and strong customer service reputation, your task is to leverage the company's operational data to provide insights and recommendations. These insights will help improve performance and customer satisfaction, driving the company's continued success.</a:t>
            </a:r>
          </a:p>
          <a:p>
            <a:endParaRPr lang="en-GB" dirty="0"/>
          </a:p>
        </p:txBody>
      </p:sp>
    </p:spTree>
    <p:extLst>
      <p:ext uri="{BB962C8B-B14F-4D97-AF65-F5344CB8AC3E}">
        <p14:creationId xmlns:p14="http://schemas.microsoft.com/office/powerpoint/2010/main" val="15326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739D6-46F8-7EA0-18BB-5DE2F1310B68}"/>
              </a:ext>
            </a:extLst>
          </p:cNvPr>
          <p:cNvSpPr>
            <a:spLocks noGrp="1"/>
          </p:cNvSpPr>
          <p:nvPr>
            <p:ph type="title"/>
          </p:nvPr>
        </p:nvSpPr>
        <p:spPr>
          <a:xfrm>
            <a:off x="1434622" y="1113327"/>
            <a:ext cx="4862811" cy="2019488"/>
          </a:xfrm>
        </p:spPr>
        <p:txBody>
          <a:bodyPr>
            <a:normAutofit/>
          </a:bodyPr>
          <a:lstStyle/>
          <a:p>
            <a:pPr>
              <a:lnSpc>
                <a:spcPct val="140000"/>
              </a:lnSpc>
            </a:pPr>
            <a:r>
              <a:rPr lang="en-GB" sz="2800" dirty="0">
                <a:solidFill>
                  <a:schemeClr val="bg1"/>
                </a:solidFill>
              </a:rPr>
              <a:t>Customer Distribution by Country</a:t>
            </a:r>
          </a:p>
        </p:txBody>
      </p:sp>
      <p:sp>
        <p:nvSpPr>
          <p:cNvPr id="16" name="Rectangle 15">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640ADEF-EBE4-6107-66DF-C53411EF155B}"/>
              </a:ext>
            </a:extLst>
          </p:cNvPr>
          <p:cNvSpPr>
            <a:spLocks noGrp="1"/>
          </p:cNvSpPr>
          <p:nvPr>
            <p:ph idx="1"/>
          </p:nvPr>
        </p:nvSpPr>
        <p:spPr>
          <a:xfrm>
            <a:off x="1102778" y="3707541"/>
            <a:ext cx="5449097" cy="3068258"/>
          </a:xfrm>
        </p:spPr>
        <p:txBody>
          <a:bodyPr>
            <a:normAutofit fontScale="47500" lnSpcReduction="20000"/>
          </a:bodyPr>
          <a:lstStyle/>
          <a:p>
            <a:r>
              <a:rPr lang="en-GB" dirty="0"/>
              <a:t>This bar chart visualizes the distribution of customers by country, with the count of customer IDs on the x-axis and the countries listed on the y-axis. Here are some brief key insights:</a:t>
            </a:r>
          </a:p>
          <a:p>
            <a:pPr>
              <a:buFont typeface="Arial" panose="020B0604020202020204" pitchFamily="34" charset="0"/>
              <a:buChar char="•"/>
            </a:pPr>
            <a:r>
              <a:rPr lang="en-GB" b="1" dirty="0"/>
              <a:t>Top Countries:</a:t>
            </a:r>
            <a:r>
              <a:rPr lang="en-GB" dirty="0"/>
              <a:t> India leads with the highest number of customers, followed closely by China and the United States. These three countries dominate the customer base.</a:t>
            </a:r>
          </a:p>
          <a:p>
            <a:pPr>
              <a:buFont typeface="Arial" panose="020B0604020202020204" pitchFamily="34" charset="0"/>
              <a:buChar char="•"/>
            </a:pPr>
            <a:r>
              <a:rPr lang="en-GB" b="1" dirty="0"/>
              <a:t>Geographic Patterns:</a:t>
            </a:r>
            <a:r>
              <a:rPr lang="en-GB" dirty="0"/>
              <a:t> Most customers are concentrated in large, populous countries such as India, China, and the United States, reflecting a significant market presence in these regions. There is a noticeable drop in customer numbers as we move towards less populated or smaller countries like Saudi Arabia, Pakistan, and the Netherlands.</a:t>
            </a:r>
          </a:p>
          <a:p>
            <a:r>
              <a:rPr lang="en-GB" dirty="0"/>
              <a:t>This distribution suggests that Cinemax Rentals has a strong foothold in major markets, but there may be opportunities for growth in regions with fewer customers.</a:t>
            </a:r>
          </a:p>
          <a:p>
            <a:endParaRPr lang="en-US" dirty="0"/>
          </a:p>
        </p:txBody>
      </p:sp>
      <p:sp>
        <p:nvSpPr>
          <p:cNvPr id="26" name="Rectangle 25">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80711AC-C949-EEA5-9FC4-20C1FC873AE0}"/>
              </a:ext>
            </a:extLst>
          </p:cNvPr>
          <p:cNvPicPr>
            <a:picLocks noChangeAspect="1"/>
          </p:cNvPicPr>
          <p:nvPr/>
        </p:nvPicPr>
        <p:blipFill rotWithShape="1">
          <a:blip r:embed="rId2"/>
          <a:srcRect l="3393" t="21846" r="48807" b="27712"/>
          <a:stretch/>
        </p:blipFill>
        <p:spPr>
          <a:xfrm>
            <a:off x="6973131" y="110169"/>
            <a:ext cx="5092292" cy="3022646"/>
          </a:xfrm>
          <a:prstGeom prst="rect">
            <a:avLst/>
          </a:prstGeom>
        </p:spPr>
      </p:pic>
      <p:pic>
        <p:nvPicPr>
          <p:cNvPr id="7" name="Picture 6">
            <a:extLst>
              <a:ext uri="{FF2B5EF4-FFF2-40B4-BE49-F238E27FC236}">
                <a16:creationId xmlns:a16="http://schemas.microsoft.com/office/drawing/2014/main" id="{86549EDA-0401-B569-05A5-357B56F8DA35}"/>
              </a:ext>
            </a:extLst>
          </p:cNvPr>
          <p:cNvPicPr>
            <a:picLocks noChangeAspect="1"/>
          </p:cNvPicPr>
          <p:nvPr/>
        </p:nvPicPr>
        <p:blipFill rotWithShape="1">
          <a:blip r:embed="rId3"/>
          <a:srcRect l="3309" t="21977" r="49398" b="26716"/>
          <a:stretch/>
        </p:blipFill>
        <p:spPr>
          <a:xfrm>
            <a:off x="6941127" y="3132815"/>
            <a:ext cx="5250872" cy="2563947"/>
          </a:xfrm>
          <a:prstGeom prst="rect">
            <a:avLst/>
          </a:prstGeom>
        </p:spPr>
      </p:pic>
    </p:spTree>
    <p:extLst>
      <p:ext uri="{BB962C8B-B14F-4D97-AF65-F5344CB8AC3E}">
        <p14:creationId xmlns:p14="http://schemas.microsoft.com/office/powerpoint/2010/main" val="139651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86D4B-BFC0-B95F-E470-8308B8590F5B}"/>
              </a:ext>
            </a:extLst>
          </p:cNvPr>
          <p:cNvSpPr>
            <a:spLocks noGrp="1"/>
          </p:cNvSpPr>
          <p:nvPr>
            <p:ph type="title"/>
          </p:nvPr>
        </p:nvSpPr>
        <p:spPr>
          <a:xfrm>
            <a:off x="1434622" y="1113327"/>
            <a:ext cx="4862811" cy="2019488"/>
          </a:xfrm>
        </p:spPr>
        <p:txBody>
          <a:bodyPr>
            <a:normAutofit/>
          </a:bodyPr>
          <a:lstStyle/>
          <a:p>
            <a:r>
              <a:rPr lang="en-GB">
                <a:solidFill>
                  <a:schemeClr val="bg1"/>
                </a:solidFill>
                <a:latin typeface="Aharoni" panose="02010803020104030203" pitchFamily="2" charset="-79"/>
                <a:cs typeface="Aharoni" panose="02010803020104030203" pitchFamily="2" charset="-79"/>
              </a:rPr>
              <a:t>Customer Distribution by City</a:t>
            </a:r>
          </a:p>
        </p:txBody>
      </p:sp>
      <p:sp>
        <p:nvSpPr>
          <p:cNvPr id="16" name="Rectangle 15">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E2E65A2-3135-B697-194B-C94290E5AF40}"/>
              </a:ext>
            </a:extLst>
          </p:cNvPr>
          <p:cNvSpPr>
            <a:spLocks noGrp="1"/>
          </p:cNvSpPr>
          <p:nvPr>
            <p:ph idx="1"/>
          </p:nvPr>
        </p:nvSpPr>
        <p:spPr>
          <a:xfrm>
            <a:off x="1118785" y="3707541"/>
            <a:ext cx="5526563" cy="2927175"/>
          </a:xfrm>
        </p:spPr>
        <p:txBody>
          <a:bodyPr>
            <a:normAutofit fontScale="47500" lnSpcReduction="20000"/>
          </a:bodyPr>
          <a:lstStyle/>
          <a:p>
            <a:r>
              <a:rPr lang="en-GB" dirty="0">
                <a:latin typeface="Aharoni" panose="02010803020104030203" pitchFamily="2" charset="-79"/>
                <a:cs typeface="Aharoni" panose="02010803020104030203" pitchFamily="2" charset="-79"/>
              </a:rPr>
              <a:t>This bar chart represents the distribution of customers by city, with the count of customer IDs plotted on the x-axis and cities listed on the y-axis. Here are some key observations:</a:t>
            </a:r>
          </a:p>
          <a:p>
            <a:pPr>
              <a:buFont typeface="Arial" panose="020B0604020202020204" pitchFamily="34" charset="0"/>
              <a:buChar char="•"/>
            </a:pPr>
            <a:r>
              <a:rPr lang="en-GB" b="1" dirty="0">
                <a:latin typeface="Aharoni" panose="02010803020104030203" pitchFamily="2" charset="-79"/>
                <a:cs typeface="Aharoni" panose="02010803020104030203" pitchFamily="2" charset="-79"/>
              </a:rPr>
              <a:t>Customer Distribution:</a:t>
            </a:r>
            <a:r>
              <a:rPr lang="en-GB" dirty="0">
                <a:latin typeface="Aharoni" panose="02010803020104030203" pitchFamily="2" charset="-79"/>
                <a:cs typeface="Aharoni" panose="02010803020104030203" pitchFamily="2" charset="-79"/>
              </a:rPr>
              <a:t> Each city appears to have a relatively small and nearly identical customer base, indicating a widespread but evenly distributed market presence.</a:t>
            </a:r>
          </a:p>
          <a:p>
            <a:pPr>
              <a:buFont typeface="Arial" panose="020B0604020202020204" pitchFamily="34" charset="0"/>
              <a:buChar char="•"/>
            </a:pPr>
            <a:r>
              <a:rPr lang="en-GB" b="1" dirty="0">
                <a:latin typeface="Aharoni" panose="02010803020104030203" pitchFamily="2" charset="-79"/>
                <a:cs typeface="Aharoni" panose="02010803020104030203" pitchFamily="2" charset="-79"/>
              </a:rPr>
              <a:t>No Dominant City:</a:t>
            </a:r>
            <a:r>
              <a:rPr lang="en-GB" dirty="0">
                <a:latin typeface="Aharoni" panose="02010803020104030203" pitchFamily="2" charset="-79"/>
                <a:cs typeface="Aharoni" panose="02010803020104030203" pitchFamily="2" charset="-79"/>
              </a:rPr>
              <a:t> Unlike the country-level distribution, there are no standout cities with significantly higher customer counts. This suggests that Cinemax Rentals' customer base is well-dispersed across various cities, without any urban area dominating in terms of customer concentration.</a:t>
            </a:r>
          </a:p>
          <a:p>
            <a:r>
              <a:rPr lang="en-GB" dirty="0">
                <a:latin typeface="Aharoni" panose="02010803020104030203" pitchFamily="2" charset="-79"/>
                <a:cs typeface="Aharoni" panose="02010803020104030203" pitchFamily="2" charset="-79"/>
              </a:rPr>
              <a:t>The uniformity in customer counts across cities might indicate a strategy that focuses on broad market penetration rather than concentrating resources in a few key metropolitan areas.</a:t>
            </a:r>
          </a:p>
          <a:p>
            <a:endParaRPr lang="en-US" dirty="0"/>
          </a:p>
        </p:txBody>
      </p:sp>
      <p:sp>
        <p:nvSpPr>
          <p:cNvPr id="26" name="Rectangle 25">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33D62CD-2355-7120-BF28-ECD7EC3F23BF}"/>
              </a:ext>
            </a:extLst>
          </p:cNvPr>
          <p:cNvPicPr>
            <a:picLocks noChangeAspect="1"/>
          </p:cNvPicPr>
          <p:nvPr/>
        </p:nvPicPr>
        <p:blipFill rotWithShape="1">
          <a:blip r:embed="rId2"/>
          <a:srcRect l="3168" t="22008" r="45573" b="26908"/>
          <a:stretch/>
        </p:blipFill>
        <p:spPr>
          <a:xfrm>
            <a:off x="6859936" y="0"/>
            <a:ext cx="5306179" cy="2974554"/>
          </a:xfrm>
          <a:prstGeom prst="rect">
            <a:avLst/>
          </a:prstGeom>
        </p:spPr>
      </p:pic>
      <p:pic>
        <p:nvPicPr>
          <p:cNvPr id="10" name="Picture 9">
            <a:extLst>
              <a:ext uri="{FF2B5EF4-FFF2-40B4-BE49-F238E27FC236}">
                <a16:creationId xmlns:a16="http://schemas.microsoft.com/office/drawing/2014/main" id="{E8B2F0A5-047A-36D2-0CD3-72D43B66BBD8}"/>
              </a:ext>
            </a:extLst>
          </p:cNvPr>
          <p:cNvPicPr>
            <a:picLocks noChangeAspect="1"/>
          </p:cNvPicPr>
          <p:nvPr/>
        </p:nvPicPr>
        <p:blipFill rotWithShape="1">
          <a:blip r:embed="rId3"/>
          <a:srcRect l="3253" t="23133" r="45834" b="24338"/>
          <a:stretch/>
        </p:blipFill>
        <p:spPr>
          <a:xfrm>
            <a:off x="6907947" y="2974554"/>
            <a:ext cx="5258167" cy="3051673"/>
          </a:xfrm>
          <a:prstGeom prst="rect">
            <a:avLst/>
          </a:prstGeom>
        </p:spPr>
      </p:pic>
    </p:spTree>
    <p:extLst>
      <p:ext uri="{BB962C8B-B14F-4D97-AF65-F5344CB8AC3E}">
        <p14:creationId xmlns:p14="http://schemas.microsoft.com/office/powerpoint/2010/main" val="255578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EC6B4-6C82-E855-EE36-1461DC91DEA5}"/>
              </a:ext>
            </a:extLst>
          </p:cNvPr>
          <p:cNvSpPr>
            <a:spLocks noGrp="1"/>
          </p:cNvSpPr>
          <p:nvPr>
            <p:ph type="title"/>
          </p:nvPr>
        </p:nvSpPr>
        <p:spPr>
          <a:xfrm>
            <a:off x="1434622" y="1113327"/>
            <a:ext cx="4862811" cy="2019488"/>
          </a:xfrm>
        </p:spPr>
        <p:txBody>
          <a:bodyPr>
            <a:normAutofit/>
          </a:bodyPr>
          <a:lstStyle/>
          <a:p>
            <a:r>
              <a:rPr lang="en-GB">
                <a:solidFill>
                  <a:schemeClr val="bg1"/>
                </a:solidFill>
                <a:latin typeface="Aharoni" panose="02010803020104030203" pitchFamily="2" charset="-79"/>
                <a:cs typeface="Aharoni" panose="02010803020104030203" pitchFamily="2" charset="-79"/>
              </a:rPr>
              <a:t>Revenue Forecast</a:t>
            </a:r>
          </a:p>
        </p:txBody>
      </p:sp>
      <p:sp>
        <p:nvSpPr>
          <p:cNvPr id="16" name="Rectangle 15">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815E3F2-4D52-41AA-03C6-BFCBC9BBE49C}"/>
              </a:ext>
            </a:extLst>
          </p:cNvPr>
          <p:cNvSpPr>
            <a:spLocks noGrp="1"/>
          </p:cNvSpPr>
          <p:nvPr>
            <p:ph idx="1"/>
          </p:nvPr>
        </p:nvSpPr>
        <p:spPr>
          <a:xfrm>
            <a:off x="1230794" y="3642985"/>
            <a:ext cx="5321081" cy="2909733"/>
          </a:xfrm>
        </p:spPr>
        <p:txBody>
          <a:bodyPr>
            <a:normAutofit fontScale="62500" lnSpcReduction="20000"/>
          </a:bodyPr>
          <a:lstStyle/>
          <a:p>
            <a:r>
              <a:rPr lang="en-GB" b="1" dirty="0"/>
              <a:t>Sum of Amount by Year and Day (Forecast)</a:t>
            </a:r>
            <a:r>
              <a:rPr lang="en-GB" dirty="0"/>
              <a:t>:</a:t>
            </a:r>
          </a:p>
          <a:p>
            <a:pPr>
              <a:buFont typeface="Arial" panose="020B0604020202020204" pitchFamily="34" charset="0"/>
              <a:buChar char="•"/>
            </a:pPr>
            <a:r>
              <a:rPr lang="en-GB" b="1" dirty="0"/>
              <a:t>Description</a:t>
            </a:r>
            <a:r>
              <a:rPr lang="en-GB" dirty="0"/>
              <a:t>: This line chart with a forecast shows the sum of amounts (likely revenue) over time, with a prediction for the upcoming period. The grey area represents the confidence interval for the forecasted values.</a:t>
            </a:r>
          </a:p>
          <a:p>
            <a:pPr>
              <a:buFont typeface="Arial" panose="020B0604020202020204" pitchFamily="34" charset="0"/>
              <a:buChar char="•"/>
            </a:pPr>
            <a:r>
              <a:rPr lang="en-GB" b="1" dirty="0"/>
              <a:t>Business Insight</a:t>
            </a:r>
            <a:r>
              <a:rPr lang="en-GB" dirty="0"/>
              <a:t>: Use this forecast to plan resource allocation, inventory management, and promotional activities for the upcoming quarter. Any dips in the forecast should prompt an investigation into potential causes, while upward trends should be leveraged for maximizing revenue.</a:t>
            </a:r>
          </a:p>
          <a:p>
            <a:endParaRPr lang="en-US" dirty="0"/>
          </a:p>
        </p:txBody>
      </p:sp>
      <p:sp>
        <p:nvSpPr>
          <p:cNvPr id="26" name="Rectangle 25">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F1367AC-FCBF-7FF7-084A-9D0E4CDCE75A}"/>
              </a:ext>
            </a:extLst>
          </p:cNvPr>
          <p:cNvPicPr>
            <a:picLocks noChangeAspect="1"/>
          </p:cNvPicPr>
          <p:nvPr/>
        </p:nvPicPr>
        <p:blipFill rotWithShape="1">
          <a:blip r:embed="rId2"/>
          <a:srcRect l="2801" t="41767" r="44664" b="25695"/>
          <a:stretch/>
        </p:blipFill>
        <p:spPr>
          <a:xfrm>
            <a:off x="6863878" y="1785820"/>
            <a:ext cx="5413151" cy="2693989"/>
          </a:xfrm>
          <a:prstGeom prst="rect">
            <a:avLst/>
          </a:prstGeom>
        </p:spPr>
      </p:pic>
    </p:spTree>
    <p:extLst>
      <p:ext uri="{BB962C8B-B14F-4D97-AF65-F5344CB8AC3E}">
        <p14:creationId xmlns:p14="http://schemas.microsoft.com/office/powerpoint/2010/main" val="217656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589C2-45FD-E8E5-DA12-F322ACB4B41D}"/>
              </a:ext>
            </a:extLst>
          </p:cNvPr>
          <p:cNvSpPr>
            <a:spLocks noGrp="1"/>
          </p:cNvSpPr>
          <p:nvPr>
            <p:ph type="title"/>
          </p:nvPr>
        </p:nvSpPr>
        <p:spPr>
          <a:xfrm>
            <a:off x="1434622" y="1113327"/>
            <a:ext cx="4862811" cy="2019488"/>
          </a:xfrm>
        </p:spPr>
        <p:txBody>
          <a:bodyPr>
            <a:normAutofit/>
          </a:bodyPr>
          <a:lstStyle/>
          <a:p>
            <a:r>
              <a:rPr lang="en-GB" sz="3300">
                <a:solidFill>
                  <a:schemeClr val="bg1"/>
                </a:solidFill>
                <a:latin typeface="Aharoni" panose="02010803020104030203" pitchFamily="2" charset="-79"/>
                <a:cs typeface="Aharoni" panose="02010803020104030203" pitchFamily="2" charset="-79"/>
              </a:rPr>
              <a:t>Top 7 Revenue-Generating Countries</a:t>
            </a:r>
          </a:p>
        </p:txBody>
      </p:sp>
      <p:sp>
        <p:nvSpPr>
          <p:cNvPr id="16" name="Rectangle 15">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shot of a pie chart&#10;&#10;Description automatically generated">
            <a:extLst>
              <a:ext uri="{FF2B5EF4-FFF2-40B4-BE49-F238E27FC236}">
                <a16:creationId xmlns:a16="http://schemas.microsoft.com/office/drawing/2014/main" id="{A2269FA7-512A-0695-7CF1-295EE8F6365D}"/>
              </a:ext>
            </a:extLst>
          </p:cNvPr>
          <p:cNvPicPr>
            <a:picLocks noChangeAspect="1"/>
          </p:cNvPicPr>
          <p:nvPr/>
        </p:nvPicPr>
        <p:blipFill rotWithShape="1">
          <a:blip r:embed="rId2"/>
          <a:srcRect l="3289" t="22493" r="45430" b="28032"/>
          <a:stretch/>
        </p:blipFill>
        <p:spPr>
          <a:xfrm>
            <a:off x="7038044" y="1190847"/>
            <a:ext cx="5117254" cy="2777147"/>
          </a:xfrm>
          <a:prstGeom prst="rect">
            <a:avLst/>
          </a:prstGeom>
        </p:spPr>
      </p:pic>
      <p:sp>
        <p:nvSpPr>
          <p:cNvPr id="6" name="Rectangle 1">
            <a:extLst>
              <a:ext uri="{FF2B5EF4-FFF2-40B4-BE49-F238E27FC236}">
                <a16:creationId xmlns:a16="http://schemas.microsoft.com/office/drawing/2014/main" id="{5264C569-FE9B-7DA3-EFF2-22790BD1521C}"/>
              </a:ext>
            </a:extLst>
          </p:cNvPr>
          <p:cNvSpPr>
            <a:spLocks noGrp="1" noChangeArrowheads="1"/>
          </p:cNvSpPr>
          <p:nvPr>
            <p:ph idx="1"/>
          </p:nvPr>
        </p:nvSpPr>
        <p:spPr bwMode="auto">
          <a:xfrm>
            <a:off x="1070774" y="4037008"/>
            <a:ext cx="5547046"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Overview:</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Pie chart visualizes revenue shares by country.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Top Contributors:</a:t>
            </a:r>
            <a:r>
              <a:rPr kumimoji="0" lang="en-US" altLang="en-US" sz="800" b="0" i="0" u="none" strike="noStrike" cap="none" normalizeH="0" baseline="0" dirty="0">
                <a:ln>
                  <a:noFill/>
                </a:ln>
                <a:solidFill>
                  <a:schemeClr val="tx1"/>
                </a:solidFill>
                <a:effectLst/>
                <a:latin typeface="Arial" panose="020B0604020202020204" pitchFamily="34" charset="0"/>
              </a:rPr>
              <a:t> India (22.4%), USA (18.3%).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Key Observations: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Strong Markets:</a:t>
            </a:r>
            <a:r>
              <a:rPr kumimoji="0" lang="en-US" altLang="en-US" sz="800" b="0" i="0" u="none" strike="noStrike" cap="none" normalizeH="0" baseline="0" dirty="0">
                <a:ln>
                  <a:noFill/>
                </a:ln>
                <a:solidFill>
                  <a:schemeClr val="tx1"/>
                </a:solidFill>
                <a:effectLst/>
                <a:latin typeface="Arial" panose="020B0604020202020204" pitchFamily="34" charset="0"/>
              </a:rPr>
              <a:t> India and USA dominate revenue, indicating robust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Significant Shares:</a:t>
            </a:r>
            <a:r>
              <a:rPr kumimoji="0" lang="en-US" altLang="en-US" sz="800" b="0" i="0" u="none" strike="noStrike" cap="none" normalizeH="0" baseline="0" dirty="0">
                <a:ln>
                  <a:noFill/>
                </a:ln>
                <a:solidFill>
                  <a:schemeClr val="tx1"/>
                </a:solidFill>
                <a:effectLst/>
                <a:latin typeface="Arial" panose="020B0604020202020204" pitchFamily="34" charset="0"/>
              </a:rPr>
              <a:t> China (12.6%), Japan (11.9%), and Mexico (10.3%).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Strategic Insights: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Focus Areas:</a:t>
            </a:r>
            <a:r>
              <a:rPr kumimoji="0" lang="en-US" altLang="en-US" sz="800" b="0" i="0" u="none" strike="noStrike" cap="none" normalizeH="0" baseline="0" dirty="0">
                <a:ln>
                  <a:noFill/>
                </a:ln>
                <a:solidFill>
                  <a:schemeClr val="tx1"/>
                </a:solidFill>
                <a:effectLst/>
                <a:latin typeface="Arial" panose="020B0604020202020204" pitchFamily="34" charset="0"/>
              </a:rPr>
              <a:t> Prioritize marketing and resource allocation in top-performing countries.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Growth Potential:</a:t>
            </a:r>
            <a:r>
              <a:rPr kumimoji="0" lang="en-US" altLang="en-US" sz="800" b="0" i="0" u="none" strike="noStrike" cap="none" normalizeH="0" baseline="0" dirty="0">
                <a:ln>
                  <a:noFill/>
                </a:ln>
                <a:solidFill>
                  <a:schemeClr val="tx1"/>
                </a:solidFill>
                <a:effectLst/>
                <a:latin typeface="Arial" panose="020B0604020202020204" pitchFamily="34" charset="0"/>
              </a:rPr>
              <a:t> Examine lower-performing regions for targeted improvements.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Actionable Steps: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Boost efforts in strategic markets to maximize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Tailor strategies in underperforming areas to increase market share.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171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9590B-BA17-440F-264A-FE06C47AF1C7}"/>
              </a:ext>
            </a:extLst>
          </p:cNvPr>
          <p:cNvSpPr>
            <a:spLocks noGrp="1"/>
          </p:cNvSpPr>
          <p:nvPr>
            <p:ph type="title"/>
          </p:nvPr>
        </p:nvSpPr>
        <p:spPr>
          <a:xfrm>
            <a:off x="1434622" y="1113327"/>
            <a:ext cx="4862811" cy="2019488"/>
          </a:xfrm>
        </p:spPr>
        <p:txBody>
          <a:bodyPr>
            <a:normAutofit/>
          </a:bodyPr>
          <a:lstStyle/>
          <a:p>
            <a:r>
              <a:rPr lang="en-GB">
                <a:solidFill>
                  <a:schemeClr val="bg1"/>
                </a:solidFill>
              </a:rPr>
              <a:t>Total Sales Overview</a:t>
            </a:r>
            <a:endParaRPr lang="en-GB">
              <a:solidFill>
                <a:schemeClr val="bg1"/>
              </a:solidFill>
              <a:latin typeface="Aharoni" panose="02010803020104030203" pitchFamily="2" charset="-79"/>
              <a:cs typeface="Aharoni" panose="02010803020104030203" pitchFamily="2" charset="-79"/>
            </a:endParaRPr>
          </a:p>
        </p:txBody>
      </p:sp>
      <p:sp>
        <p:nvSpPr>
          <p:cNvPr id="16" name="Rectangle 15">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747912A-A2DD-33C4-0531-CCE2B15101CA}"/>
              </a:ext>
            </a:extLst>
          </p:cNvPr>
          <p:cNvSpPr>
            <a:spLocks noGrp="1"/>
          </p:cNvSpPr>
          <p:nvPr>
            <p:ph idx="1"/>
          </p:nvPr>
        </p:nvSpPr>
        <p:spPr>
          <a:xfrm>
            <a:off x="1244010" y="3707541"/>
            <a:ext cx="5307866" cy="3150459"/>
          </a:xfrm>
        </p:spPr>
        <p:txBody>
          <a:bodyPr>
            <a:normAutofit fontScale="40000" lnSpcReduction="20000"/>
          </a:bodyPr>
          <a:lstStyle/>
          <a:p>
            <a:r>
              <a:rPr lang="en-GB" b="1" dirty="0"/>
              <a:t>Business Insight:</a:t>
            </a:r>
            <a:endParaRPr lang="en-GB" dirty="0"/>
          </a:p>
          <a:p>
            <a:pPr>
              <a:buFont typeface="Arial" panose="020B0604020202020204" pitchFamily="34" charset="0"/>
              <a:buChar char="•"/>
            </a:pPr>
            <a:r>
              <a:rPr lang="en-GB" b="1" dirty="0"/>
              <a:t>Top Performers:</a:t>
            </a:r>
            <a:r>
              <a:rPr lang="en-GB" dirty="0"/>
              <a:t> 'Sports' and 'Comedy' are the leading categories in terms of sales volume, suggesting they are key revenue drivers. Focus on maintaining or enhancing marketing efforts in these categories to sustain or grow their market share.</a:t>
            </a:r>
          </a:p>
          <a:p>
            <a:pPr>
              <a:buFont typeface="Arial" panose="020B0604020202020204" pitchFamily="34" charset="0"/>
              <a:buChar char="•"/>
            </a:pPr>
            <a:r>
              <a:rPr lang="en-GB" b="1" dirty="0"/>
              <a:t>Significant Contributors:</a:t>
            </a:r>
            <a:r>
              <a:rPr lang="en-GB" dirty="0"/>
              <a:t> 'Action' and 'Animation' also contribute substantially to total sales. Consider investing in these categories for promotional activities or product expansions to further capitalize on their success.</a:t>
            </a:r>
          </a:p>
          <a:p>
            <a:pPr>
              <a:buFont typeface="Arial" panose="020B0604020202020204" pitchFamily="34" charset="0"/>
              <a:buChar char="•"/>
            </a:pPr>
            <a:r>
              <a:rPr lang="en-GB" b="1" dirty="0"/>
              <a:t>Moderate Sales Categories:</a:t>
            </a:r>
            <a:r>
              <a:rPr lang="en-GB" dirty="0"/>
              <a:t> 'Horror', 'Family', 'Documentary', 'Classic', and 'Travel' generate moderate sales. Evaluate opportunities for growth through targeted campaigns or special promotions.</a:t>
            </a:r>
          </a:p>
          <a:p>
            <a:pPr>
              <a:buFont typeface="Arial" panose="020B0604020202020204" pitchFamily="34" charset="0"/>
              <a:buChar char="•"/>
            </a:pPr>
            <a:r>
              <a:rPr lang="en-GB" b="1" dirty="0"/>
              <a:t>Smaller Categories:</a:t>
            </a:r>
            <a:r>
              <a:rPr lang="en-GB" dirty="0"/>
              <a:t> 'Children', 'Drama', 'Games', 'Music', and 'Sci-Fi' have smaller sales volumes. Investigate these categories to identify potential for increased sales, which might include exploring new market segments or adjusting pricing strategies.</a:t>
            </a:r>
          </a:p>
          <a:p>
            <a:endParaRPr lang="en-US" dirty="0"/>
          </a:p>
        </p:txBody>
      </p:sp>
      <p:sp>
        <p:nvSpPr>
          <p:cNvPr id="26" name="Rectangle 25">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41F0BD9-5A22-C813-BE02-4B91D88D4F2D}"/>
              </a:ext>
            </a:extLst>
          </p:cNvPr>
          <p:cNvPicPr>
            <a:picLocks noChangeAspect="1"/>
          </p:cNvPicPr>
          <p:nvPr/>
        </p:nvPicPr>
        <p:blipFill rotWithShape="1">
          <a:blip r:embed="rId2"/>
          <a:srcRect l="3100" t="22138" r="44328" b="25852"/>
          <a:stretch/>
        </p:blipFill>
        <p:spPr>
          <a:xfrm>
            <a:off x="6868971" y="1717010"/>
            <a:ext cx="5367894" cy="2987194"/>
          </a:xfrm>
          <a:prstGeom prst="rect">
            <a:avLst/>
          </a:prstGeom>
        </p:spPr>
      </p:pic>
    </p:spTree>
    <p:extLst>
      <p:ext uri="{BB962C8B-B14F-4D97-AF65-F5344CB8AC3E}">
        <p14:creationId xmlns:p14="http://schemas.microsoft.com/office/powerpoint/2010/main" val="4258363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F4A2C-F07D-9878-9F6D-16EE53FDD9EE}"/>
              </a:ext>
            </a:extLst>
          </p:cNvPr>
          <p:cNvSpPr>
            <a:spLocks noGrp="1"/>
          </p:cNvSpPr>
          <p:nvPr>
            <p:ph type="title"/>
          </p:nvPr>
        </p:nvSpPr>
        <p:spPr>
          <a:xfrm>
            <a:off x="1434622" y="1113327"/>
            <a:ext cx="4862811" cy="2019488"/>
          </a:xfrm>
        </p:spPr>
        <p:txBody>
          <a:bodyPr>
            <a:normAutofit/>
          </a:bodyPr>
          <a:lstStyle/>
          <a:p>
            <a:r>
              <a:rPr lang="en-GB">
                <a:solidFill>
                  <a:schemeClr val="bg1"/>
                </a:solidFill>
              </a:rPr>
              <a:t>Rental Trends by Month</a:t>
            </a:r>
          </a:p>
        </p:txBody>
      </p:sp>
      <p:sp>
        <p:nvSpPr>
          <p:cNvPr id="30" name="Rectangle 29">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8">
            <a:extLst>
              <a:ext uri="{FF2B5EF4-FFF2-40B4-BE49-F238E27FC236}">
                <a16:creationId xmlns:a16="http://schemas.microsoft.com/office/drawing/2014/main" id="{B102D3B5-CC7A-8D8B-0EDB-129C78A6C8F3}"/>
              </a:ext>
            </a:extLst>
          </p:cNvPr>
          <p:cNvSpPr>
            <a:spLocks noGrp="1"/>
          </p:cNvSpPr>
          <p:nvPr>
            <p:ph idx="1"/>
          </p:nvPr>
        </p:nvSpPr>
        <p:spPr>
          <a:xfrm>
            <a:off x="1434622" y="3707541"/>
            <a:ext cx="5117253" cy="2505801"/>
          </a:xfrm>
        </p:spPr>
        <p:txBody>
          <a:bodyPr>
            <a:normAutofit fontScale="25000" lnSpcReduction="20000"/>
          </a:bodyPr>
          <a:lstStyle/>
          <a:p>
            <a:r>
              <a:rPr lang="en-GB" b="1" dirty="0"/>
              <a:t>Key Insights:</a:t>
            </a:r>
            <a:endParaRPr lang="en-GB" dirty="0"/>
          </a:p>
          <a:p>
            <a:pPr>
              <a:buFont typeface="Arial" panose="020B0604020202020204" pitchFamily="34" charset="0"/>
              <a:buChar char="•"/>
            </a:pPr>
            <a:r>
              <a:rPr lang="en-GB" b="1" dirty="0"/>
              <a:t>Busiest Months:</a:t>
            </a:r>
            <a:r>
              <a:rPr lang="en-GB" dirty="0"/>
              <a:t> Peaks in the graph indicate high rental activity, often during summer or holiday seasons.</a:t>
            </a:r>
          </a:p>
          <a:p>
            <a:pPr>
              <a:buFont typeface="Arial" panose="020B0604020202020204" pitchFamily="34" charset="0"/>
              <a:buChar char="•"/>
            </a:pPr>
            <a:r>
              <a:rPr lang="en-GB" b="1" dirty="0"/>
              <a:t>Slowest Months:</a:t>
            </a:r>
            <a:r>
              <a:rPr lang="en-GB" dirty="0"/>
              <a:t> Dips in the graph highlight periods of lower rental activity, typically post-holiday or during winter.</a:t>
            </a:r>
          </a:p>
          <a:p>
            <a:pPr>
              <a:buFont typeface="Arial" panose="020B0604020202020204" pitchFamily="34" charset="0"/>
              <a:buChar char="•"/>
            </a:pPr>
            <a:r>
              <a:rPr lang="en-GB" b="1" dirty="0"/>
              <a:t>Seasonal Trends:</a:t>
            </a:r>
            <a:r>
              <a:rPr lang="en-GB" dirty="0"/>
              <a:t> Identifies recurring patterns of high and low rental periods, suggesting seasonal influences on rental behaviour.</a:t>
            </a:r>
          </a:p>
          <a:p>
            <a:r>
              <a:rPr lang="en-GB" b="1" dirty="0"/>
              <a:t>Actionable Strategies:</a:t>
            </a:r>
            <a:endParaRPr lang="en-GB" dirty="0"/>
          </a:p>
          <a:p>
            <a:pPr>
              <a:buFont typeface="Arial" panose="020B0604020202020204" pitchFamily="34" charset="0"/>
              <a:buChar char="•"/>
            </a:pPr>
            <a:r>
              <a:rPr lang="en-GB" b="1" dirty="0"/>
              <a:t>Peak Periods:</a:t>
            </a:r>
            <a:r>
              <a:rPr lang="en-GB" dirty="0"/>
              <a:t> Ensure adequate inventory and staff; consider targeted marketing.</a:t>
            </a:r>
          </a:p>
          <a:p>
            <a:pPr>
              <a:buFont typeface="Arial" panose="020B0604020202020204" pitchFamily="34" charset="0"/>
              <a:buChar char="•"/>
            </a:pPr>
            <a:r>
              <a:rPr lang="en-GB" b="1" dirty="0"/>
              <a:t>Off-Peak Periods:</a:t>
            </a:r>
            <a:r>
              <a:rPr lang="en-GB" dirty="0"/>
              <a:t> Implement promotions or special offers to boost rentals.</a:t>
            </a:r>
          </a:p>
          <a:p>
            <a:pPr>
              <a:buFont typeface="Arial" panose="020B0604020202020204" pitchFamily="34" charset="0"/>
              <a:buChar char="•"/>
            </a:pPr>
            <a:r>
              <a:rPr lang="en-GB" b="1" dirty="0"/>
              <a:t>Seasonal Planning:</a:t>
            </a:r>
            <a:r>
              <a:rPr lang="en-GB" dirty="0"/>
              <a:t> Adjust marketing and resource allocation based on identified trends.</a:t>
            </a:r>
          </a:p>
          <a:p>
            <a:r>
              <a:rPr lang="en-GB" dirty="0"/>
              <a:t>This analysis helps optimize rental strategies by understanding and responding to seasonal demand fluctuations</a:t>
            </a:r>
          </a:p>
          <a:p>
            <a:endParaRPr lang="en-US" dirty="0"/>
          </a:p>
        </p:txBody>
      </p:sp>
      <p:sp>
        <p:nvSpPr>
          <p:cNvPr id="36" name="Rectangle 35">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12ABF62-4D74-DD90-6368-B8B05DC96DC1}"/>
              </a:ext>
            </a:extLst>
          </p:cNvPr>
          <p:cNvPicPr>
            <a:picLocks noChangeAspect="1"/>
          </p:cNvPicPr>
          <p:nvPr/>
        </p:nvPicPr>
        <p:blipFill rotWithShape="1">
          <a:blip r:embed="rId2"/>
          <a:srcRect l="2853" t="21977" r="46272" b="25882"/>
          <a:stretch/>
        </p:blipFill>
        <p:spPr>
          <a:xfrm>
            <a:off x="6941113" y="1642644"/>
            <a:ext cx="5169710" cy="2980342"/>
          </a:xfrm>
          <a:prstGeom prst="rect">
            <a:avLst/>
          </a:prstGeom>
        </p:spPr>
      </p:pic>
    </p:spTree>
    <p:extLst>
      <p:ext uri="{BB962C8B-B14F-4D97-AF65-F5344CB8AC3E}">
        <p14:creationId xmlns:p14="http://schemas.microsoft.com/office/powerpoint/2010/main" val="158247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4729-9D06-4AB6-A282-C79C7D45CB7A}"/>
              </a:ext>
            </a:extLst>
          </p:cNvPr>
          <p:cNvSpPr>
            <a:spLocks noGrp="1"/>
          </p:cNvSpPr>
          <p:nvPr>
            <p:ph type="title"/>
          </p:nvPr>
        </p:nvSpPr>
        <p:spPr/>
        <p:txBody>
          <a:bodyPr>
            <a:normAutofit/>
          </a:bodyPr>
          <a:lstStyle/>
          <a:p>
            <a:r>
              <a:rPr lang="en-GB" sz="2500" dirty="0">
                <a:latin typeface="Aharoni" panose="02010803020104030203" pitchFamily="2" charset="-79"/>
                <a:cs typeface="Aharoni" panose="02010803020104030203" pitchFamily="2" charset="-79"/>
              </a:rPr>
              <a:t>Actionable Recommendations</a:t>
            </a:r>
          </a:p>
        </p:txBody>
      </p:sp>
      <p:sp>
        <p:nvSpPr>
          <p:cNvPr id="3" name="Content Placeholder 2">
            <a:extLst>
              <a:ext uri="{FF2B5EF4-FFF2-40B4-BE49-F238E27FC236}">
                <a16:creationId xmlns:a16="http://schemas.microsoft.com/office/drawing/2014/main" id="{18161691-2314-8E3B-5E4B-26C0918DBA24}"/>
              </a:ext>
            </a:extLst>
          </p:cNvPr>
          <p:cNvSpPr>
            <a:spLocks noGrp="1"/>
          </p:cNvSpPr>
          <p:nvPr>
            <p:ph idx="1"/>
          </p:nvPr>
        </p:nvSpPr>
        <p:spPr/>
        <p:txBody>
          <a:bodyPr>
            <a:normAutofit fontScale="40000" lnSpcReduction="20000"/>
          </a:bodyPr>
          <a:lstStyle/>
          <a:p>
            <a:r>
              <a:rPr lang="en-GB" b="1" dirty="0"/>
              <a:t>1. Customer Engagement: Boosting Engagement in Top Cities</a:t>
            </a:r>
          </a:p>
          <a:p>
            <a:pPr>
              <a:buFont typeface="Arial" panose="020B0604020202020204" pitchFamily="34" charset="0"/>
              <a:buChar char="•"/>
            </a:pPr>
            <a:r>
              <a:rPr lang="en-GB" b="1" dirty="0"/>
              <a:t>Target Key Markets:</a:t>
            </a:r>
            <a:r>
              <a:rPr lang="en-GB" dirty="0"/>
              <a:t> Focus on cities with the highest rentals; offer city-specific promotions.</a:t>
            </a:r>
          </a:p>
          <a:p>
            <a:pPr>
              <a:buFont typeface="Arial" panose="020B0604020202020204" pitchFamily="34" charset="0"/>
              <a:buChar char="•"/>
            </a:pPr>
            <a:r>
              <a:rPr lang="en-GB" b="1" dirty="0"/>
              <a:t>Local Events:</a:t>
            </a:r>
            <a:r>
              <a:rPr lang="en-GB" dirty="0"/>
              <a:t> Host movie nights or film festivals to build community and loyalty.</a:t>
            </a:r>
          </a:p>
          <a:p>
            <a:pPr>
              <a:buFont typeface="Arial" panose="020B0604020202020204" pitchFamily="34" charset="0"/>
              <a:buChar char="•"/>
            </a:pPr>
            <a:r>
              <a:rPr lang="en-GB" b="1" dirty="0"/>
              <a:t>Digital Engagement:</a:t>
            </a:r>
            <a:r>
              <a:rPr lang="en-GB" dirty="0"/>
              <a:t> Personalized recommendations, tiered loyalty programs, and social media campaigns.</a:t>
            </a:r>
          </a:p>
          <a:p>
            <a:r>
              <a:rPr lang="en-GB" b="1" dirty="0"/>
              <a:t>2. Inventory Management: Balancing Film Inventory Across Stores</a:t>
            </a:r>
          </a:p>
          <a:p>
            <a:pPr>
              <a:buFont typeface="Arial" panose="020B0604020202020204" pitchFamily="34" charset="0"/>
              <a:buChar char="•"/>
            </a:pPr>
            <a:r>
              <a:rPr lang="en-GB" b="1" dirty="0"/>
              <a:t>Demand Forecasting:</a:t>
            </a:r>
            <a:r>
              <a:rPr lang="en-GB" dirty="0"/>
              <a:t> Use historical rental data to predict demand and adjust inventory accordingly.</a:t>
            </a:r>
          </a:p>
          <a:p>
            <a:pPr>
              <a:buFont typeface="Arial" panose="020B0604020202020204" pitchFamily="34" charset="0"/>
              <a:buChar char="•"/>
            </a:pPr>
            <a:r>
              <a:rPr lang="en-GB" b="1" dirty="0"/>
              <a:t>Dynamic Allocation:</a:t>
            </a:r>
            <a:r>
              <a:rPr lang="en-GB" dirty="0"/>
              <a:t> Implement a system to shift inventory between stores based on real-time demand.</a:t>
            </a:r>
          </a:p>
          <a:p>
            <a:pPr>
              <a:buFont typeface="Arial" panose="020B0604020202020204" pitchFamily="34" charset="0"/>
              <a:buChar char="•"/>
            </a:pPr>
            <a:r>
              <a:rPr lang="en-GB" b="1" dirty="0"/>
              <a:t>Diverse Catalogue:</a:t>
            </a:r>
            <a:r>
              <a:rPr lang="en-GB" dirty="0"/>
              <a:t> Ensure a mix of new releases and popular classics tailored to each location.</a:t>
            </a:r>
          </a:p>
          <a:p>
            <a:r>
              <a:rPr lang="en-GB" b="1" dirty="0"/>
              <a:t>3. Promotions: Targeted Campaigns During Low-Rental Months</a:t>
            </a:r>
          </a:p>
          <a:p>
            <a:pPr>
              <a:buFont typeface="Arial" panose="020B0604020202020204" pitchFamily="34" charset="0"/>
              <a:buChar char="•"/>
            </a:pPr>
            <a:r>
              <a:rPr lang="en-GB" b="1" dirty="0"/>
              <a:t>Seasonal Discounts:</a:t>
            </a:r>
            <a:r>
              <a:rPr lang="en-GB" dirty="0"/>
              <a:t> Offer discounts during historically slow periods to stimulate rentals.</a:t>
            </a:r>
          </a:p>
          <a:p>
            <a:pPr>
              <a:buFont typeface="Arial" panose="020B0604020202020204" pitchFamily="34" charset="0"/>
              <a:buChar char="•"/>
            </a:pPr>
            <a:r>
              <a:rPr lang="en-GB" b="1" dirty="0"/>
              <a:t>Bundling Offers:</a:t>
            </a:r>
            <a:r>
              <a:rPr lang="en-GB" dirty="0"/>
              <a:t> Create bundle deals (e.g., "Rent 2, Get 1 Free") to increase transaction size.</a:t>
            </a:r>
          </a:p>
          <a:p>
            <a:pPr>
              <a:buFont typeface="Arial" panose="020B0604020202020204" pitchFamily="34" charset="0"/>
              <a:buChar char="•"/>
            </a:pPr>
            <a:r>
              <a:rPr lang="en-GB" b="1" dirty="0"/>
              <a:t>Thematic Promotions:</a:t>
            </a:r>
            <a:r>
              <a:rPr lang="en-GB" dirty="0"/>
              <a:t> Align promotions with holidays or local events to drive interest.</a:t>
            </a:r>
          </a:p>
          <a:p>
            <a:r>
              <a:rPr lang="en-GB" b="1" dirty="0"/>
              <a:t>4. Revenue Growth: Capitalizing on High-Contributing Customer Groups</a:t>
            </a:r>
          </a:p>
          <a:p>
            <a:pPr>
              <a:buFont typeface="Arial" panose="020B0604020202020204" pitchFamily="34" charset="0"/>
              <a:buChar char="•"/>
            </a:pPr>
            <a:r>
              <a:rPr lang="en-GB" b="1" dirty="0"/>
              <a:t>Premium Memberships:</a:t>
            </a:r>
            <a:r>
              <a:rPr lang="en-GB" dirty="0"/>
              <a:t> Introduce premium tiers with added benefits like early access to new releases.</a:t>
            </a:r>
          </a:p>
          <a:p>
            <a:pPr>
              <a:buFont typeface="Arial" panose="020B0604020202020204" pitchFamily="34" charset="0"/>
              <a:buChar char="•"/>
            </a:pPr>
            <a:r>
              <a:rPr lang="en-GB" b="1" dirty="0"/>
              <a:t>Referral Programs:</a:t>
            </a:r>
            <a:r>
              <a:rPr lang="en-GB" dirty="0"/>
              <a:t> Encourage top customers to refer friends with rewards for both.</a:t>
            </a:r>
          </a:p>
          <a:p>
            <a:pPr>
              <a:buFont typeface="Arial" panose="020B0604020202020204" pitchFamily="34" charset="0"/>
              <a:buChar char="•"/>
            </a:pPr>
            <a:r>
              <a:rPr lang="en-GB" b="1" dirty="0"/>
              <a:t>Upselling Opportunities:</a:t>
            </a:r>
            <a:r>
              <a:rPr lang="en-GB" dirty="0"/>
              <a:t> Promote higher-margin products (e.g., movie merchandise) to top spenders.</a:t>
            </a:r>
          </a:p>
          <a:p>
            <a:endParaRPr lang="en-GB" dirty="0"/>
          </a:p>
        </p:txBody>
      </p:sp>
    </p:spTree>
    <p:extLst>
      <p:ext uri="{BB962C8B-B14F-4D97-AF65-F5344CB8AC3E}">
        <p14:creationId xmlns:p14="http://schemas.microsoft.com/office/powerpoint/2010/main" val="1557085093"/>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1C2831"/>
      </a:dk2>
      <a:lt2>
        <a:srgbClr val="F0F3F1"/>
      </a:lt2>
      <a:accent1>
        <a:srgbClr val="D739BD"/>
      </a:accent1>
      <a:accent2>
        <a:srgbClr val="9D27C5"/>
      </a:accent2>
      <a:accent3>
        <a:srgbClr val="6D39D7"/>
      </a:accent3>
      <a:accent4>
        <a:srgbClr val="3642C9"/>
      </a:accent4>
      <a:accent5>
        <a:srgbClr val="3988D7"/>
      </a:accent5>
      <a:accent6>
        <a:srgbClr val="27B8C5"/>
      </a:accent6>
      <a:hlink>
        <a:srgbClr val="3F6A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59</TotalTime>
  <Words>1112</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Meiryo</vt:lpstr>
      <vt:lpstr>Aharoni</vt:lpstr>
      <vt:lpstr>Arial</vt:lpstr>
      <vt:lpstr>Corbel</vt:lpstr>
      <vt:lpstr>ShojiVTI</vt:lpstr>
      <vt:lpstr>Cinemax Rentals Data Analysis</vt:lpstr>
      <vt:lpstr>objective</vt:lpstr>
      <vt:lpstr>Customer Distribution by Country</vt:lpstr>
      <vt:lpstr>Customer Distribution by City</vt:lpstr>
      <vt:lpstr>Revenue Forecast</vt:lpstr>
      <vt:lpstr>Top 7 Revenue-Generating Countries</vt:lpstr>
      <vt:lpstr>Total Sales Overview</vt:lpstr>
      <vt:lpstr>Rental Trends by Month</vt:lpstr>
      <vt:lpstr>Actionable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Asad Latif</dc:creator>
  <cp:lastModifiedBy>Asad Latif</cp:lastModifiedBy>
  <cp:revision>1</cp:revision>
  <dcterms:created xsi:type="dcterms:W3CDTF">2024-08-08T12:10:27Z</dcterms:created>
  <dcterms:modified xsi:type="dcterms:W3CDTF">2024-08-08T13:09:41Z</dcterms:modified>
</cp:coreProperties>
</file>