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italic.fntdata"/><Relationship Id="rId14" Type="http://schemas.openxmlformats.org/officeDocument/2006/relationships/slide" Target="slides/slide10.xml"/><Relationship Id="rId36" Type="http://schemas.openxmlformats.org/officeDocument/2006/relationships/font" Target="fonts/Robot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ngularjs.or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larrymyers/jasmine-reporter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CarmenPopoviciu/protractor-styleguid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nodejs.org" TargetMode="External"/><Relationship Id="rId4" Type="http://schemas.openxmlformats.org/officeDocument/2006/relationships/hyperlink" Target="https://www.python.org/downloads/" TargetMode="External"/><Relationship Id="rId5" Type="http://schemas.openxmlformats.org/officeDocument/2006/relationships/hyperlink" Target="http://www.seleniumhq.org/download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602976"/>
            <a:ext cx="91440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/>
              <a:t>Intro to: 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725" y="2488850"/>
            <a:ext cx="912495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AR"/>
              <a:t>Basic test structure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AR"/>
              <a:t>Config file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AR"/>
              <a:t>Spec file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-AR"/>
              <a:t>And ideally, one or more:</a:t>
            </a:r>
          </a:p>
          <a:p>
            <a:pPr indent="-228600" lvl="0" marL="457200">
              <a:spcBef>
                <a:spcPts val="0"/>
              </a:spcBef>
            </a:pPr>
            <a:r>
              <a:rPr lang="es-AR"/>
              <a:t>Page object file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 File</a:t>
            </a:r>
            <a:b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s-AR" sz="1800">
                <a:highlight>
                  <a:srgbClr val="F5F5F5"/>
                </a:highlight>
              </a:rPr>
              <a:t>A simple config file: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AR" sz="1800">
                <a:highlight>
                  <a:srgbClr val="F5F5F5"/>
                </a:highlight>
              </a:rPr>
              <a:t>exports</a:t>
            </a:r>
            <a:r>
              <a:rPr lang="es-AR" sz="1800">
                <a:solidFill>
                  <a:srgbClr val="666600"/>
                </a:solidFill>
                <a:highlight>
                  <a:srgbClr val="F5F5F5"/>
                </a:highlight>
              </a:rPr>
              <a:t>.</a:t>
            </a:r>
            <a:r>
              <a:rPr lang="es-AR" sz="1800">
                <a:highlight>
                  <a:srgbClr val="F5F5F5"/>
                </a:highlight>
              </a:rPr>
              <a:t>config </a:t>
            </a:r>
            <a:r>
              <a:rPr lang="es-AR" sz="1800">
                <a:solidFill>
                  <a:srgbClr val="666600"/>
                </a:solidFill>
                <a:highlight>
                  <a:srgbClr val="F5F5F5"/>
                </a:highlight>
              </a:rPr>
              <a:t>=</a:t>
            </a:r>
            <a:r>
              <a:rPr lang="es-AR" sz="1800">
                <a:highlight>
                  <a:srgbClr val="F5F5F5"/>
                </a:highlight>
              </a:rPr>
              <a:t> </a:t>
            </a:r>
            <a:r>
              <a:rPr lang="es-AR" sz="1800">
                <a:solidFill>
                  <a:srgbClr val="666600"/>
                </a:solidFill>
                <a:highlight>
                  <a:srgbClr val="F5F5F5"/>
                </a:highlight>
              </a:rPr>
              <a:t>{</a:t>
            </a:r>
            <a:br>
              <a:rPr lang="es-AR" sz="1800">
                <a:highlight>
                  <a:srgbClr val="F5F5F5"/>
                </a:highlight>
              </a:rPr>
            </a:br>
            <a:r>
              <a:rPr lang="es-AR" sz="1800">
                <a:highlight>
                  <a:srgbClr val="F5F5F5"/>
                </a:highlight>
              </a:rPr>
              <a:t>  seleniumAddress</a:t>
            </a:r>
            <a:r>
              <a:rPr lang="es-AR" sz="1800">
                <a:solidFill>
                  <a:srgbClr val="666600"/>
                </a:solidFill>
                <a:highlight>
                  <a:srgbClr val="F5F5F5"/>
                </a:highlight>
              </a:rPr>
              <a:t>:</a:t>
            </a:r>
            <a:r>
              <a:rPr lang="es-AR" sz="1800">
                <a:highlight>
                  <a:srgbClr val="F5F5F5"/>
                </a:highlight>
              </a:rPr>
              <a:t> </a:t>
            </a:r>
            <a:r>
              <a:rPr lang="es-AR" sz="1800">
                <a:solidFill>
                  <a:srgbClr val="008800"/>
                </a:solidFill>
                <a:highlight>
                  <a:srgbClr val="F5F5F5"/>
                </a:highlight>
              </a:rPr>
              <a:t>'http://localhost:4444/wd/hub'</a:t>
            </a:r>
            <a:r>
              <a:rPr lang="es-AR" sz="1800">
                <a:solidFill>
                  <a:srgbClr val="666600"/>
                </a:solidFill>
                <a:highlight>
                  <a:srgbClr val="F5F5F5"/>
                </a:highlight>
              </a:rPr>
              <a:t>,</a:t>
            </a:r>
            <a:br>
              <a:rPr lang="es-AR" sz="1800">
                <a:highlight>
                  <a:srgbClr val="F5F5F5"/>
                </a:highlight>
              </a:rPr>
            </a:br>
            <a:r>
              <a:rPr lang="es-AR" sz="1800">
                <a:highlight>
                  <a:srgbClr val="F5F5F5"/>
                </a:highlight>
              </a:rPr>
              <a:t>  specs</a:t>
            </a:r>
            <a:r>
              <a:rPr lang="es-AR" sz="1800">
                <a:solidFill>
                  <a:srgbClr val="666600"/>
                </a:solidFill>
                <a:highlight>
                  <a:srgbClr val="F5F5F5"/>
                </a:highlight>
              </a:rPr>
              <a:t>:</a:t>
            </a:r>
            <a:r>
              <a:rPr lang="es-AR" sz="1800">
                <a:highlight>
                  <a:srgbClr val="F5F5F5"/>
                </a:highlight>
              </a:rPr>
              <a:t> </a:t>
            </a:r>
            <a:r>
              <a:rPr lang="es-AR" sz="1800">
                <a:solidFill>
                  <a:srgbClr val="666600"/>
                </a:solidFill>
                <a:highlight>
                  <a:srgbClr val="F5F5F5"/>
                </a:highlight>
              </a:rPr>
              <a:t>[</a:t>
            </a:r>
            <a:r>
              <a:rPr lang="es-AR" sz="1800">
                <a:solidFill>
                  <a:srgbClr val="008800"/>
                </a:solidFill>
                <a:highlight>
                  <a:srgbClr val="F5F5F5"/>
                </a:highlight>
              </a:rPr>
              <a:t>'todo-spec.js'</a:t>
            </a:r>
            <a:r>
              <a:rPr lang="es-AR" sz="1800">
                <a:solidFill>
                  <a:srgbClr val="666600"/>
                </a:solidFill>
                <a:highlight>
                  <a:srgbClr val="F5F5F5"/>
                </a:highlight>
              </a:rPr>
              <a:t>]</a:t>
            </a:r>
            <a:br>
              <a:rPr lang="es-AR" sz="1800">
                <a:highlight>
                  <a:srgbClr val="F5F5F5"/>
                </a:highlight>
              </a:rPr>
            </a:br>
            <a:r>
              <a:rPr lang="es-AR" sz="1800">
                <a:solidFill>
                  <a:srgbClr val="666600"/>
                </a:solidFill>
                <a:highlight>
                  <a:srgbClr val="F5F5F5"/>
                </a:highlight>
              </a:rPr>
              <a:t>};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651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1800"/>
              <a:t>My real config file: https://docs.google.com/document/d/1LHKZnc6suTGkiZ4OLF0g2vIEj56kDkQTMt8mzU_xEP4/edit</a:t>
            </a:r>
          </a:p>
          <a:p>
            <a:pPr indent="-1651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1800"/>
              <a:t>The reference config file: https://github.com/angular/protractor/blob/master/docs/referenceConf.js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AR"/>
              <a:t>Interacting with elements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AR"/>
              <a:t>Go to </a:t>
            </a:r>
            <a:r>
              <a:rPr lang="es-AR" u="sng">
                <a:solidFill>
                  <a:schemeClr val="hlink"/>
                </a:solidFill>
                <a:hlinkClick r:id="rId3"/>
              </a:rPr>
              <a:t>https://angularjs.org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AR"/>
              <a:t>Add an item to the Todo list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AR"/>
              <a:t>Mark it as done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AR"/>
              <a:t>Check the number of done tasks is correct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-AR"/>
              <a:t>Example time!!! (interacting-spec.conf.js)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AR"/>
              <a:t>Interacting with elements (2)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838200" y="1825625"/>
            <a:ext cx="10515599" cy="466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177800" rtl="0">
              <a:spcBef>
                <a:spcPts val="0"/>
              </a:spcBef>
              <a:buNone/>
            </a:pPr>
            <a:r>
              <a:rPr lang="es-AR"/>
              <a:t>Globals: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-AR" sz="1800"/>
              <a:t>element: T</a:t>
            </a:r>
            <a:r>
              <a:rPr lang="es-AR" sz="1800">
                <a:solidFill>
                  <a:srgbClr val="333333"/>
                </a:solidFill>
                <a:highlight>
                  <a:srgbClr val="FFFFFF"/>
                </a:highlight>
              </a:rPr>
              <a:t>akes one parameter, a Locator, which describes how to find the web element</a:t>
            </a:r>
          </a:p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s-AR" sz="1800">
                <a:solidFill>
                  <a:srgbClr val="333333"/>
                </a:solidFill>
                <a:highlight>
                  <a:srgbClr val="FFFFFF"/>
                </a:highlight>
              </a:rPr>
              <a:t>By: creates locators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s-AR">
                <a:solidFill>
                  <a:srgbClr val="333333"/>
                </a:solidFill>
                <a:highlight>
                  <a:srgbClr val="FFFFFF"/>
                </a:highlight>
              </a:rPr>
              <a:t>   Locator Examples:</a:t>
            </a:r>
          </a:p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s-AR" sz="1800">
                <a:solidFill>
                  <a:srgbClr val="333333"/>
                </a:solidFill>
                <a:highlight>
                  <a:srgbClr val="FFFFFF"/>
                </a:highlight>
              </a:rPr>
              <a:t>element(by.css('some-css'));</a:t>
            </a:r>
          </a:p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s-AR" sz="1800">
                <a:solidFill>
                  <a:srgbClr val="333333"/>
                </a:solidFill>
                <a:highlight>
                  <a:srgbClr val="FFFFFF"/>
                </a:highlight>
              </a:rPr>
              <a:t>element(by.model('item.name'));to find the element with ng-model="item.name".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AR"/>
              <a:t>Multiple tests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-AR" sz="2400">
                <a:solidFill>
                  <a:srgbClr val="333333"/>
                </a:solidFill>
                <a:highlight>
                  <a:srgbClr val="FFFFFF"/>
                </a:highlight>
              </a:rPr>
              <a:t>Example: multiple-tests.conf.js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s-AR" sz="2400">
                <a:solidFill>
                  <a:srgbClr val="333333"/>
                </a:solidFill>
                <a:highlight>
                  <a:srgbClr val="FFFFFF"/>
                </a:highlight>
              </a:rPr>
              <a:t>More locators:</a:t>
            </a:r>
          </a:p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s-AR" sz="1800">
                <a:solidFill>
                  <a:srgbClr val="333333"/>
                </a:solidFill>
                <a:highlight>
                  <a:srgbClr val="FFFFFF"/>
                </a:highlight>
              </a:rPr>
              <a:t>by.model('first') to find the element with ng-model="first".</a:t>
            </a:r>
          </a:p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s-AR" sz="1800">
                <a:solidFill>
                  <a:srgbClr val="333333"/>
                </a:solidFill>
                <a:highlight>
                  <a:srgbClr val="FFFFFF"/>
                </a:highlight>
              </a:rPr>
              <a:t>by.id('gobutton') to find the element with the given id</a:t>
            </a:r>
          </a:p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s-AR" sz="1800">
                <a:solidFill>
                  <a:srgbClr val="333333"/>
                </a:solidFill>
                <a:highlight>
                  <a:srgbClr val="FFFFFF"/>
                </a:highlight>
              </a:rPr>
              <a:t>by.binding('latest') to find the element bound to the variable latest. This finds the span containing {{latest}}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910275" y="377150"/>
            <a:ext cx="10515599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AR"/>
              <a:t>About locators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790150" y="1801625"/>
            <a:ext cx="10515599" cy="435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s-AR" sz="2400"/>
              <a:t>Never use Xpath (xpath locators are brittle)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s-AR" sz="2400"/>
              <a:t>Use protractor locators when possible (</a:t>
            </a:r>
            <a:r>
              <a:rPr lang="es-AR" sz="1800">
                <a:solidFill>
                  <a:srgbClr val="333333"/>
                </a:solidFill>
                <a:highlight>
                  <a:srgbClr val="FFFFFF"/>
                </a:highlight>
              </a:rPr>
              <a:t>Simple and readable, less likely to change</a:t>
            </a:r>
            <a:r>
              <a:rPr lang="es-AR" sz="2400"/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</a:pPr>
            <a:r>
              <a:rPr lang="es-AR" sz="2400">
                <a:solidFill>
                  <a:srgbClr val="000000"/>
                </a:solidFill>
                <a:highlight>
                  <a:srgbClr val="FFFFFF"/>
                </a:highlight>
              </a:rPr>
              <a:t>Prefer by.id and by.css when no Protractor locators are available (</a:t>
            </a:r>
            <a:r>
              <a:rPr lang="es-AR" sz="1800">
                <a:solidFill>
                  <a:srgbClr val="000000"/>
                </a:solidFill>
                <a:highlight>
                  <a:srgbClr val="FFFFFF"/>
                </a:highlight>
              </a:rPr>
              <a:t>very performant</a:t>
            </a:r>
            <a:r>
              <a:rPr lang="es-AR" sz="240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  <a:buFont typeface="Calibri"/>
            </a:pPr>
            <a:r>
              <a:rPr lang="es-AR" sz="2400">
                <a:solidFill>
                  <a:srgbClr val="000000"/>
                </a:solidFill>
                <a:highlight>
                  <a:srgbClr val="FFFFFF"/>
                </a:highlight>
              </a:rPr>
              <a:t>Try to avoid text locators (</a:t>
            </a:r>
            <a:r>
              <a:rPr lang="es-AR" sz="1800">
                <a:solidFill>
                  <a:srgbClr val="000000"/>
                </a:solidFill>
                <a:highlight>
                  <a:srgbClr val="FFFFFF"/>
                </a:highlight>
              </a:rPr>
              <a:t>they tend to change over time</a:t>
            </a:r>
            <a:r>
              <a:rPr lang="es-AR" sz="240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AR"/>
              <a:t>Manage browsers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AR"/>
              <a:t>Tests running in Firefox: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AR"/>
              <a:t>multiple-tests.firefox.conf.js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AR"/>
              <a:t>Multiple browsers:</a:t>
            </a:r>
          </a:p>
          <a:p>
            <a:pPr indent="-228600" lvl="0" marL="457200">
              <a:spcBef>
                <a:spcPts val="0"/>
              </a:spcBef>
            </a:pPr>
            <a:r>
              <a:rPr lang="es-AR"/>
              <a:t>Example: multiple-tests.multiple-browsers.conf.js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Objects Model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s-AR" sz="2400">
                <a:solidFill>
                  <a:srgbClr val="343434"/>
                </a:solidFill>
                <a:highlight>
                  <a:srgbClr val="FFFFFF"/>
                </a:highlight>
              </a:rPr>
              <a:t>It’s an aplication specific API.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303633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s-AR" sz="2400">
                <a:solidFill>
                  <a:srgbClr val="303633"/>
                </a:solidFill>
                <a:highlight>
                  <a:srgbClr val="FFFFFF"/>
                </a:highlight>
              </a:rPr>
              <a:t>A page object wraps an HTML page, or fragment allowing you to manipulate page elements without digging around in the HTML.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3036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3036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3036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1" sz="1200">
              <a:solidFill>
                <a:srgbClr val="3036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s-AR" sz="1800">
                <a:solidFill>
                  <a:srgbClr val="343434"/>
                </a:solidFill>
                <a:highlight>
                  <a:srgbClr val="FFFFFF"/>
                </a:highlight>
              </a:rPr>
              <a:t>It’s a design pattern to create an </a:t>
            </a:r>
            <a:r>
              <a:rPr b="1" lang="es-AR" sz="1800">
                <a:solidFill>
                  <a:srgbClr val="343434"/>
                </a:solidFill>
                <a:highlight>
                  <a:srgbClr val="FFFFFF"/>
                </a:highlight>
              </a:rPr>
              <a:t>Object Repository</a:t>
            </a:r>
            <a:r>
              <a:rPr lang="es-AR" sz="1800">
                <a:solidFill>
                  <a:srgbClr val="343434"/>
                </a:solidFill>
                <a:highlight>
                  <a:srgbClr val="FFFFFF"/>
                </a:highlight>
              </a:rPr>
              <a:t> for web UI elements.</a:t>
            </a: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343434"/>
              </a:buClr>
              <a:buSzPct val="100000"/>
              <a:buFont typeface="Calibri"/>
            </a:pPr>
            <a:r>
              <a:rPr lang="es-AR" sz="1800">
                <a:solidFill>
                  <a:srgbClr val="343434"/>
                </a:solidFill>
                <a:highlight>
                  <a:srgbClr val="FFFFFF"/>
                </a:highlight>
              </a:rPr>
              <a:t>For each web page in the application there should be at least one page class.</a:t>
            </a:r>
          </a:p>
          <a:p>
            <a:pPr indent="-342900" lvl="0" marL="457200" rtl="0">
              <a:lnSpc>
                <a:spcPct val="138461"/>
              </a:lnSpc>
              <a:spcBef>
                <a:spcPts val="0"/>
              </a:spcBef>
              <a:spcAft>
                <a:spcPts val="1100"/>
              </a:spcAft>
              <a:buClr>
                <a:srgbClr val="343434"/>
              </a:buClr>
              <a:buSzPct val="100000"/>
              <a:buFont typeface="Calibri"/>
            </a:pPr>
            <a:r>
              <a:rPr lang="es-AR" sz="1800">
                <a:solidFill>
                  <a:srgbClr val="343434"/>
                </a:solidFill>
                <a:highlight>
                  <a:srgbClr val="FFFFFF"/>
                </a:highlight>
              </a:rPr>
              <a:t>The Page class will find the WebElements of that web page and also contains Page methods which perform operations on those Web Elements.</a:t>
            </a: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343434"/>
              </a:buClr>
              <a:buSzPct val="100000"/>
              <a:buFont typeface="Calibri"/>
            </a:pPr>
            <a:r>
              <a:rPr lang="es-AR" sz="1800">
                <a:solidFill>
                  <a:srgbClr val="343434"/>
                </a:solidFill>
                <a:highlight>
                  <a:srgbClr val="FFFFFF"/>
                </a:highlight>
              </a:rPr>
              <a:t>Name of these methods should be given as per the task they are performing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34343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AR"/>
              <a:t>Page object vs no page object	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-AR"/>
              <a:t>Examples: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s-AR"/>
              <a:t>Simple: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AR"/>
              <a:t>pageObjectVsNotPageObject.conf.js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-AR"/>
              <a:t>	Real (</a:t>
            </a:r>
            <a:r>
              <a:rPr lang="es-AR" sz="1800"/>
              <a:t>my own project</a:t>
            </a:r>
            <a:r>
              <a:rPr lang="es-AR"/>
              <a:t>):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AR"/>
              <a:t>specs/translations.js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AR"/>
              <a:t>Advantages of the page object model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46400" y="1882650"/>
            <a:ext cx="10515599" cy="435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Calibri"/>
            </a:pPr>
            <a:r>
              <a:rPr lang="es-AR" sz="2400">
                <a:solidFill>
                  <a:srgbClr val="3A3A3A"/>
                </a:solidFill>
                <a:highlight>
                  <a:srgbClr val="FFFFFF"/>
                </a:highlight>
              </a:rPr>
              <a:t>Improves the maintainability of tests (Any UI change will only impact one page object)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3A3A3A"/>
              </a:buClr>
              <a:buSzPct val="100000"/>
            </a:pPr>
            <a:r>
              <a:rPr lang="es-AR" sz="2400">
                <a:solidFill>
                  <a:srgbClr val="3A3A3A"/>
                </a:solidFill>
                <a:highlight>
                  <a:srgbClr val="FFFFFF"/>
                </a:highlight>
              </a:rPr>
              <a:t>Makes tests more readable and robust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3A3A3A"/>
              </a:buClr>
              <a:buSzPct val="100000"/>
            </a:pPr>
            <a:r>
              <a:rPr lang="es-AR" sz="2400">
                <a:solidFill>
                  <a:srgbClr val="3A3A3A"/>
                </a:solidFill>
                <a:highlight>
                  <a:srgbClr val="FFFFFF"/>
                </a:highlight>
              </a:rPr>
              <a:t>Encapsulates functionality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3A3A3A"/>
              </a:buClr>
              <a:buSzPct val="100000"/>
            </a:pPr>
            <a:r>
              <a:rPr lang="es-AR" sz="2400">
                <a:solidFill>
                  <a:srgbClr val="3A3A3A"/>
                </a:solidFill>
                <a:highlight>
                  <a:srgbClr val="FFFFFF"/>
                </a:highlight>
              </a:rPr>
              <a:t>Helps reduce duplication of code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3A3A3A"/>
              </a:buClr>
              <a:buSzPct val="100000"/>
            </a:pPr>
            <a:r>
              <a:rPr lang="es-AR" sz="2400">
                <a:solidFill>
                  <a:srgbClr val="3A3A3A"/>
                </a:solidFill>
                <a:highlight>
                  <a:srgbClr val="FFFFFF"/>
                </a:highlight>
              </a:rPr>
              <a:t>Provides an interface that is easy to program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3A3A3A"/>
              </a:buClr>
              <a:buSzPct val="100000"/>
            </a:pPr>
            <a:r>
              <a:rPr lang="es-AR" sz="2400">
                <a:solidFill>
                  <a:srgbClr val="3A3A3A"/>
                </a:solidFill>
                <a:highlight>
                  <a:srgbClr val="FFFFFF"/>
                </a:highlight>
              </a:rPr>
              <a:t>Easier to define responsibilities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A3A3A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1524000" y="1122362"/>
            <a:ext cx="9144000" cy="238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s-AR" sz="3600"/>
              <a:t>Documentation and examples:</a:t>
            </a:r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AR"/>
              <a:t>https://github.com/alatriste1982/protractorCourse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838200" y="270975"/>
            <a:ext cx="10515599" cy="127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Protractor API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838200" y="1690700"/>
            <a:ext cx="10515599" cy="47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es-AR"/>
              <a:t>4 main groups of methods: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s-AR"/>
              <a:t>Element manipulation(a) and location(b):</a:t>
            </a: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buSzPct val="100000"/>
              <a:buAutoNum type="alphaLcPeriod"/>
            </a:pPr>
            <a:r>
              <a:rPr lang="es-AR" sz="1800"/>
              <a:t>element(locator) Examples: getWebElement, click, sendKeys, isElementPresent</a:t>
            </a: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buSzPct val="100000"/>
              <a:buAutoNum type="alphaLcPeriod"/>
            </a:pPr>
            <a:r>
              <a:rPr lang="es-AR" sz="1800"/>
              <a:t>Locators. Examples: by.css, by.model, by.id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s-AR"/>
              <a:t>Browser setup(a) and handling(b):</a:t>
            </a: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buSzPct val="100000"/>
              <a:buAutoNum type="alphaLcPeriod"/>
            </a:pPr>
            <a:r>
              <a:rPr lang="es-AR" sz="1800"/>
              <a:t>Setup: Options.addCookies, Window.maximize, getProcessedConfig</a:t>
            </a: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buSzPct val="100000"/>
              <a:buAutoNum type="alphaLcPeriod"/>
            </a:pPr>
            <a:r>
              <a:rPr lang="es-AR" sz="1800"/>
              <a:t>handling: get, executeScript, switchTo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s-AR"/>
              <a:t>Expected conditions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s-AR"/>
              <a:t>Promise handling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es-AR"/>
              <a:t>http://www.protractortest.org/#/api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data	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734500" y="1851550"/>
            <a:ext cx="10515599" cy="435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es-AR"/>
              <a:t>You can easily retrieve test data from json files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es-AR"/>
              <a:t>Example: testData-example.conf.js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AR"/>
              <a:t>Basic Project structure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838200" y="1825625"/>
            <a:ext cx="5181600" cy="435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/* recommended */</a:t>
            </a:r>
            <a:b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|-- project-folder</a:t>
            </a:r>
            <a:b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 |-- app</a:t>
            </a:r>
            <a:b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     |-- css</a:t>
            </a:r>
            <a:b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     |-- img</a:t>
            </a:r>
            <a:b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     |-- js</a:t>
            </a:r>
            <a:b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         |-- controllers</a:t>
            </a:r>
            <a:b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         |-- directives</a:t>
            </a:r>
            <a:b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         |-- services</a:t>
            </a:r>
            <a:b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         app.js</a:t>
            </a:r>
            <a:b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     index.html</a:t>
            </a:r>
            <a:b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 |-- test</a:t>
            </a:r>
            <a:b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     |-- unit</a:t>
            </a:r>
            <a:b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     |-- e2e</a:t>
            </a:r>
            <a:b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         |-- page-objects</a:t>
            </a:r>
            <a:b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               home.pageObject.js</a:t>
            </a:r>
            <a:b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               profile.pageObject.js</a:t>
            </a:r>
            <a:b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         home.spec.js</a:t>
            </a:r>
            <a:b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         profile.spec.js</a:t>
            </a:r>
            <a:b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>
            <p:ph idx="2" type="body"/>
          </p:nvPr>
        </p:nvSpPr>
        <p:spPr>
          <a:xfrm>
            <a:off x="6019800" y="1825625"/>
            <a:ext cx="5181600" cy="435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/* avoid */</a:t>
            </a:r>
            <a:b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|-- project-folder</a:t>
            </a:r>
            <a:b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 |-- app</a:t>
            </a:r>
            <a:b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     |-- css</a:t>
            </a:r>
            <a:b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     |-- img</a:t>
            </a:r>
            <a:b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     |-- js</a:t>
            </a:r>
            <a:b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         |-- controllers</a:t>
            </a:r>
            <a:b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         |-- directives</a:t>
            </a:r>
            <a:b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         |-- services</a:t>
            </a:r>
            <a:b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         app.js</a:t>
            </a:r>
            <a:b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     index.html</a:t>
            </a:r>
            <a:b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 |-- test</a:t>
            </a:r>
            <a:b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     |-- unit</a:t>
            </a:r>
            <a:b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     |-- e2e</a:t>
            </a:r>
            <a:b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         home.pageObject.js</a:t>
            </a:r>
            <a:b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         home.spec.js</a:t>
            </a:r>
            <a:b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         profile.pageObject.js</a:t>
            </a:r>
            <a:b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         profile.spec.js</a:t>
            </a:r>
            <a:br>
              <a:rPr lang="es-AR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838200" y="35217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reports: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838200" y="1825625"/>
            <a:ext cx="10515599" cy="4557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es-AR"/>
              <a:t>Jasmine reporters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es-AR" u="sng">
                <a:solidFill>
                  <a:schemeClr val="hlink"/>
                </a:solidFill>
                <a:hlinkClick r:id="rId3"/>
              </a:rPr>
              <a:t>https://github.com/larrymyers/jasmine-reporters</a:t>
            </a:r>
          </a:p>
          <a:p>
            <a:pPr indent="-317500" lvl="0" marL="4572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s-AR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AppVeyor - POSTs results to AppVeyor when running inside an AppVeyor environment.</a:t>
            </a:r>
          </a:p>
          <a:p>
            <a:pPr indent="-317500" lvl="0" marL="4572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s-AR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JUnitXmlReporter - Report test results to a file in JUnit XML Report format.</a:t>
            </a:r>
          </a:p>
          <a:p>
            <a:pPr indent="-317500" lvl="0" marL="4572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s-AR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NUnitXmlReporter - Report test results to a file in NUnit XML Report format.</a:t>
            </a:r>
          </a:p>
          <a:p>
            <a:pPr indent="-317500" lvl="0" marL="4572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s-AR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TapReporter - Test Anything Protocol, report tests results to console.</a:t>
            </a:r>
          </a:p>
          <a:p>
            <a:pPr indent="-317500" lvl="0" marL="4572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s-AR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TeamCityReporter - Basic reporter that outputs spec results to for the Teamcity build system.</a:t>
            </a:r>
          </a:p>
          <a:p>
            <a:pPr indent="-317500" lvl="0" marL="4572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s-AR" sz="1400">
                <a:solidFill>
                  <a:srgbClr val="333333"/>
                </a:solidFill>
              </a:rPr>
              <a:t>TerminalReporter - Logs to a terminal (including colors) with variable verbosity.</a:t>
            </a:r>
          </a:p>
          <a:p>
            <a:pPr indent="0" lvl="0" marL="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AR">
                <a:solidFill>
                  <a:srgbClr val="333333"/>
                </a:solidFill>
              </a:rPr>
              <a:t>Jasmine to HTML reporter</a:t>
            </a:r>
          </a:p>
          <a:p>
            <a:pPr indent="-317500" lvl="0" marL="4572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Arial"/>
            </a:pPr>
            <a:r>
              <a:rPr lang="es-AR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https://www.npmjs.com/package/protractor-jasmine2-html-reporter</a:t>
            </a:r>
          </a:p>
          <a:p>
            <a:pPr indent="0" lvl="0" marL="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 Promises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838200" y="1613800"/>
            <a:ext cx="10515599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rtl="0">
              <a:lnSpc>
                <a:spcPct val="130434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-AR" sz="2400">
                <a:solidFill>
                  <a:srgbClr val="303030"/>
                </a:solidFill>
                <a:highlight>
                  <a:srgbClr val="FFFFFC"/>
                </a:highlight>
              </a:rPr>
              <a:t>promise.then(function(value) {</a:t>
            </a:r>
            <a:br>
              <a:rPr lang="es-AR" sz="2400">
                <a:solidFill>
                  <a:srgbClr val="303030"/>
                </a:solidFill>
                <a:highlight>
                  <a:srgbClr val="FFFFFC"/>
                </a:highlight>
              </a:rPr>
            </a:br>
            <a:r>
              <a:rPr lang="es-AR" sz="2400">
                <a:solidFill>
                  <a:srgbClr val="303030"/>
                </a:solidFill>
                <a:highlight>
                  <a:srgbClr val="FFFFFC"/>
                </a:highlight>
              </a:rPr>
              <a:t>  // Do something with the 'value'</a:t>
            </a:r>
            <a:br>
              <a:rPr lang="es-AR" sz="2400">
                <a:solidFill>
                  <a:srgbClr val="303030"/>
                </a:solidFill>
                <a:highlight>
                  <a:srgbClr val="FFFFFC"/>
                </a:highlight>
              </a:rPr>
            </a:br>
            <a:r>
              <a:rPr lang="es-AR" sz="2400">
                <a:solidFill>
                  <a:srgbClr val="303030"/>
                </a:solidFill>
                <a:highlight>
                  <a:srgbClr val="FFFFFC"/>
                </a:highlight>
              </a:rPr>
              <a:t>});</a:t>
            </a: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303030"/>
              </a:buClr>
              <a:buSzPct val="100000"/>
            </a:pPr>
            <a:r>
              <a:rPr lang="es-AR" sz="2400">
                <a:solidFill>
                  <a:srgbClr val="303030"/>
                </a:solidFill>
                <a:highlight>
                  <a:srgbClr val="FFFFFF"/>
                </a:highlight>
              </a:rPr>
              <a:t>A promise is a method that eventually produces a value</a:t>
            </a:r>
          </a:p>
          <a:p>
            <a:pPr indent="-381000" lvl="0" marL="457200" rtl="0">
              <a:lnSpc>
                <a:spcPct val="139751"/>
              </a:lnSpc>
              <a:spcBef>
                <a:spcPts val="0"/>
              </a:spcBef>
              <a:spcAft>
                <a:spcPts val="800"/>
              </a:spcAft>
              <a:buClr>
                <a:srgbClr val="2C3E50"/>
              </a:buClr>
              <a:buSzPct val="100000"/>
            </a:pPr>
            <a:r>
              <a:rPr lang="es-AR" sz="2400">
                <a:solidFill>
                  <a:srgbClr val="2C3E50"/>
                </a:solidFill>
                <a:highlight>
                  <a:srgbClr val="FFFFFF"/>
                </a:highlight>
              </a:rPr>
              <a:t>A promise is in one of three different states:</a:t>
            </a:r>
          </a:p>
          <a:p>
            <a:pPr indent="-342900" lvl="0" marL="914400" rtl="0">
              <a:lnSpc>
                <a:spcPct val="139751"/>
              </a:lnSpc>
              <a:spcBef>
                <a:spcPts val="0"/>
              </a:spcBef>
              <a:spcAft>
                <a:spcPts val="800"/>
              </a:spcAft>
              <a:buClr>
                <a:srgbClr val="2C3E50"/>
              </a:buClr>
              <a:buSzPct val="100000"/>
              <a:buFont typeface="Arial"/>
              <a:buChar char="●"/>
            </a:pPr>
            <a:r>
              <a:rPr lang="es-AR" sz="1800">
                <a:solidFill>
                  <a:srgbClr val="2C3E50"/>
                </a:solidFill>
                <a:highlight>
                  <a:srgbClr val="FFFFFF"/>
                </a:highlight>
              </a:rPr>
              <a:t>pending - The initial state of a promise.</a:t>
            </a:r>
          </a:p>
          <a:p>
            <a:pPr indent="-342900" lvl="0" marL="914400" rtl="0">
              <a:lnSpc>
                <a:spcPct val="139751"/>
              </a:lnSpc>
              <a:spcBef>
                <a:spcPts val="0"/>
              </a:spcBef>
              <a:spcAft>
                <a:spcPts val="800"/>
              </a:spcAft>
              <a:buClr>
                <a:srgbClr val="2C3E50"/>
              </a:buClr>
              <a:buSzPct val="100000"/>
              <a:buFont typeface="Arial"/>
              <a:buChar char="●"/>
            </a:pPr>
            <a:r>
              <a:rPr lang="es-AR" sz="1800">
                <a:solidFill>
                  <a:srgbClr val="2C3E50"/>
                </a:solidFill>
                <a:highlight>
                  <a:srgbClr val="FFFFFF"/>
                </a:highlight>
              </a:rPr>
              <a:t>fulfilled - The state of a promise representing a successful operation.</a:t>
            </a:r>
          </a:p>
          <a:p>
            <a:pPr indent="-342900" lvl="0" marL="914400" rtl="0">
              <a:lnSpc>
                <a:spcPct val="139751"/>
              </a:lnSpc>
              <a:spcBef>
                <a:spcPts val="0"/>
              </a:spcBef>
              <a:spcAft>
                <a:spcPts val="800"/>
              </a:spcAft>
              <a:buClr>
                <a:srgbClr val="2C3E50"/>
              </a:buClr>
              <a:buSzPct val="100000"/>
              <a:buFont typeface="Arial"/>
              <a:buChar char="●"/>
            </a:pPr>
            <a:r>
              <a:rPr lang="es-AR" sz="1800">
                <a:solidFill>
                  <a:srgbClr val="2C3E50"/>
                </a:solidFill>
                <a:highlight>
                  <a:srgbClr val="FFFFFF"/>
                </a:highlight>
              </a:rPr>
              <a:t>rejected - The state of a promise representing a failed operation.</a:t>
            </a:r>
          </a:p>
          <a:p>
            <a:pPr indent="-381000" lvl="0" marL="457200" rtl="0">
              <a:lnSpc>
                <a:spcPct val="139751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s-AR" sz="2400"/>
              <a:t>promises take two handler functions as parameters:</a:t>
            </a:r>
          </a:p>
          <a:p>
            <a:pPr indent="-342900" lvl="1" marL="914400" rtl="0">
              <a:lnSpc>
                <a:spcPct val="130434"/>
              </a:lnSpc>
              <a:spcBef>
                <a:spcPts val="0"/>
              </a:spcBef>
              <a:spcAft>
                <a:spcPts val="1100"/>
              </a:spcAft>
              <a:buSzPct val="100000"/>
              <a:buFont typeface="Calibri"/>
            </a:pPr>
            <a:r>
              <a:rPr lang="es-AR" sz="1800">
                <a:solidFill>
                  <a:srgbClr val="303030"/>
                </a:solidFill>
                <a:highlight>
                  <a:srgbClr val="FFFFFC"/>
                </a:highlight>
              </a:rPr>
              <a:t>fulfill</a:t>
            </a:r>
          </a:p>
          <a:p>
            <a:pPr indent="-342900" lvl="1" marL="914400" rtl="0">
              <a:lnSpc>
                <a:spcPct val="139751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s-AR" sz="1800"/>
              <a:t>Reject</a:t>
            </a:r>
          </a:p>
          <a:p>
            <a:pPr indent="0" lvl="0" marL="0" rtl="0">
              <a:lnSpc>
                <a:spcPct val="139751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39751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150">
              <a:solidFill>
                <a:srgbClr val="2C3E5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303030"/>
              </a:solidFill>
              <a:highlight>
                <a:srgbClr val="FFFFFC"/>
              </a:highlight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AR"/>
              <a:t>JS Promises (2)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30434"/>
              </a:lnSpc>
              <a:spcBef>
                <a:spcPts val="0"/>
              </a:spcBef>
              <a:spcAft>
                <a:spcPts val="1100"/>
              </a:spcAft>
              <a:buClr>
                <a:srgbClr val="303030"/>
              </a:buClr>
              <a:buSzPct val="100000"/>
            </a:pPr>
            <a:r>
              <a:rPr lang="es-AR" sz="2400">
                <a:solidFill>
                  <a:srgbClr val="303030"/>
                </a:solidFill>
                <a:highlight>
                  <a:srgbClr val="FFFFFC"/>
                </a:highlight>
              </a:rPr>
              <a:t>Promises are chainable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AR" sz="1800">
                <a:solidFill>
                  <a:srgbClr val="303030"/>
                </a:solidFill>
                <a:highlight>
                  <a:srgbClr val="FFFFFC"/>
                </a:highlight>
              </a:rPr>
              <a:t>angularHomepage.get()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AR" sz="1800">
                <a:solidFill>
                  <a:srgbClr val="303030"/>
                </a:solidFill>
                <a:highlight>
                  <a:srgbClr val="FFFFFC"/>
                </a:highlight>
              </a:rPr>
              <a:t>  .then(angularHomepage.setName)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AR" sz="1800">
                <a:solidFill>
                  <a:srgbClr val="303030"/>
                </a:solidFill>
                <a:highlight>
                  <a:srgbClr val="FFFFFC"/>
                </a:highlight>
              </a:rPr>
              <a:t>  .then(angularHomepage.getGreeting()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800">
              <a:solidFill>
                <a:srgbClr val="303030"/>
              </a:solidFill>
              <a:highlight>
                <a:srgbClr val="FFFFFC"/>
              </a:highlight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800">
              <a:solidFill>
                <a:srgbClr val="303030"/>
              </a:solidFill>
              <a:highlight>
                <a:srgbClr val="FFFFFC"/>
              </a:highlight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050">
              <a:solidFill>
                <a:srgbClr val="303030"/>
              </a:solidFill>
              <a:highlight>
                <a:srgbClr val="FFFF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303030"/>
              </a:solidFill>
              <a:highlight>
                <a:srgbClr val="FFFFFC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AR"/>
              <a:t>Protractor promises and control flow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838200" y="1825625"/>
            <a:ext cx="10515599" cy="479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Font typeface="Calibri"/>
            </a:pPr>
            <a:r>
              <a:rPr lang="es-AR" sz="1800">
                <a:solidFill>
                  <a:srgbClr val="333333"/>
                </a:solidFill>
                <a:highlight>
                  <a:srgbClr val="FFFFFF"/>
                </a:highlight>
              </a:rPr>
              <a:t>WebDriverJS (and thus, Protractor) APIs are entirely asynchronous. All functions return promises.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AR" sz="180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1400">
                <a:highlight>
                  <a:srgbClr val="F5F5F5"/>
                </a:highlight>
              </a:rPr>
              <a:t>it</a:t>
            </a:r>
            <a:r>
              <a:rPr lang="es-AR" sz="1400">
                <a:solidFill>
                  <a:srgbClr val="666600"/>
                </a:solidFill>
                <a:highlight>
                  <a:srgbClr val="F5F5F5"/>
                </a:highlight>
              </a:rPr>
              <a:t>(</a:t>
            </a:r>
            <a:r>
              <a:rPr lang="es-AR" sz="1400">
                <a:solidFill>
                  <a:srgbClr val="008800"/>
                </a:solidFill>
                <a:highlight>
                  <a:srgbClr val="F5F5F5"/>
                </a:highlight>
              </a:rPr>
              <a:t>'should find an element by text input model'</a:t>
            </a:r>
            <a:r>
              <a:rPr lang="es-AR" sz="1400">
                <a:solidFill>
                  <a:srgbClr val="666600"/>
                </a:solidFill>
                <a:highlight>
                  <a:srgbClr val="F5F5F5"/>
                </a:highlight>
              </a:rPr>
              <a:t>,</a:t>
            </a:r>
            <a:r>
              <a:rPr lang="es-AR" sz="1400">
                <a:highlight>
                  <a:srgbClr val="F5F5F5"/>
                </a:highlight>
              </a:rPr>
              <a:t> </a:t>
            </a:r>
            <a:r>
              <a:rPr lang="es-AR" sz="1400">
                <a:solidFill>
                  <a:srgbClr val="000088"/>
                </a:solidFill>
                <a:highlight>
                  <a:srgbClr val="F5F5F5"/>
                </a:highlight>
              </a:rPr>
              <a:t>function</a:t>
            </a:r>
            <a:r>
              <a:rPr lang="es-AR" sz="1400">
                <a:solidFill>
                  <a:srgbClr val="666600"/>
                </a:solidFill>
                <a:highlight>
                  <a:srgbClr val="F5F5F5"/>
                </a:highlight>
              </a:rPr>
              <a:t>()</a:t>
            </a:r>
            <a:r>
              <a:rPr lang="es-AR" sz="1400">
                <a:highlight>
                  <a:srgbClr val="F5F5F5"/>
                </a:highlight>
              </a:rPr>
              <a:t> </a:t>
            </a:r>
            <a:r>
              <a:rPr lang="es-AR" sz="1400">
                <a:solidFill>
                  <a:srgbClr val="666600"/>
                </a:solidFill>
                <a:highlight>
                  <a:srgbClr val="F5F5F5"/>
                </a:highlight>
              </a:rPr>
              <a:t>{</a:t>
            </a:r>
            <a:br>
              <a:rPr lang="es-AR" sz="1400">
                <a:highlight>
                  <a:srgbClr val="F5F5F5"/>
                </a:highlight>
              </a:rPr>
            </a:br>
            <a:r>
              <a:rPr lang="es-AR" sz="1400">
                <a:highlight>
                  <a:srgbClr val="F5F5F5"/>
                </a:highlight>
              </a:rPr>
              <a:t>    	browser</a:t>
            </a:r>
            <a:r>
              <a:rPr lang="es-AR" sz="1400">
                <a:solidFill>
                  <a:srgbClr val="666600"/>
                </a:solidFill>
                <a:highlight>
                  <a:srgbClr val="F5F5F5"/>
                </a:highlight>
              </a:rPr>
              <a:t>.</a:t>
            </a:r>
            <a:r>
              <a:rPr lang="es-AR" sz="1400">
                <a:solidFill>
                  <a:srgbClr val="000088"/>
                </a:solidFill>
                <a:highlight>
                  <a:srgbClr val="F5F5F5"/>
                </a:highlight>
              </a:rPr>
              <a:t>get</a:t>
            </a:r>
            <a:r>
              <a:rPr lang="es-AR" sz="1400">
                <a:solidFill>
                  <a:srgbClr val="666600"/>
                </a:solidFill>
                <a:highlight>
                  <a:srgbClr val="F5F5F5"/>
                </a:highlight>
              </a:rPr>
              <a:t>(</a:t>
            </a:r>
            <a:r>
              <a:rPr lang="es-AR" sz="1400">
                <a:solidFill>
                  <a:srgbClr val="008800"/>
                </a:solidFill>
                <a:highlight>
                  <a:srgbClr val="F5F5F5"/>
                </a:highlight>
              </a:rPr>
              <a:t>'app/index.html#/form'</a:t>
            </a:r>
            <a:r>
              <a:rPr lang="es-AR" sz="1400">
                <a:solidFill>
                  <a:srgbClr val="666600"/>
                </a:solidFill>
                <a:highlight>
                  <a:srgbClr val="F5F5F5"/>
                </a:highlight>
              </a:rPr>
              <a:t>);</a:t>
            </a:r>
            <a:br>
              <a:rPr lang="es-AR" sz="1400">
                <a:highlight>
                  <a:srgbClr val="F5F5F5"/>
                </a:highlight>
              </a:rPr>
            </a:br>
            <a:br>
              <a:rPr lang="es-AR" sz="1400">
                <a:highlight>
                  <a:srgbClr val="F5F5F5"/>
                </a:highlight>
              </a:rPr>
            </a:br>
            <a:r>
              <a:rPr lang="es-AR" sz="1400">
                <a:highlight>
                  <a:srgbClr val="F5F5F5"/>
                </a:highlight>
              </a:rPr>
              <a:t>    	</a:t>
            </a:r>
            <a:r>
              <a:rPr lang="es-AR" sz="1400">
                <a:solidFill>
                  <a:srgbClr val="000088"/>
                </a:solidFill>
                <a:highlight>
                  <a:srgbClr val="F5F5F5"/>
                </a:highlight>
              </a:rPr>
              <a:t>var</a:t>
            </a:r>
            <a:r>
              <a:rPr lang="es-AR" sz="1400">
                <a:highlight>
                  <a:srgbClr val="F5F5F5"/>
                </a:highlight>
              </a:rPr>
              <a:t> username </a:t>
            </a:r>
            <a:r>
              <a:rPr lang="es-AR" sz="1400">
                <a:solidFill>
                  <a:srgbClr val="666600"/>
                </a:solidFill>
                <a:highlight>
                  <a:srgbClr val="F5F5F5"/>
                </a:highlight>
              </a:rPr>
              <a:t>=</a:t>
            </a:r>
            <a:r>
              <a:rPr lang="es-AR" sz="1400">
                <a:highlight>
                  <a:srgbClr val="F5F5F5"/>
                </a:highlight>
              </a:rPr>
              <a:t> element</a:t>
            </a:r>
            <a:r>
              <a:rPr lang="es-AR" sz="1400">
                <a:solidFill>
                  <a:srgbClr val="666600"/>
                </a:solidFill>
                <a:highlight>
                  <a:srgbClr val="F5F5F5"/>
                </a:highlight>
              </a:rPr>
              <a:t>(</a:t>
            </a:r>
            <a:r>
              <a:rPr lang="es-AR" sz="1400">
                <a:solidFill>
                  <a:srgbClr val="000088"/>
                </a:solidFill>
                <a:highlight>
                  <a:srgbClr val="F5F5F5"/>
                </a:highlight>
              </a:rPr>
              <a:t>by</a:t>
            </a:r>
            <a:r>
              <a:rPr lang="es-AR" sz="1400">
                <a:solidFill>
                  <a:srgbClr val="666600"/>
                </a:solidFill>
                <a:highlight>
                  <a:srgbClr val="F5F5F5"/>
                </a:highlight>
              </a:rPr>
              <a:t>.</a:t>
            </a:r>
            <a:r>
              <a:rPr lang="es-AR" sz="1400">
                <a:highlight>
                  <a:srgbClr val="F5F5F5"/>
                </a:highlight>
              </a:rPr>
              <a:t>model</a:t>
            </a:r>
            <a:r>
              <a:rPr lang="es-AR" sz="1400">
                <a:solidFill>
                  <a:srgbClr val="666600"/>
                </a:solidFill>
                <a:highlight>
                  <a:srgbClr val="F5F5F5"/>
                </a:highlight>
              </a:rPr>
              <a:t>(</a:t>
            </a:r>
            <a:r>
              <a:rPr lang="es-AR" sz="1400">
                <a:solidFill>
                  <a:srgbClr val="008800"/>
                </a:solidFill>
                <a:highlight>
                  <a:srgbClr val="F5F5F5"/>
                </a:highlight>
              </a:rPr>
              <a:t>'username'</a:t>
            </a:r>
            <a:r>
              <a:rPr lang="es-AR" sz="1400">
                <a:solidFill>
                  <a:srgbClr val="666600"/>
                </a:solidFill>
                <a:highlight>
                  <a:srgbClr val="F5F5F5"/>
                </a:highlight>
              </a:rPr>
              <a:t>));</a:t>
            </a:r>
            <a:br>
              <a:rPr lang="es-AR" sz="1400">
                <a:highlight>
                  <a:srgbClr val="F5F5F5"/>
                </a:highlight>
              </a:rPr>
            </a:br>
            <a:r>
              <a:rPr lang="es-AR" sz="1400">
                <a:highlight>
                  <a:srgbClr val="F5F5F5"/>
                </a:highlight>
              </a:rPr>
              <a:t>   	username</a:t>
            </a:r>
            <a:r>
              <a:rPr lang="es-AR" sz="1400">
                <a:solidFill>
                  <a:srgbClr val="666600"/>
                </a:solidFill>
                <a:highlight>
                  <a:srgbClr val="F5F5F5"/>
                </a:highlight>
              </a:rPr>
              <a:t>.</a:t>
            </a:r>
            <a:r>
              <a:rPr lang="es-AR" sz="1400">
                <a:highlight>
                  <a:srgbClr val="F5F5F5"/>
                </a:highlight>
              </a:rPr>
              <a:t>clear</a:t>
            </a:r>
            <a:r>
              <a:rPr lang="es-AR" sz="1400">
                <a:solidFill>
                  <a:srgbClr val="666600"/>
                </a:solidFill>
                <a:highlight>
                  <a:srgbClr val="F5F5F5"/>
                </a:highlight>
              </a:rPr>
              <a:t>();</a:t>
            </a:r>
            <a:br>
              <a:rPr lang="es-AR" sz="1400">
                <a:highlight>
                  <a:srgbClr val="F5F5F5"/>
                </a:highlight>
              </a:rPr>
            </a:br>
            <a:r>
              <a:rPr lang="es-AR" sz="1400">
                <a:highlight>
                  <a:srgbClr val="F5F5F5"/>
                </a:highlight>
              </a:rPr>
              <a:t>  	username</a:t>
            </a:r>
            <a:r>
              <a:rPr lang="es-AR" sz="1400">
                <a:solidFill>
                  <a:srgbClr val="666600"/>
                </a:solidFill>
                <a:highlight>
                  <a:srgbClr val="F5F5F5"/>
                </a:highlight>
              </a:rPr>
              <a:t>.</a:t>
            </a:r>
            <a:r>
              <a:rPr lang="es-AR" sz="1400">
                <a:highlight>
                  <a:srgbClr val="F5F5F5"/>
                </a:highlight>
              </a:rPr>
              <a:t>sendKeys</a:t>
            </a:r>
            <a:r>
              <a:rPr lang="es-AR" sz="1400">
                <a:solidFill>
                  <a:srgbClr val="666600"/>
                </a:solidFill>
                <a:highlight>
                  <a:srgbClr val="F5F5F5"/>
                </a:highlight>
              </a:rPr>
              <a:t>(</a:t>
            </a:r>
            <a:r>
              <a:rPr lang="es-AR" sz="1400">
                <a:solidFill>
                  <a:srgbClr val="008800"/>
                </a:solidFill>
                <a:highlight>
                  <a:srgbClr val="F5F5F5"/>
                </a:highlight>
              </a:rPr>
              <a:t>'Jane Doe'</a:t>
            </a:r>
            <a:r>
              <a:rPr lang="es-AR" sz="1400">
                <a:solidFill>
                  <a:srgbClr val="666600"/>
                </a:solidFill>
                <a:highlight>
                  <a:srgbClr val="F5F5F5"/>
                </a:highlight>
              </a:rPr>
              <a:t>);</a:t>
            </a:r>
            <a:br>
              <a:rPr lang="es-AR" sz="1400">
                <a:highlight>
                  <a:srgbClr val="F5F5F5"/>
                </a:highlight>
              </a:rPr>
            </a:br>
            <a:br>
              <a:rPr lang="es-AR" sz="1400">
                <a:highlight>
                  <a:srgbClr val="F5F5F5"/>
                </a:highlight>
              </a:rPr>
            </a:br>
            <a:r>
              <a:rPr lang="es-AR" sz="1400">
                <a:highlight>
                  <a:srgbClr val="F5F5F5"/>
                </a:highlight>
              </a:rPr>
              <a:t>    	</a:t>
            </a:r>
            <a:r>
              <a:rPr lang="es-AR" sz="1400">
                <a:solidFill>
                  <a:srgbClr val="000088"/>
                </a:solidFill>
                <a:highlight>
                  <a:srgbClr val="F5F5F5"/>
                </a:highlight>
              </a:rPr>
              <a:t>var</a:t>
            </a:r>
            <a:r>
              <a:rPr lang="es-AR" sz="1400">
                <a:highlight>
                  <a:srgbClr val="F5F5F5"/>
                </a:highlight>
              </a:rPr>
              <a:t> name </a:t>
            </a:r>
            <a:r>
              <a:rPr lang="es-AR" sz="1400">
                <a:solidFill>
                  <a:srgbClr val="666600"/>
                </a:solidFill>
                <a:highlight>
                  <a:srgbClr val="F5F5F5"/>
                </a:highlight>
              </a:rPr>
              <a:t>=</a:t>
            </a:r>
            <a:r>
              <a:rPr lang="es-AR" sz="1400">
                <a:highlight>
                  <a:srgbClr val="F5F5F5"/>
                </a:highlight>
              </a:rPr>
              <a:t> element</a:t>
            </a:r>
            <a:r>
              <a:rPr lang="es-AR" sz="1400">
                <a:solidFill>
                  <a:srgbClr val="666600"/>
                </a:solidFill>
                <a:highlight>
                  <a:srgbClr val="F5F5F5"/>
                </a:highlight>
              </a:rPr>
              <a:t>(</a:t>
            </a:r>
            <a:r>
              <a:rPr lang="es-AR" sz="1400">
                <a:solidFill>
                  <a:srgbClr val="000088"/>
                </a:solidFill>
                <a:highlight>
                  <a:srgbClr val="F5F5F5"/>
                </a:highlight>
              </a:rPr>
              <a:t>by</a:t>
            </a:r>
            <a:r>
              <a:rPr lang="es-AR" sz="1400">
                <a:solidFill>
                  <a:srgbClr val="666600"/>
                </a:solidFill>
                <a:highlight>
                  <a:srgbClr val="F5F5F5"/>
                </a:highlight>
              </a:rPr>
              <a:t>.</a:t>
            </a:r>
            <a:r>
              <a:rPr lang="es-AR" sz="1400">
                <a:highlight>
                  <a:srgbClr val="F5F5F5"/>
                </a:highlight>
              </a:rPr>
              <a:t>binding</a:t>
            </a:r>
            <a:r>
              <a:rPr lang="es-AR" sz="1400">
                <a:solidFill>
                  <a:srgbClr val="666600"/>
                </a:solidFill>
                <a:highlight>
                  <a:srgbClr val="F5F5F5"/>
                </a:highlight>
              </a:rPr>
              <a:t>(</a:t>
            </a:r>
            <a:r>
              <a:rPr lang="es-AR" sz="1400">
                <a:solidFill>
                  <a:srgbClr val="008800"/>
                </a:solidFill>
                <a:highlight>
                  <a:srgbClr val="F5F5F5"/>
                </a:highlight>
              </a:rPr>
              <a:t>'username'</a:t>
            </a:r>
            <a:r>
              <a:rPr lang="es-AR" sz="1400">
                <a:solidFill>
                  <a:srgbClr val="666600"/>
                </a:solidFill>
                <a:highlight>
                  <a:srgbClr val="F5F5F5"/>
                </a:highlight>
              </a:rPr>
              <a:t>));</a:t>
            </a:r>
            <a:br>
              <a:rPr lang="es-AR" sz="1400">
                <a:highlight>
                  <a:srgbClr val="F5F5F5"/>
                </a:highlight>
              </a:rPr>
            </a:br>
            <a:br>
              <a:rPr lang="es-AR" sz="1400">
                <a:highlight>
                  <a:srgbClr val="F5F5F5"/>
                </a:highlight>
              </a:rPr>
            </a:br>
            <a:r>
              <a:rPr lang="es-AR" sz="1400">
                <a:highlight>
                  <a:srgbClr val="F5F5F5"/>
                </a:highlight>
              </a:rPr>
              <a:t>    	expect</a:t>
            </a:r>
            <a:r>
              <a:rPr lang="es-AR" sz="1400">
                <a:solidFill>
                  <a:srgbClr val="666600"/>
                </a:solidFill>
                <a:highlight>
                  <a:srgbClr val="F5F5F5"/>
                </a:highlight>
              </a:rPr>
              <a:t>(</a:t>
            </a:r>
            <a:r>
              <a:rPr lang="es-AR" sz="1400">
                <a:highlight>
                  <a:srgbClr val="F5F5F5"/>
                </a:highlight>
              </a:rPr>
              <a:t>name</a:t>
            </a:r>
            <a:r>
              <a:rPr lang="es-AR" sz="1400">
                <a:solidFill>
                  <a:srgbClr val="666600"/>
                </a:solidFill>
                <a:highlight>
                  <a:srgbClr val="F5F5F5"/>
                </a:highlight>
              </a:rPr>
              <a:t>.</a:t>
            </a:r>
            <a:r>
              <a:rPr lang="es-AR" sz="1400">
                <a:highlight>
                  <a:srgbClr val="F5F5F5"/>
                </a:highlight>
              </a:rPr>
              <a:t>getText</a:t>
            </a:r>
            <a:r>
              <a:rPr lang="es-AR" sz="1400">
                <a:solidFill>
                  <a:srgbClr val="666600"/>
                </a:solidFill>
                <a:highlight>
                  <a:srgbClr val="F5F5F5"/>
                </a:highlight>
              </a:rPr>
              <a:t>()).</a:t>
            </a:r>
            <a:r>
              <a:rPr lang="es-AR" sz="1400">
                <a:highlight>
                  <a:srgbClr val="F5F5F5"/>
                </a:highlight>
              </a:rPr>
              <a:t>toEqual</a:t>
            </a:r>
            <a:r>
              <a:rPr lang="es-AR" sz="1400">
                <a:solidFill>
                  <a:srgbClr val="666600"/>
                </a:solidFill>
                <a:highlight>
                  <a:srgbClr val="F5F5F5"/>
                </a:highlight>
              </a:rPr>
              <a:t>(</a:t>
            </a:r>
            <a:r>
              <a:rPr lang="es-AR" sz="1400">
                <a:solidFill>
                  <a:srgbClr val="008800"/>
                </a:solidFill>
                <a:highlight>
                  <a:srgbClr val="F5F5F5"/>
                </a:highlight>
              </a:rPr>
              <a:t>'Jane Doe'</a:t>
            </a:r>
            <a:r>
              <a:rPr lang="es-AR" sz="1400">
                <a:solidFill>
                  <a:srgbClr val="666600"/>
                </a:solidFill>
                <a:highlight>
                  <a:srgbClr val="F5F5F5"/>
                </a:highlight>
              </a:rPr>
              <a:t>);</a:t>
            </a:r>
            <a:br>
              <a:rPr lang="es-AR" sz="1400">
                <a:highlight>
                  <a:srgbClr val="F5F5F5"/>
                </a:highlight>
              </a:rPr>
            </a:br>
            <a:r>
              <a:rPr lang="es-AR" sz="1400">
                <a:highlight>
                  <a:srgbClr val="F5F5F5"/>
                </a:highlight>
              </a:rPr>
              <a:t>    </a:t>
            </a:r>
            <a:r>
              <a:rPr lang="es-AR" sz="1400">
                <a:solidFill>
                  <a:srgbClr val="880000"/>
                </a:solidFill>
                <a:highlight>
                  <a:srgbClr val="F5F5F5"/>
                </a:highlight>
              </a:rPr>
              <a:t>// Point A</a:t>
            </a:r>
            <a:br>
              <a:rPr lang="es-AR" sz="1400">
                <a:highlight>
                  <a:srgbClr val="F5F5F5"/>
                </a:highlight>
              </a:rPr>
            </a:br>
            <a:r>
              <a:rPr lang="es-AR" sz="1400">
                <a:highlight>
                  <a:srgbClr val="F5F5F5"/>
                </a:highlight>
              </a:rPr>
              <a:t>  </a:t>
            </a:r>
            <a:r>
              <a:rPr lang="es-AR" sz="1400">
                <a:solidFill>
                  <a:srgbClr val="666600"/>
                </a:solidFill>
                <a:highlight>
                  <a:srgbClr val="F5F5F5"/>
                </a:highlight>
              </a:rPr>
              <a:t>});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Calibri"/>
            </a:pPr>
            <a:r>
              <a:rPr lang="es-AR" sz="1800">
                <a:solidFill>
                  <a:srgbClr val="333333"/>
                </a:solidFill>
                <a:highlight>
                  <a:srgbClr val="FFFFFF"/>
                </a:highlight>
              </a:rPr>
              <a:t>WebDriverJS maintains a queue of pending promises, called the control flow, to keep execution organized.</a:t>
            </a:r>
          </a:p>
          <a:p>
            <a:pPr indent="0" lvl="0" mar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AR" sz="3000">
                <a:solidFill>
                  <a:srgbClr val="333333"/>
                </a:solidFill>
                <a:highlight>
                  <a:srgbClr val="FFFFFF"/>
                </a:highlight>
              </a:rPr>
              <a:t>What happened at point A??????????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839787" y="365125"/>
            <a:ext cx="10515599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AR"/>
              <a:t>Protractor promises (2)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839787" y="1681163"/>
            <a:ext cx="5157900" cy="823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3F3F3"/>
              </a:highlight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s-AR"/>
              <a:t>This will fail</a:t>
            </a:r>
          </a:p>
        </p:txBody>
      </p:sp>
      <p:sp>
        <p:nvSpPr>
          <p:cNvPr id="245" name="Shape 245"/>
          <p:cNvSpPr txBox="1"/>
          <p:nvPr>
            <p:ph idx="2" type="body"/>
          </p:nvPr>
        </p:nvSpPr>
        <p:spPr>
          <a:xfrm>
            <a:off x="839787" y="2505075"/>
            <a:ext cx="5157900" cy="368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-AR" sz="1800">
                <a:highlight>
                  <a:srgbClr val="F3F3F3"/>
                </a:highlight>
              </a:rPr>
              <a:t>browser.get(initialNav);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-AR" sz="1800">
                <a:highlight>
                  <a:srgbClr val="F3F3F3"/>
                </a:highlight>
              </a:rPr>
              <a:t>page.login(account.username, account.password);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-AR" sz="1800">
                <a:highlight>
                  <a:srgbClr val="F3F3F3"/>
                </a:highlight>
              </a:rPr>
              <a:t>var url = browser.getCurrentUrl();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-AR" sz="1800">
                <a:highlight>
                  <a:srgbClr val="F3F3F3"/>
                </a:highlight>
              </a:rPr>
              <a:t>global.currentSession = helpSession.getSession(url);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highlight>
                <a:srgbClr val="F3F3F3"/>
              </a:highlight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s-AR" sz="2400">
                <a:highlight>
                  <a:srgbClr val="F3F3F3"/>
                </a:highlight>
              </a:rPr>
              <a:t>Why?: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-AR" sz="1800">
                <a:highlight>
                  <a:srgbClr val="F3F3F3"/>
                </a:highlight>
              </a:rPr>
              <a:t>page.login can fail if the initial nav is slow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s-AR" sz="1800">
                <a:highlight>
                  <a:srgbClr val="F3F3F3"/>
                </a:highlight>
              </a:rPr>
              <a:t>getSession will always fail. instead of a url string the method is receiving an unresolved promise</a:t>
            </a:r>
          </a:p>
        </p:txBody>
      </p:sp>
      <p:sp>
        <p:nvSpPr>
          <p:cNvPr id="246" name="Shape 246"/>
          <p:cNvSpPr txBox="1"/>
          <p:nvPr>
            <p:ph idx="3" type="body"/>
          </p:nvPr>
        </p:nvSpPr>
        <p:spPr>
          <a:xfrm>
            <a:off x="6172200" y="1681163"/>
            <a:ext cx="5183099" cy="823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AR"/>
              <a:t>This will work</a:t>
            </a:r>
          </a:p>
        </p:txBody>
      </p:sp>
      <p:sp>
        <p:nvSpPr>
          <p:cNvPr id="247" name="Shape 247"/>
          <p:cNvSpPr txBox="1"/>
          <p:nvPr>
            <p:ph idx="4" type="body"/>
          </p:nvPr>
        </p:nvSpPr>
        <p:spPr>
          <a:xfrm>
            <a:off x="6172200" y="2505075"/>
            <a:ext cx="5910300" cy="368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AR" sz="1800">
                <a:highlight>
                  <a:srgbClr val="F3F3F3"/>
                </a:highlight>
              </a:rPr>
              <a:t>browser.get(initialNav).</a:t>
            </a:r>
            <a:r>
              <a:rPr lang="es-AR" sz="1800">
                <a:highlight>
                  <a:srgbClr val="FFFF00"/>
                </a:highlight>
              </a:rPr>
              <a:t>then</a:t>
            </a:r>
            <a:r>
              <a:rPr lang="es-AR" sz="1800">
                <a:highlight>
                  <a:srgbClr val="F3F3F3"/>
                </a:highlight>
              </a:rPr>
              <a:t>(</a:t>
            </a:r>
            <a:r>
              <a:rPr b="1" lang="es-AR" sz="1800">
                <a:highlight>
                  <a:srgbClr val="F3F3F3"/>
                </a:highlight>
              </a:rPr>
              <a:t>function </a:t>
            </a:r>
            <a:r>
              <a:rPr lang="es-AR" sz="1800">
                <a:highlight>
                  <a:srgbClr val="F3F3F3"/>
                </a:highlight>
              </a:rPr>
              <a:t>() {</a:t>
            </a:r>
          </a:p>
          <a:p>
            <a:pPr indent="387350" lvl="0" mar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AR" sz="1800">
                <a:highlight>
                  <a:srgbClr val="F3F3F3"/>
                </a:highlight>
              </a:rPr>
              <a:t>page.login(account.username, account.password);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AR" sz="1800">
                <a:highlight>
                  <a:srgbClr val="F3F3F3"/>
                </a:highlight>
              </a:rPr>
              <a:t>   	browser.getCurrentUrl().</a:t>
            </a:r>
            <a:r>
              <a:rPr lang="es-AR" sz="1800">
                <a:highlight>
                  <a:srgbClr val="FFFF00"/>
                </a:highlight>
              </a:rPr>
              <a:t>then</a:t>
            </a:r>
            <a:r>
              <a:rPr lang="es-AR" sz="1800">
                <a:highlight>
                  <a:srgbClr val="F3F3F3"/>
                </a:highlight>
              </a:rPr>
              <a:t>(</a:t>
            </a:r>
            <a:r>
              <a:rPr b="1" lang="es-AR" sz="1800">
                <a:highlight>
                  <a:srgbClr val="F3F3F3"/>
                </a:highlight>
              </a:rPr>
              <a:t>function </a:t>
            </a:r>
            <a:r>
              <a:rPr lang="es-AR" sz="1800">
                <a:highlight>
                  <a:srgbClr val="F3F3F3"/>
                </a:highlight>
              </a:rPr>
              <a:t>(url) {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AR" sz="1800">
                <a:highlight>
                  <a:srgbClr val="F3F3F3"/>
                </a:highlight>
              </a:rPr>
              <a:t>       		global.currentSession = helpSession.getSession(url);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AR" sz="1800">
                <a:highlight>
                  <a:srgbClr val="F3F3F3"/>
                </a:highlight>
              </a:rPr>
              <a:t>   	});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AR" sz="1800">
                <a:highlight>
                  <a:srgbClr val="F3F3F3"/>
                </a:highlight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AR"/>
              <a:t>Protractor problems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AR"/>
              <a:t>Protractor control flow: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s-AR"/>
              <a:t>Must understand promises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s-AR"/>
              <a:t>Weird stack traces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AR"/>
              <a:t>Debugging: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s-AR"/>
              <a:t>Debugging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s-AR"/>
              <a:t>Elementor (https://github.com/andresdominguez/elementor)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137" y="309249"/>
            <a:ext cx="9267724" cy="638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/>
              <a:t>What is Protractor?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75000"/>
              <a:buFont typeface="Arial"/>
              <a:buChar char="•"/>
            </a:pPr>
            <a:r>
              <a:rPr lang="es-AR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Protractor is an end-to-end test framework for AngularJS applications.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175000"/>
              <a:buFont typeface="Arial"/>
              <a:buChar char="•"/>
            </a:pPr>
            <a:r>
              <a:rPr lang="es-AR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runs tests against your application running in a real browser, interacting with it as a user would.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s-AR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built on top of WebDriverJS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s-AR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Protractor supports Angular-specific locator strategies, which allows you to test Angular-specific elements without any setup effort on your part.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s-AR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 no longer need to add waits and sleeps to your test (mostly). Protractor can automatically execute the next step in your test the moment the webpage finishes pending tasks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/>
              <a:t>Resources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s-AR"/>
              <a:t>http://www.protractortest.org/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s-AR" u="sng">
                <a:solidFill>
                  <a:schemeClr val="hlink"/>
                </a:solidFill>
                <a:hlinkClick r:id="rId3"/>
              </a:rPr>
              <a:t>https://github.com/CarmenPopoviciu/protractor-styleguide</a:t>
            </a:r>
            <a:r>
              <a:rPr lang="es-AR"/>
              <a:t> (Excelente guía de estilo para escribir tests en protractor)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s-AR"/>
              <a:t>Elementor: https://github.com/andresdominguez/elementor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AR"/>
              <a:t>Protractor vs Webdriver	(1)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734675" y="1825625"/>
            <a:ext cx="10515599" cy="435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177800" rtl="0">
              <a:spcBef>
                <a:spcPts val="0"/>
              </a:spcBef>
              <a:buNone/>
            </a:pPr>
            <a:r>
              <a:rPr b="1" lang="es-AR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Protractor: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A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describe</a:t>
            </a:r>
            <a:r>
              <a:rPr lang="es-AR" sz="18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800">
                <a:solidFill>
                  <a:srgbClr val="0088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'angularjs homepage'</a:t>
            </a:r>
            <a:r>
              <a:rPr lang="es-AR" sz="18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s-A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800">
                <a:solidFill>
                  <a:srgbClr val="0000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lang="es-AR" sz="18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s-A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8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es-A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it</a:t>
            </a:r>
            <a:r>
              <a:rPr lang="es-AR" sz="18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800">
                <a:solidFill>
                  <a:srgbClr val="0088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'should add one and two'</a:t>
            </a:r>
            <a:r>
              <a:rPr lang="es-AR" sz="18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s-A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800">
                <a:solidFill>
                  <a:srgbClr val="0000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lang="es-AR" sz="18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s-A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8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</a:p>
          <a:p>
            <a:pPr indent="-50800" lvl="0" marL="685800" rtl="0">
              <a:spcBef>
                <a:spcPts val="0"/>
              </a:spcBef>
              <a:buNone/>
            </a:pPr>
            <a:r>
              <a:rPr lang="es-A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browser</a:t>
            </a:r>
            <a:r>
              <a:rPr lang="es-AR" sz="18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AR" sz="1800">
                <a:solidFill>
                  <a:srgbClr val="0000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</a:t>
            </a:r>
            <a:r>
              <a:rPr lang="es-AR" sz="18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800">
                <a:solidFill>
                  <a:srgbClr val="0088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'http://juliemr.github.io/protractor-demo/'</a:t>
            </a:r>
            <a:r>
              <a:rPr lang="es-AR" sz="18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r>
              <a:rPr lang="es-A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-50800" lvl="0" marL="685800" rtl="0">
              <a:spcBef>
                <a:spcPts val="0"/>
              </a:spcBef>
              <a:buNone/>
            </a:pPr>
            <a:r>
              <a:rPr lang="es-A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element</a:t>
            </a:r>
            <a:r>
              <a:rPr lang="es-AR" sz="18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800">
                <a:solidFill>
                  <a:srgbClr val="0000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</a:t>
            </a:r>
            <a:r>
              <a:rPr lang="es-AR" sz="18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A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es-AR" sz="18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800">
                <a:solidFill>
                  <a:srgbClr val="0088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'first'</a:t>
            </a:r>
            <a:r>
              <a:rPr lang="es-AR" sz="18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)).</a:t>
            </a:r>
            <a:r>
              <a:rPr lang="es-A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sendKeys</a:t>
            </a:r>
            <a:r>
              <a:rPr lang="es-AR" sz="18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800">
                <a:solidFill>
                  <a:srgbClr val="00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-AR" sz="18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r>
              <a:rPr lang="es-A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element</a:t>
            </a:r>
            <a:r>
              <a:rPr lang="es-AR" sz="18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800">
                <a:solidFill>
                  <a:srgbClr val="0000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</a:t>
            </a:r>
            <a:r>
              <a:rPr lang="es-AR" sz="18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A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</a:t>
            </a:r>
            <a:r>
              <a:rPr lang="es-AR" sz="18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800">
                <a:solidFill>
                  <a:srgbClr val="0088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'gobutton'</a:t>
            </a:r>
            <a:r>
              <a:rPr lang="es-AR" sz="18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)).</a:t>
            </a:r>
            <a:r>
              <a:rPr lang="es-A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click</a:t>
            </a:r>
            <a:r>
              <a:rPr lang="es-AR" sz="18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-A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	     expect</a:t>
            </a:r>
            <a:r>
              <a:rPr lang="es-AR" sz="18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element</a:t>
            </a:r>
            <a:r>
              <a:rPr lang="es-AR" sz="18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800">
                <a:solidFill>
                  <a:srgbClr val="0000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</a:t>
            </a:r>
            <a:r>
              <a:rPr lang="es-AR" sz="18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A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binding</a:t>
            </a:r>
            <a:r>
              <a:rPr lang="es-AR" sz="18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800">
                <a:solidFill>
                  <a:srgbClr val="0088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'latest'</a:t>
            </a:r>
            <a:r>
              <a:rPr lang="es-AR" sz="18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)).</a:t>
            </a:r>
            <a:r>
              <a:rPr lang="es-A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getText</a:t>
            </a:r>
            <a:r>
              <a:rPr lang="es-AR" sz="18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()).</a:t>
            </a:r>
            <a:r>
              <a:rPr lang="es-A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toEqual</a:t>
            </a:r>
            <a:r>
              <a:rPr lang="es-AR" sz="18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800">
                <a:solidFill>
                  <a:srgbClr val="0088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'3'</a:t>
            </a:r>
            <a:r>
              <a:rPr lang="es-AR" sz="18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r>
              <a:rPr lang="es-A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8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});</a:t>
            </a:r>
            <a:r>
              <a:rPr lang="es-A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-AR" sz="18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});</a:t>
            </a:r>
            <a:r>
              <a:rPr lang="es-AR" sz="180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44444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44444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s-AR" sz="140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Want to read more? http://testautomation.applitools.com/post/94994807787/protractor-vs-selenium-which-is-easier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838200" y="365125"/>
            <a:ext cx="10515599" cy="858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AR"/>
              <a:t>Protractor vs Webdriver (2)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34050" y="1379375"/>
            <a:ext cx="10907999" cy="526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s-AR" sz="1600"/>
              <a:t>Webdriver: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-AR" sz="1200">
                <a:solidFill>
                  <a:srgbClr val="0000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var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200">
                <a:solidFill>
                  <a:srgbClr val="0000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assert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200">
                <a:solidFill>
                  <a:srgbClr val="0000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require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200">
                <a:solidFill>
                  <a:srgbClr val="0088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'assert'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),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test 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200">
                <a:solidFill>
                  <a:srgbClr val="0000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require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200">
                <a:solidFill>
                  <a:srgbClr val="0088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'selenium-webdriver/testing'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),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webdriver 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200">
                <a:solidFill>
                  <a:srgbClr val="0000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require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200">
                <a:solidFill>
                  <a:srgbClr val="0088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'selenium-webdriver'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test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describe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200">
                <a:solidFill>
                  <a:srgbClr val="0088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'Google Search'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200">
                <a:solidFill>
                  <a:srgbClr val="0000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</a:p>
          <a:p>
            <a:pPr indent="387350" lvl="0" mar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test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200">
                <a:solidFill>
                  <a:srgbClr val="0088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'should work'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200">
                <a:solidFill>
                  <a:srgbClr val="0000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-69850" lvl="0" marL="9144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-AR" sz="1200">
                <a:solidFill>
                  <a:srgbClr val="0000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var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driver 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200">
                <a:solidFill>
                  <a:srgbClr val="0000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webdriver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AR" sz="1200">
                <a:solidFill>
                  <a:srgbClr val="6600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Builder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().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withCapabilities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webdriver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AR" sz="1200">
                <a:solidFill>
                  <a:srgbClr val="6600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Capabilities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chrome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()).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build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();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-69850" lvl="0" marL="9144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driver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AR" sz="1200">
                <a:solidFill>
                  <a:srgbClr val="0000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200">
                <a:solidFill>
                  <a:srgbClr val="0088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'http://www.google.com'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</a:p>
          <a:p>
            <a:pPr indent="-69850" lvl="0" marL="9144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driver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findElement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webdriver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AR" sz="1200">
                <a:solidFill>
                  <a:srgbClr val="6600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200">
                <a:solidFill>
                  <a:srgbClr val="0088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'q'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)).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sendKeys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200">
                <a:solidFill>
                  <a:srgbClr val="0088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'webdriver'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</a:p>
          <a:p>
            <a:pPr indent="-69850" lvl="0" marL="9144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driver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findElement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webdriver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AR" sz="1200">
                <a:solidFill>
                  <a:srgbClr val="6600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200">
                <a:solidFill>
                  <a:srgbClr val="0088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'btnG'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)).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click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();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driver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getTitle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().</a:t>
            </a:r>
            <a:r>
              <a:rPr lang="es-AR" sz="1200">
                <a:solidFill>
                  <a:srgbClr val="0000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then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200">
                <a:solidFill>
                  <a:srgbClr val="0000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title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200">
                <a:solidFill>
                  <a:srgbClr val="0000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assert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equal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title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200">
                <a:solidFill>
                  <a:srgbClr val="0088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'webdriver - Google Search'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});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driver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quit</a:t>
            </a: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();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});</a:t>
            </a:r>
            <a:r>
              <a:rPr lang="es-A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-AR" sz="12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});</a:t>
            </a:r>
            <a:r>
              <a:rPr lang="es-AR" sz="120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-AR" sz="140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Want to read more? http://testautomation.applitools.com/post/94994807787/protractor-vs-selenium-which-is-easier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838200" y="1825625"/>
            <a:ext cx="5181600" cy="435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describe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000">
                <a:solidFill>
                  <a:srgbClr val="0088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'angularjs homepage'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000">
                <a:solidFill>
                  <a:srgbClr val="0000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-120650" lvl="0" marL="68580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000">
                <a:solidFill>
                  <a:srgbClr val="0088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'should add one and two'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000">
                <a:solidFill>
                  <a:srgbClr val="0000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</a:p>
          <a:p>
            <a:pPr indent="-120650" lvl="0" marL="114300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browser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AR" sz="1000">
                <a:solidFill>
                  <a:srgbClr val="0000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000">
                <a:solidFill>
                  <a:srgbClr val="0088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'http://juliemr.github.io/protractor-demo/'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0" lvl="0" marL="1092200" rtl="0">
              <a:spcBef>
                <a:spcPts val="0"/>
              </a:spcBef>
              <a:buNone/>
            </a:pP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element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000">
                <a:solidFill>
                  <a:srgbClr val="0000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000">
                <a:solidFill>
                  <a:srgbClr val="0088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'first'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)).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sendKeys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000">
                <a:solidFill>
                  <a:srgbClr val="00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-120650" lvl="0" marL="114300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element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000">
                <a:solidFill>
                  <a:srgbClr val="0000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000">
                <a:solidFill>
                  <a:srgbClr val="0088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'gobutton'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)).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click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();</a:t>
            </a:r>
          </a:p>
          <a:p>
            <a:pPr indent="387350" lvl="0" marL="45720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expect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element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000">
                <a:solidFill>
                  <a:srgbClr val="0000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binding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000">
                <a:solidFill>
                  <a:srgbClr val="0088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'latest'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)).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getText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()).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toEqual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000">
                <a:solidFill>
                  <a:srgbClr val="0088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'3'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});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});</a:t>
            </a:r>
            <a:r>
              <a:rPr lang="es-AR" sz="100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6172200" y="1825625"/>
            <a:ext cx="5181600" cy="435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s-AR" sz="1000">
                <a:solidFill>
                  <a:srgbClr val="0000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var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000">
                <a:solidFill>
                  <a:srgbClr val="0000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assert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000">
                <a:solidFill>
                  <a:srgbClr val="0000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require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000">
                <a:solidFill>
                  <a:srgbClr val="0088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'assert'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),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test 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000">
                <a:solidFill>
                  <a:srgbClr val="0000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require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000">
                <a:solidFill>
                  <a:srgbClr val="0088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'selenium-webdriver/testing'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),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webdriver 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000">
                <a:solidFill>
                  <a:srgbClr val="0000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require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000">
                <a:solidFill>
                  <a:srgbClr val="0088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'selenium-webdriver'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test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describe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000">
                <a:solidFill>
                  <a:srgbClr val="0088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'Google Search'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000">
                <a:solidFill>
                  <a:srgbClr val="0000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</a:p>
          <a:p>
            <a:pPr indent="387350" lvl="0" mar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test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000">
                <a:solidFill>
                  <a:srgbClr val="0088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'should work'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000">
                <a:solidFill>
                  <a:srgbClr val="0000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-69850" lvl="0" marL="91440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s-AR" sz="1000">
                <a:solidFill>
                  <a:srgbClr val="0000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var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driver 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000">
                <a:solidFill>
                  <a:srgbClr val="0000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webdriver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AR" sz="1000">
                <a:solidFill>
                  <a:srgbClr val="6600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Builder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().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withCapabilities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webdriver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AR" sz="1000">
                <a:solidFill>
                  <a:srgbClr val="6600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Capabilities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chrome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()).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build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();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-69850" lvl="0" marL="91440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driver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AR" sz="1000">
                <a:solidFill>
                  <a:srgbClr val="0000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000">
                <a:solidFill>
                  <a:srgbClr val="0088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'http://www.google.com'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</a:p>
          <a:p>
            <a:pPr indent="-69850" lvl="0" marL="91440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driver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findElement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webdriver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AR" sz="1000">
                <a:solidFill>
                  <a:srgbClr val="6600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000">
                <a:solidFill>
                  <a:srgbClr val="0088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'q'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)).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sendKeys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000">
                <a:solidFill>
                  <a:srgbClr val="0088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'webdriver'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</a:p>
          <a:p>
            <a:pPr indent="-69850" lvl="0" marL="91440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driver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findElement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webdriver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AR" sz="1000">
                <a:solidFill>
                  <a:srgbClr val="6600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000">
                <a:solidFill>
                  <a:srgbClr val="0088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'btnG'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)).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click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();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-69850" lvl="0" marL="91440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driver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getTitle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().</a:t>
            </a:r>
            <a:r>
              <a:rPr lang="es-AR" sz="1000">
                <a:solidFill>
                  <a:srgbClr val="0000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then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000">
                <a:solidFill>
                  <a:srgbClr val="0000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title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</a:p>
          <a:p>
            <a:pPr indent="387350" lvl="0" marL="91440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000">
                <a:solidFill>
                  <a:srgbClr val="0000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assert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equal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title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000">
                <a:solidFill>
                  <a:srgbClr val="0088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'webdriver - Google Search'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});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387350" lvl="0" marL="45720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driver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quit</a:t>
            </a: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();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});</a:t>
            </a:r>
            <a:r>
              <a:rPr lang="es-AR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s-AR" sz="1000">
                <a:solidFill>
                  <a:srgbClr val="6666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});</a:t>
            </a:r>
            <a:r>
              <a:rPr lang="es-AR" sz="100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838200" y="365125"/>
            <a:ext cx="10515599" cy="781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AR"/>
              <a:t>Protractor vs Webdriver(3)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838200" y="317075"/>
            <a:ext cx="10515599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AR"/>
              <a:t>Why do we use protractor	?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AR"/>
              <a:t>Allows access to all webdriver methods with additional angular specific locator strategies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AR"/>
              <a:t>Simple setup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AR"/>
              <a:t>Less sync issues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AR"/>
              <a:t>Uses jasmine bdd framework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AR"/>
              <a:t>Can run tests on remote addresses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AR"/>
              <a:t>Can run tests on multiple browsers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Installation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r>
              <a:rPr lang="es-AR"/>
              <a:t>: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s-AR"/>
              <a:t>NodeJs (</a:t>
            </a:r>
            <a:r>
              <a:rPr lang="es-AR" u="sng">
                <a:solidFill>
                  <a:schemeClr val="hlink"/>
                </a:solidFill>
                <a:hlinkClick r:id="rId3"/>
              </a:rPr>
              <a:t>https://nodejs.org</a:t>
            </a:r>
            <a:r>
              <a:rPr lang="es-AR"/>
              <a:t>)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s-AR"/>
              <a:t>Python 2.7.xx (</a:t>
            </a:r>
            <a:r>
              <a:rPr lang="es-AR" u="sng">
                <a:solidFill>
                  <a:schemeClr val="hlink"/>
                </a:solidFill>
                <a:hlinkClick r:id="rId4"/>
              </a:rPr>
              <a:t>https://www.python.org/downloads/</a:t>
            </a:r>
            <a:r>
              <a:rPr lang="es-AR"/>
              <a:t>)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Windows only: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s-AR"/>
              <a:t>Node-gyp (requires visual studio C++ 2012 Express)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Installation (npm install protractor -g)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s-AR"/>
              <a:t>IEDriver to run tests with Internet Explorer (</a:t>
            </a:r>
            <a:r>
              <a:rPr lang="es-AR" u="sng">
                <a:solidFill>
                  <a:schemeClr val="hlink"/>
                </a:solidFill>
                <a:hlinkClick r:id="rId5"/>
              </a:rPr>
              <a:t>http://www.seleniumhq.org/download/</a:t>
            </a:r>
            <a:r>
              <a:rPr lang="es-AR"/>
              <a:t>) Install 32bit version, the 64bit driver is too slow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/>
              <a:t>A Simple </a:t>
            </a: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	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AR"/>
              <a:t>Navigate to a page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AR"/>
              <a:t>Check the page title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228600" lvl="0" marL="228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-AR"/>
              <a:t>Example time!!! (simple-test.conf.js)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