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87" r:id="rId4"/>
    <p:sldId id="288" r:id="rId5"/>
    <p:sldId id="289" r:id="rId6"/>
    <p:sldId id="29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6" r:id="rId17"/>
    <p:sldId id="277" r:id="rId18"/>
    <p:sldId id="268" r:id="rId19"/>
    <p:sldId id="269" r:id="rId20"/>
    <p:sldId id="270" r:id="rId21"/>
    <p:sldId id="271" r:id="rId22"/>
    <p:sldId id="267" r:id="rId23"/>
    <p:sldId id="278" r:id="rId24"/>
    <p:sldId id="279" r:id="rId25"/>
    <p:sldId id="280" r:id="rId26"/>
    <p:sldId id="281" r:id="rId27"/>
    <p:sldId id="282" r:id="rId28"/>
    <p:sldId id="275" r:id="rId29"/>
    <p:sldId id="285" r:id="rId30"/>
    <p:sldId id="286" r:id="rId31"/>
    <p:sldId id="272" r:id="rId32"/>
    <p:sldId id="273" r:id="rId33"/>
    <p:sldId id="274" r:id="rId34"/>
    <p:sldId id="284" r:id="rId35"/>
    <p:sldId id="28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1E027-3579-45DE-9063-1FD249F3E78C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36C01-C27E-4087-AC17-A634C0B7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1E027-3579-45DE-9063-1FD249F3E78C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36C01-C27E-4087-AC17-A634C0B7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1E027-3579-45DE-9063-1FD249F3E78C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36C01-C27E-4087-AC17-A634C0B7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343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1E027-3579-45DE-9063-1FD249F3E78C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36C01-C27E-4087-AC17-A634C0B7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1E027-3579-45DE-9063-1FD249F3E78C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36C01-C27E-4087-AC17-A634C0B7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1E027-3579-45DE-9063-1FD249F3E78C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36C01-C27E-4087-AC17-A634C0B7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1E027-3579-45DE-9063-1FD249F3E78C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36C01-C27E-4087-AC17-A634C0B7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1E027-3579-45DE-9063-1FD249F3E78C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36C01-C27E-4087-AC17-A634C0B7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1E027-3579-45DE-9063-1FD249F3E78C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36C01-C27E-4087-AC17-A634C0B7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1E027-3579-45DE-9063-1FD249F3E78C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36C01-C27E-4087-AC17-A634C0B7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1E027-3579-45DE-9063-1FD249F3E78C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36C01-C27E-4087-AC17-A634C0B7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A1E027-3579-45DE-9063-1FD249F3E78C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0636C01-C27E-4087-AC17-A634C0B7D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1470025"/>
          </a:xfrm>
        </p:spPr>
        <p:txBody>
          <a:bodyPr/>
          <a:lstStyle/>
          <a:p>
            <a:r>
              <a:rPr lang="en-US" dirty="0" smtClean="0"/>
              <a:t>Internet Protocol Version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286000"/>
            <a:ext cx="6400800" cy="1752600"/>
          </a:xfrm>
        </p:spPr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smtClean="0"/>
              <a:t>10</a:t>
            </a:r>
            <a:endParaRPr lang="en-US" dirty="0" smtClean="0"/>
          </a:p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/>
          </a:p>
        </p:txBody>
      </p:sp>
      <p:pic>
        <p:nvPicPr>
          <p:cNvPr id="4" name="Picture 3" descr="ipv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99802">
            <a:off x="6245208" y="3921591"/>
            <a:ext cx="2054926" cy="2465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Alamat</a:t>
            </a:r>
            <a:r>
              <a:rPr lang="en-US" dirty="0" smtClean="0"/>
              <a:t> IP </a:t>
            </a:r>
            <a:r>
              <a:rPr lang="en-US" dirty="0" err="1" smtClean="0"/>
              <a:t>versi</a:t>
            </a:r>
            <a:r>
              <a:rPr lang="en-US" dirty="0" smtClean="0"/>
              <a:t> 6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pengalamatan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TCP/IP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IP </a:t>
            </a:r>
            <a:r>
              <a:rPr lang="en-US" dirty="0" err="1" smtClean="0"/>
              <a:t>versi</a:t>
            </a:r>
            <a:r>
              <a:rPr lang="en-US" dirty="0" smtClean="0"/>
              <a:t> 6.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totalnya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128-bit,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bit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host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memadai</a:t>
            </a:r>
            <a:r>
              <a:rPr lang="en-US" dirty="0" smtClean="0"/>
              <a:t> (</a:t>
            </a:r>
            <a:r>
              <a:rPr lang="en-US" smtClean="0"/>
              <a:t>2</a:t>
            </a:r>
            <a:r>
              <a:rPr lang="en-US" baseline="30000" smtClean="0"/>
              <a:t>128 </a:t>
            </a:r>
            <a:r>
              <a:rPr lang="en-US" smtClean="0"/>
              <a:t> host).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Pengalamatan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r>
              <a:rPr lang="en-US" dirty="0" smtClean="0"/>
              <a:t>128 bit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8 blog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16 bit.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heksadesimal</a:t>
            </a:r>
            <a:r>
              <a:rPr lang="en-US" dirty="0" smtClean="0"/>
              <a:t> 4 digit.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blognya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“ : ”.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3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IPv6 :</a:t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dirty="0" err="1" smtClean="0"/>
              <a:t>Prefered</a:t>
            </a:r>
            <a:r>
              <a:rPr lang="en-US" dirty="0" smtClean="0"/>
              <a:t>, </a:t>
            </a:r>
            <a:r>
              <a:rPr lang="en-US" dirty="0" err="1" smtClean="0"/>
              <a:t>cara</a:t>
            </a:r>
            <a:r>
              <a:rPr lang="en-US" dirty="0" smtClean="0"/>
              <a:t> formal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Compressed,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kompresi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penyingkatan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Mixed,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900" dirty="0" smtClean="0"/>
              <a:t>IP V6 : 21DA:00D3:0000:2F3B:02AA:00FF:FE28:9C5A</a:t>
            </a:r>
          </a:p>
          <a:p>
            <a:r>
              <a:rPr lang="en-US" sz="2900" dirty="0" err="1" smtClean="0"/>
              <a:t>Bilangan</a:t>
            </a:r>
            <a:r>
              <a:rPr lang="en-US" sz="2900" dirty="0" smtClean="0"/>
              <a:t> </a:t>
            </a:r>
            <a:r>
              <a:rPr lang="en-US" sz="2900" dirty="0" err="1" smtClean="0"/>
              <a:t>Binner</a:t>
            </a:r>
            <a:r>
              <a:rPr lang="en-US" sz="2900" dirty="0" smtClean="0"/>
              <a:t> :</a:t>
            </a:r>
          </a:p>
          <a:p>
            <a:pPr lvl="6">
              <a:buNone/>
            </a:pPr>
            <a:r>
              <a:rPr lang="en-US" sz="1700" dirty="0" smtClean="0"/>
              <a:t>	</a:t>
            </a:r>
            <a:r>
              <a:rPr lang="en-US" sz="2800" dirty="0" smtClean="0"/>
              <a:t>0010000111011010 </a:t>
            </a:r>
          </a:p>
          <a:p>
            <a:pPr lvl="6">
              <a:buNone/>
            </a:pPr>
            <a:r>
              <a:rPr lang="en-US" sz="2800" dirty="0" smtClean="0"/>
              <a:t>	0000000011010011 </a:t>
            </a:r>
          </a:p>
          <a:p>
            <a:pPr lvl="6">
              <a:buNone/>
            </a:pPr>
            <a:r>
              <a:rPr lang="en-US" sz="2800" dirty="0" smtClean="0"/>
              <a:t>	0000000000000000 </a:t>
            </a:r>
          </a:p>
          <a:p>
            <a:pPr lvl="6">
              <a:buNone/>
            </a:pPr>
            <a:r>
              <a:rPr lang="en-US" sz="2800" dirty="0" smtClean="0"/>
              <a:t>	0010111100111011 </a:t>
            </a:r>
          </a:p>
          <a:p>
            <a:pPr lvl="6">
              <a:buNone/>
            </a:pPr>
            <a:r>
              <a:rPr lang="en-US" sz="2800" dirty="0" smtClean="0"/>
              <a:t>	0000001010101010</a:t>
            </a:r>
            <a:br>
              <a:rPr lang="en-US" sz="2800" dirty="0" smtClean="0"/>
            </a:br>
            <a:r>
              <a:rPr lang="en-US" sz="2800" dirty="0" smtClean="0"/>
              <a:t>0000000011111111 </a:t>
            </a:r>
          </a:p>
          <a:p>
            <a:pPr lvl="6">
              <a:buNone/>
            </a:pPr>
            <a:r>
              <a:rPr lang="en-US" sz="2800" dirty="0" smtClean="0"/>
              <a:t>	1111111000101000 </a:t>
            </a:r>
          </a:p>
          <a:p>
            <a:pPr lvl="6">
              <a:buNone/>
            </a:pPr>
            <a:r>
              <a:rPr lang="en-US" sz="2800" dirty="0" smtClean="0"/>
              <a:t>	1001110001011010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Disederhanakan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21DA:D3:0:2F3B:2AA:FF:FE28:9C5A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Penyederhanaan</a:t>
            </a:r>
            <a:r>
              <a:rPr lang="en-US" dirty="0" smtClean="0"/>
              <a:t> IP 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FE80:0000:0000:0000:02AA:00FF:FE9A:4CA2 FE80:0:0:0:2AA:FF:FE9A:4CA2 FE80::2AA:FF:FE9A:4CA2</a:t>
            </a:r>
          </a:p>
          <a:p>
            <a:r>
              <a:rPr lang="en-US" dirty="0" smtClean="0"/>
              <a:t>FF02:0000:0000:0000:0000:0000:0000:0002 FF02:0:0:0:0:0:0:2 </a:t>
            </a:r>
          </a:p>
          <a:p>
            <a:pPr>
              <a:buNone/>
            </a:pPr>
            <a:r>
              <a:rPr lang="en-US" dirty="0" smtClean="0"/>
              <a:t>	FF02::2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Konversi</a:t>
            </a:r>
            <a:r>
              <a:rPr lang="en-US" dirty="0" smtClean="0"/>
              <a:t> IP V4 </a:t>
            </a:r>
            <a:r>
              <a:rPr lang="en-US" dirty="0" err="1" smtClean="0"/>
              <a:t>ke</a:t>
            </a:r>
            <a:r>
              <a:rPr lang="en-US" dirty="0" smtClean="0"/>
              <a:t> 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IP V4 : 192.168.0.1</a:t>
            </a:r>
          </a:p>
          <a:p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Binner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11000000.10101000.00000000.00000001</a:t>
            </a:r>
          </a:p>
          <a:p>
            <a:r>
              <a:rPr lang="en-US" dirty="0" smtClean="0"/>
              <a:t>IP V6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900" dirty="0" smtClean="0"/>
              <a:t>0:0:0:0:0:0:11000000.10101000.00000000.00000001		0:0:0:0:0:0:C0A8:0001</a:t>
            </a:r>
          </a:p>
          <a:p>
            <a:pPr>
              <a:buNone/>
            </a:pPr>
            <a:r>
              <a:rPr lang="en-US" sz="2900" dirty="0" smtClean="0"/>
              <a:t>			0:0:0:0:0:0:C0A8:1</a:t>
            </a:r>
          </a:p>
          <a:p>
            <a:pPr>
              <a:buNone/>
            </a:pPr>
            <a:r>
              <a:rPr lang="en-US" sz="2900" dirty="0" smtClean="0"/>
              <a:t>		</a:t>
            </a:r>
            <a:r>
              <a:rPr lang="en-US" sz="2900" smtClean="0"/>
              <a:t>	::C0A8:1</a:t>
            </a:r>
            <a:endParaRPr lang="en-US" sz="29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Stateless-auto-configuration (</a:t>
            </a:r>
            <a:r>
              <a:rPr lang="en-US" b="1" dirty="0" err="1" smtClean="0"/>
              <a:t>plug&amp;play</a:t>
            </a:r>
            <a:r>
              <a:rPr lang="en-US" b="1" dirty="0" smtClean="0"/>
              <a:t>) &amp; </a:t>
            </a:r>
            <a:r>
              <a:rPr lang="en-US" b="1" dirty="0" err="1" smtClean="0"/>
              <a:t>Statefull</a:t>
            </a:r>
            <a:r>
              <a:rPr lang="en-US" b="1" dirty="0" smtClean="0"/>
              <a:t>-auto-configuration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/>
          <a:lstStyle/>
          <a:p>
            <a:r>
              <a:rPr lang="en-US" dirty="0" smtClean="0"/>
              <a:t>Address </a:t>
            </a:r>
            <a:r>
              <a:rPr lang="en-US" dirty="0" err="1" smtClean="0"/>
              <a:t>pada</a:t>
            </a:r>
            <a:r>
              <a:rPr lang="en-US" dirty="0" smtClean="0"/>
              <a:t> IPv4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host.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berurut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host.</a:t>
            </a:r>
          </a:p>
          <a:p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DHCP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IPv4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IPv6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mensetting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defaultnya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Stateless-auto-configuration (</a:t>
            </a:r>
            <a:r>
              <a:rPr lang="en-US" b="1" dirty="0" err="1" smtClean="0"/>
              <a:t>plug&amp;play</a:t>
            </a:r>
            <a:r>
              <a:rPr lang="en-US" b="1" dirty="0" smtClean="0"/>
              <a:t>) &amp; </a:t>
            </a:r>
            <a:r>
              <a:rPr lang="en-US" b="1" dirty="0" err="1" smtClean="0"/>
              <a:t>Statefull</a:t>
            </a:r>
            <a:r>
              <a:rPr lang="en-US" b="1" dirty="0" smtClean="0"/>
              <a:t>-auto-configuration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r>
              <a:rPr lang="en-US" b="1" i="1" dirty="0" smtClean="0"/>
              <a:t>Setting </a:t>
            </a:r>
            <a:r>
              <a:rPr lang="en-US" b="1" i="1" dirty="0" err="1" smtClean="0"/>
              <a:t>otomatis</a:t>
            </a:r>
            <a:r>
              <a:rPr lang="en-US" b="1" i="1" dirty="0" smtClean="0"/>
              <a:t> stateless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server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IP address.</a:t>
            </a:r>
          </a:p>
          <a:p>
            <a:r>
              <a:rPr lang="en-US" b="1" i="1" dirty="0" smtClean="0"/>
              <a:t>Setting </a:t>
            </a:r>
            <a:r>
              <a:rPr lang="en-US" b="1" i="1" dirty="0" err="1" smtClean="0"/>
              <a:t>otomatis</a:t>
            </a:r>
            <a:r>
              <a:rPr lang="en-US" b="1" i="1" dirty="0" smtClean="0"/>
              <a:t> </a:t>
            </a:r>
            <a:r>
              <a:rPr lang="en-US" b="1" i="1" dirty="0" err="1" smtClean="0"/>
              <a:t>statefull</a:t>
            </a:r>
            <a:r>
              <a:rPr lang="en-US" b="1" i="1" dirty="0" smtClean="0"/>
              <a:t> ,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ketat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range IP address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host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server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IP address.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Pengalamatan</a:t>
            </a:r>
            <a:r>
              <a:rPr lang="en-US" dirty="0" smtClean="0"/>
              <a:t> IP V6</a:t>
            </a:r>
            <a:endParaRPr lang="en-US" dirty="0"/>
          </a:p>
        </p:txBody>
      </p:sp>
      <p:pic>
        <p:nvPicPr>
          <p:cNvPr id="4" name="Content Placeholder 3" descr="IPv6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905000"/>
            <a:ext cx="5138692" cy="35052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V4 Prefix : Subnet Mask</a:t>
            </a:r>
          </a:p>
          <a:p>
            <a:pPr>
              <a:buNone/>
            </a:pPr>
            <a:r>
              <a:rPr lang="en-US" dirty="0" smtClean="0"/>
              <a:t>	IP V6 Prefix :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subnet identifier.</a:t>
            </a:r>
          </a:p>
          <a:p>
            <a:r>
              <a:rPr lang="en-US" dirty="0" err="1" smtClean="0"/>
              <a:t>Alamat</a:t>
            </a:r>
            <a:r>
              <a:rPr lang="en-US" dirty="0" smtClean="0"/>
              <a:t> IPv6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, 64 bit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network prefix </a:t>
            </a:r>
            <a:r>
              <a:rPr lang="en-US" dirty="0" err="1" smtClean="0"/>
              <a:t>dan</a:t>
            </a:r>
            <a:r>
              <a:rPr lang="en-US" dirty="0" smtClean="0"/>
              <a:t> 64 bit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interface ID.</a:t>
            </a:r>
          </a:p>
          <a:p>
            <a:r>
              <a:rPr lang="en-US" dirty="0" smtClean="0"/>
              <a:t>IP V6 </a:t>
            </a:r>
            <a:r>
              <a:rPr lang="en-US" dirty="0" err="1" smtClean="0"/>
              <a:t>menyediakan</a:t>
            </a:r>
            <a:r>
              <a:rPr lang="en-US" dirty="0" smtClean="0"/>
              <a:t> Interface ID </a:t>
            </a:r>
            <a:r>
              <a:rPr lang="en-US" dirty="0" err="1" smtClean="0"/>
              <a:t>bukan</a:t>
            </a:r>
            <a:r>
              <a:rPr lang="en-US" dirty="0" smtClean="0"/>
              <a:t> host.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internet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pesat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Penambahan</a:t>
            </a:r>
            <a:r>
              <a:rPr lang="en-US" dirty="0" smtClean="0"/>
              <a:t> user internet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Jumlah</a:t>
            </a:r>
            <a:r>
              <a:rPr lang="en-US" dirty="0" smtClean="0"/>
              <a:t> IP V4 </a:t>
            </a:r>
            <a:r>
              <a:rPr lang="en-US" dirty="0" err="1" smtClean="0"/>
              <a:t>terbatas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FE80:BA98:7654:3210:FEDC:BA98:7654:3210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48 bit </a:t>
            </a:r>
            <a:r>
              <a:rPr lang="en-US" dirty="0" err="1" smtClean="0"/>
              <a:t>pertama</a:t>
            </a:r>
            <a:r>
              <a:rPr lang="en-US" dirty="0" smtClean="0"/>
              <a:t> :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IPv6 yang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16 bit </a:t>
            </a:r>
            <a:r>
              <a:rPr lang="en-US" dirty="0" err="1" smtClean="0"/>
              <a:t>selanjutnya</a:t>
            </a:r>
            <a:r>
              <a:rPr lang="en-US" dirty="0" smtClean="0"/>
              <a:t> : </a:t>
            </a:r>
            <a:r>
              <a:rPr lang="en-US" dirty="0" err="1" smtClean="0"/>
              <a:t>mengidentifikasi</a:t>
            </a:r>
            <a:r>
              <a:rPr lang="en-US" dirty="0" smtClean="0"/>
              <a:t> Subnet ID.</a:t>
            </a:r>
          </a:p>
          <a:p>
            <a:r>
              <a:rPr lang="en-US" dirty="0" smtClean="0"/>
              <a:t>64 bit </a:t>
            </a:r>
            <a:r>
              <a:rPr lang="en-US" dirty="0" err="1" smtClean="0"/>
              <a:t>terakhir</a:t>
            </a:r>
            <a:r>
              <a:rPr lang="en-US" dirty="0" smtClean="0"/>
              <a:t> :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subnet </a:t>
            </a:r>
            <a:r>
              <a:rPr lang="en-US" dirty="0" err="1" smtClean="0"/>
              <a:t>atau</a:t>
            </a:r>
            <a:r>
              <a:rPr lang="en-US" dirty="0" smtClean="0"/>
              <a:t> network.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3FFE:2900:D005:F28B::/64</a:t>
            </a:r>
          </a:p>
          <a:p>
            <a:r>
              <a:rPr lang="sv-SE" dirty="0" smtClean="0"/>
              <a:t>64 bit pertama dari alamat tersebut dianggap sebagai prefiks alamat, sementara 64 bit sisanya dianggap sebagai interface ID.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IP V6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Unicast</a:t>
            </a:r>
            <a:r>
              <a:rPr lang="en-US" dirty="0" smtClean="0"/>
              <a:t> Address (one-to-one)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host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global address, link-</a:t>
            </a:r>
            <a:r>
              <a:rPr lang="en-US" dirty="0" err="1" smtClean="0"/>
              <a:t>lokal</a:t>
            </a:r>
            <a:r>
              <a:rPr lang="en-US" dirty="0" smtClean="0"/>
              <a:t> address, site-</a:t>
            </a:r>
            <a:r>
              <a:rPr lang="en-US" dirty="0" err="1" smtClean="0"/>
              <a:t>lokal</a:t>
            </a:r>
            <a:r>
              <a:rPr lang="en-US" dirty="0" smtClean="0"/>
              <a:t> address </a:t>
            </a:r>
            <a:r>
              <a:rPr lang="en-US" dirty="0" err="1" smtClean="0"/>
              <a:t>dan</a:t>
            </a:r>
            <a:r>
              <a:rPr lang="en-US" dirty="0" smtClean="0"/>
              <a:t> compatible address.</a:t>
            </a:r>
          </a:p>
          <a:p>
            <a:r>
              <a:rPr lang="en-US" dirty="0" smtClean="0"/>
              <a:t>Multicast (one-to-many)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1 </a:t>
            </a:r>
            <a:r>
              <a:rPr lang="en-US" dirty="0" err="1" smtClean="0"/>
              <a:t>lawan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host </a:t>
            </a:r>
            <a:r>
              <a:rPr lang="en-US" dirty="0" err="1" smtClean="0"/>
              <a:t>dari</a:t>
            </a:r>
            <a:r>
              <a:rPr lang="en-US" dirty="0" smtClean="0"/>
              <a:t> group.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pengganti</a:t>
            </a:r>
            <a:r>
              <a:rPr lang="en-US" dirty="0" smtClean="0"/>
              <a:t> Broadcast ID </a:t>
            </a:r>
            <a:r>
              <a:rPr lang="en-US" dirty="0" err="1" smtClean="0"/>
              <a:t>dalam</a:t>
            </a:r>
            <a:r>
              <a:rPr lang="en-US" dirty="0" smtClean="0"/>
              <a:t> IP V4. </a:t>
            </a:r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smtClean="0">
                <a:latin typeface="Lucida Sans" pitchFamily="34" charset="0"/>
              </a:rPr>
              <a:t>FF00::/8.</a:t>
            </a:r>
            <a:endParaRPr lang="en-US" dirty="0" smtClean="0"/>
          </a:p>
          <a:p>
            <a:pPr lvl="0"/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IP V6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0"/>
            <a:r>
              <a:rPr lang="en-US" dirty="0" err="1" smtClean="0"/>
              <a:t>Anycast</a:t>
            </a:r>
            <a:r>
              <a:rPr lang="en-US" dirty="0" smtClean="0"/>
              <a:t> Address, yang </a:t>
            </a:r>
            <a:r>
              <a:rPr lang="en-US" dirty="0" err="1" smtClean="0"/>
              <a:t>menunjuk</a:t>
            </a:r>
            <a:r>
              <a:rPr lang="en-US" dirty="0" smtClean="0"/>
              <a:t> host </a:t>
            </a:r>
            <a:r>
              <a:rPr lang="en-US" dirty="0" err="1" smtClean="0"/>
              <a:t>dari</a:t>
            </a:r>
            <a:r>
              <a:rPr lang="en-US" dirty="0" smtClean="0"/>
              <a:t> group, </a:t>
            </a:r>
            <a:r>
              <a:rPr lang="en-US" dirty="0" err="1" smtClean="0"/>
              <a:t>tetapi</a:t>
            </a:r>
            <a:r>
              <a:rPr lang="en-US" dirty="0" smtClean="0"/>
              <a:t> packet yang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host </a:t>
            </a:r>
            <a:r>
              <a:rPr lang="en-US" dirty="0" err="1" smtClean="0"/>
              <a:t>saja</a:t>
            </a:r>
            <a:r>
              <a:rPr lang="en-US" dirty="0" smtClean="0"/>
              <a:t>.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i="1" dirty="0" smtClean="0"/>
              <a:t>one-to-one-of-many</a:t>
            </a:r>
            <a:r>
              <a:rPr lang="en-US" dirty="0" smtClean="0"/>
              <a:t>.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(</a:t>
            </a:r>
            <a:r>
              <a:rPr lang="en-US" i="1" dirty="0" smtClean="0"/>
              <a:t>destination address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router,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i="1" dirty="0" smtClean="0"/>
              <a:t>host-host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Reserved address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dimasa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Unicast</a:t>
            </a:r>
            <a:r>
              <a:rPr lang="en-US" dirty="0" smtClean="0"/>
              <a:t> &amp; </a:t>
            </a:r>
            <a:r>
              <a:rPr lang="en-US" dirty="0" err="1" smtClean="0"/>
              <a:t>Anycast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sz="2800" i="1" dirty="0" smtClean="0"/>
              <a:t>Link-Local</a:t>
            </a:r>
            <a:r>
              <a:rPr lang="en-US" sz="2800" dirty="0" smtClean="0"/>
              <a:t>,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alamat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mengizinkan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agar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berkomunikasi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lainnya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subnet.</a:t>
            </a:r>
          </a:p>
          <a:p>
            <a:r>
              <a:rPr lang="en-US" sz="2800" i="1" dirty="0" smtClean="0"/>
              <a:t>Site-Local</a:t>
            </a:r>
            <a:r>
              <a:rPr lang="en-US" sz="2800" dirty="0" smtClean="0"/>
              <a:t>,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alamat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mengizinkan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agar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berkomunikasi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lainnya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intranet.</a:t>
            </a:r>
          </a:p>
          <a:p>
            <a:r>
              <a:rPr lang="en-US" sz="2800" i="1" dirty="0" smtClean="0"/>
              <a:t>Global Address</a:t>
            </a:r>
            <a:r>
              <a:rPr lang="en-US" sz="2800" dirty="0" smtClean="0"/>
              <a:t>,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alamat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mengizinkan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agar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berkomunikasi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lainnya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Internet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IPv6.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Unicast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b="1" dirty="0" err="1" smtClean="0"/>
              <a:t>Unicast</a:t>
            </a:r>
            <a:r>
              <a:rPr lang="en-US" b="1" dirty="0" smtClean="0"/>
              <a:t> global addresses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i="1" dirty="0" err="1" smtClean="0"/>
              <a:t>unicast</a:t>
            </a:r>
            <a:r>
              <a:rPr lang="en-US" i="1" dirty="0" smtClean="0"/>
              <a:t> global</a:t>
            </a:r>
            <a:r>
              <a:rPr lang="en-US" dirty="0" smtClean="0"/>
              <a:t> IPv6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IPv4.</a:t>
            </a:r>
            <a:endParaRPr lang="en-US" b="1" dirty="0" smtClean="0"/>
          </a:p>
          <a:p>
            <a:r>
              <a:rPr lang="en-US" b="1" dirty="0" err="1" smtClean="0"/>
              <a:t>Unicast</a:t>
            </a:r>
            <a:r>
              <a:rPr lang="en-US" b="1" dirty="0" smtClean="0"/>
              <a:t> site-local addresses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unicast</a:t>
            </a:r>
            <a:r>
              <a:rPr lang="en-US" dirty="0" smtClean="0"/>
              <a:t> site-local IPv6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privat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IPv4. </a:t>
            </a:r>
            <a:r>
              <a:rPr lang="en-US" dirty="0" err="1" smtClean="0">
                <a:latin typeface="Lucida Sans" pitchFamily="34" charset="0"/>
              </a:rPr>
              <a:t>Notasi</a:t>
            </a:r>
            <a:r>
              <a:rPr lang="en-US" dirty="0" smtClean="0">
                <a:latin typeface="Lucida Sans" pitchFamily="34" charset="0"/>
              </a:rPr>
              <a:t> FEC0::/8.</a:t>
            </a:r>
            <a:endParaRPr lang="en-US" b="1" dirty="0" smtClean="0"/>
          </a:p>
          <a:p>
            <a:r>
              <a:rPr lang="en-US" b="1" dirty="0" err="1" smtClean="0"/>
              <a:t>Unicast</a:t>
            </a:r>
            <a:r>
              <a:rPr lang="en-US" b="1" dirty="0" smtClean="0"/>
              <a:t> link-local address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sv-SE" dirty="0" smtClean="0"/>
              <a:t>Alamat unicast link-local adalah alamat yang digunakan oleh </a:t>
            </a:r>
            <a:r>
              <a:rPr lang="sv-SE" i="1" dirty="0" smtClean="0"/>
              <a:t>host-host</a:t>
            </a:r>
            <a:r>
              <a:rPr lang="sv-SE" dirty="0" smtClean="0"/>
              <a:t> dalam subnet yang sama. </a:t>
            </a:r>
            <a:r>
              <a:rPr lang="en-US" dirty="0" err="1" smtClean="0">
                <a:latin typeface="Lucida Sans" pitchFamily="34" charset="0"/>
              </a:rPr>
              <a:t>Notasi</a:t>
            </a:r>
            <a:r>
              <a:rPr lang="en-US" dirty="0" smtClean="0">
                <a:latin typeface="Lucida Sans" pitchFamily="34" charset="0"/>
              </a:rPr>
              <a:t> FE80::/8</a:t>
            </a: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Unicast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b="1" i="1" dirty="0" err="1" smtClean="0"/>
              <a:t>Unicast</a:t>
            </a:r>
            <a:r>
              <a:rPr lang="en-US" b="1" i="1" dirty="0" smtClean="0"/>
              <a:t> unspecified address</a:t>
            </a:r>
          </a:p>
          <a:p>
            <a:pPr>
              <a:buNone/>
            </a:pPr>
            <a:r>
              <a:rPr lang="en-US" b="1" i="1" dirty="0" smtClean="0"/>
              <a:t>	</a:t>
            </a:r>
            <a:r>
              <a:rPr lang="en-US" dirty="0" smtClean="0"/>
              <a:t>0:0:0:0:0:0:0:0 . </a:t>
            </a:r>
            <a:r>
              <a:rPr lang="en-US" dirty="0" err="1" smtClean="0">
                <a:latin typeface="Lucida Sans" pitchFamily="34" charset="0"/>
              </a:rPr>
              <a:t>Notasi</a:t>
            </a:r>
            <a:r>
              <a:rPr lang="en-US" dirty="0" smtClean="0">
                <a:latin typeface="Lucida Sans" pitchFamily="34" charset="0"/>
              </a:rPr>
              <a:t> ::/128</a:t>
            </a:r>
            <a:endParaRPr lang="en-US" b="1" dirty="0" smtClean="0"/>
          </a:p>
          <a:p>
            <a:r>
              <a:rPr lang="en-US" b="1" i="1" dirty="0" err="1" smtClean="0"/>
              <a:t>Unicast</a:t>
            </a:r>
            <a:r>
              <a:rPr lang="en-US" b="1" i="1" dirty="0" smtClean="0"/>
              <a:t> Loopback Address</a:t>
            </a:r>
          </a:p>
          <a:p>
            <a:pPr>
              <a:buNone/>
            </a:pPr>
            <a:r>
              <a:rPr lang="en-US" b="1" i="1" dirty="0" smtClean="0"/>
              <a:t>	</a:t>
            </a:r>
            <a:r>
              <a:rPr lang="en-US" dirty="0" smtClean="0"/>
              <a:t>0:0:0:0:0:0:0:1, </a:t>
            </a:r>
            <a:r>
              <a:rPr lang="en-US" dirty="0" err="1" smtClean="0"/>
              <a:t>atau</a:t>
            </a:r>
            <a:r>
              <a:rPr lang="en-US" dirty="0" smtClean="0"/>
              <a:t> ::1 . </a:t>
            </a:r>
            <a:r>
              <a:rPr lang="en-US" dirty="0" err="1" smtClean="0">
                <a:latin typeface="Lucida Sans" pitchFamily="34" charset="0"/>
              </a:rPr>
              <a:t>Notasi</a:t>
            </a:r>
            <a:r>
              <a:rPr lang="en-US" dirty="0" smtClean="0">
                <a:latin typeface="Lucida Sans" pitchFamily="34" charset="0"/>
              </a:rPr>
              <a:t> ::1/128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Unicast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3000" b="1" dirty="0" err="1" smtClean="0"/>
              <a:t>Unicast</a:t>
            </a:r>
            <a:r>
              <a:rPr lang="en-US" sz="3000" b="1" dirty="0" smtClean="0"/>
              <a:t> 6to4 Address</a:t>
            </a:r>
          </a:p>
          <a:p>
            <a:pPr>
              <a:buNone/>
            </a:pPr>
            <a:r>
              <a:rPr lang="en-US" sz="3000" b="1" dirty="0" smtClean="0"/>
              <a:t>	</a:t>
            </a:r>
            <a:r>
              <a:rPr lang="en-US" sz="3000" b="1" dirty="0" err="1" smtClean="0"/>
              <a:t>A</a:t>
            </a:r>
            <a:r>
              <a:rPr lang="en-US" sz="3000" dirty="0" err="1" smtClean="0"/>
              <a:t>lamat</a:t>
            </a:r>
            <a:r>
              <a:rPr lang="en-US" sz="3000" dirty="0" smtClean="0"/>
              <a:t> yang </a:t>
            </a:r>
            <a:r>
              <a:rPr lang="en-US" sz="3000" dirty="0" err="1" smtClean="0"/>
              <a:t>digunakan</a:t>
            </a:r>
            <a:r>
              <a:rPr lang="en-US" sz="3000" dirty="0" smtClean="0"/>
              <a:t> </a:t>
            </a:r>
            <a:r>
              <a:rPr lang="en-US" sz="3000" dirty="0" err="1" smtClean="0"/>
              <a:t>oleh</a:t>
            </a:r>
            <a:r>
              <a:rPr lang="en-US" sz="3000" dirty="0" smtClean="0"/>
              <a:t> </a:t>
            </a:r>
            <a:r>
              <a:rPr lang="en-US" sz="3000" dirty="0" err="1" smtClean="0"/>
              <a:t>dua</a:t>
            </a:r>
            <a:r>
              <a:rPr lang="en-US" sz="3000" dirty="0" smtClean="0"/>
              <a:t> </a:t>
            </a:r>
            <a:r>
              <a:rPr lang="en-US" sz="3000" i="1" dirty="0" smtClean="0"/>
              <a:t>host</a:t>
            </a:r>
            <a:r>
              <a:rPr lang="en-US" sz="3000" dirty="0" smtClean="0"/>
              <a:t> IPv4 </a:t>
            </a:r>
            <a:r>
              <a:rPr lang="en-US" sz="3000" dirty="0" err="1" smtClean="0"/>
              <a:t>dan</a:t>
            </a:r>
            <a:r>
              <a:rPr lang="en-US" sz="3000" dirty="0" smtClean="0"/>
              <a:t> IPv6 </a:t>
            </a:r>
            <a:r>
              <a:rPr lang="en-US" sz="3000" dirty="0" err="1" smtClean="0"/>
              <a:t>dalam</a:t>
            </a:r>
            <a:r>
              <a:rPr lang="en-US" sz="3000" dirty="0" smtClean="0"/>
              <a:t> Internet IPv4 agar </a:t>
            </a:r>
            <a:r>
              <a:rPr lang="en-US" sz="3000" dirty="0" err="1" smtClean="0"/>
              <a:t>dapat</a:t>
            </a:r>
            <a:r>
              <a:rPr lang="en-US" sz="3000" dirty="0" smtClean="0"/>
              <a:t> </a:t>
            </a:r>
            <a:r>
              <a:rPr lang="en-US" sz="3000" dirty="0" err="1" smtClean="0"/>
              <a:t>saling</a:t>
            </a:r>
            <a:r>
              <a:rPr lang="en-US" sz="3000" dirty="0" smtClean="0"/>
              <a:t> </a:t>
            </a:r>
            <a:r>
              <a:rPr lang="en-US" sz="3000" dirty="0" err="1" smtClean="0"/>
              <a:t>berkomunikasi</a:t>
            </a:r>
            <a:r>
              <a:rPr lang="en-US" sz="3000" dirty="0" smtClean="0"/>
              <a:t>. IP v6 2002::/16, IPv4 157.60.91.123 =&gt; 2002:WWXX:YYZZ::/48 =&gt; 2002:9D3C:5B7B::/48.</a:t>
            </a:r>
          </a:p>
          <a:p>
            <a:r>
              <a:rPr lang="en-US" sz="3000" b="1" dirty="0" err="1" smtClean="0"/>
              <a:t>Unicast</a:t>
            </a:r>
            <a:r>
              <a:rPr lang="en-US" sz="3000" b="1" dirty="0" smtClean="0"/>
              <a:t> ISATAP Address</a:t>
            </a:r>
          </a:p>
          <a:p>
            <a:pPr>
              <a:buNone/>
            </a:pPr>
            <a:r>
              <a:rPr lang="en-US" sz="3000" b="1" dirty="0" smtClean="0"/>
              <a:t>	</a:t>
            </a:r>
            <a:r>
              <a:rPr lang="en-US" sz="3000" dirty="0" err="1" smtClean="0"/>
              <a:t>Unicast</a:t>
            </a:r>
            <a:r>
              <a:rPr lang="en-US" sz="3000" dirty="0" smtClean="0"/>
              <a:t> ISATAP </a:t>
            </a:r>
            <a:r>
              <a:rPr lang="en-US" sz="3000" dirty="0" err="1" smtClean="0"/>
              <a:t>adalah</a:t>
            </a:r>
            <a:r>
              <a:rPr lang="en-US" sz="3000" dirty="0" smtClean="0"/>
              <a:t> </a:t>
            </a:r>
            <a:r>
              <a:rPr lang="en-US" sz="3000" dirty="0" err="1" smtClean="0"/>
              <a:t>sebuah</a:t>
            </a:r>
            <a:r>
              <a:rPr lang="en-US" sz="3000" dirty="0" smtClean="0"/>
              <a:t> </a:t>
            </a:r>
            <a:r>
              <a:rPr lang="en-US" sz="3000" dirty="0" err="1" smtClean="0"/>
              <a:t>alamat</a:t>
            </a:r>
            <a:r>
              <a:rPr lang="en-US" sz="3000" dirty="0" smtClean="0"/>
              <a:t> yang </a:t>
            </a:r>
            <a:r>
              <a:rPr lang="en-US" sz="3000" dirty="0" err="1" smtClean="0"/>
              <a:t>digunakan</a:t>
            </a:r>
            <a:r>
              <a:rPr lang="en-US" sz="3000" dirty="0" smtClean="0"/>
              <a:t> </a:t>
            </a:r>
            <a:r>
              <a:rPr lang="en-US" sz="3000" dirty="0" err="1" smtClean="0"/>
              <a:t>oleh</a:t>
            </a:r>
            <a:r>
              <a:rPr lang="en-US" sz="3000" dirty="0" smtClean="0"/>
              <a:t> </a:t>
            </a:r>
            <a:r>
              <a:rPr lang="en-US" sz="3000" dirty="0" err="1" smtClean="0"/>
              <a:t>dua</a:t>
            </a:r>
            <a:r>
              <a:rPr lang="en-US" sz="3000" dirty="0" smtClean="0"/>
              <a:t> </a:t>
            </a:r>
            <a:r>
              <a:rPr lang="en-US" sz="3000" i="1" dirty="0" smtClean="0"/>
              <a:t>host</a:t>
            </a:r>
            <a:r>
              <a:rPr lang="en-US" sz="3000" dirty="0" smtClean="0"/>
              <a:t> IPv4 </a:t>
            </a:r>
            <a:r>
              <a:rPr lang="en-US" sz="3000" dirty="0" err="1" smtClean="0"/>
              <a:t>dan</a:t>
            </a:r>
            <a:r>
              <a:rPr lang="en-US" sz="3000" dirty="0" smtClean="0"/>
              <a:t> IPv6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dirty="0" err="1" smtClean="0"/>
              <a:t>sebuah</a:t>
            </a:r>
            <a:r>
              <a:rPr lang="en-US" sz="3000" dirty="0" smtClean="0"/>
              <a:t> Intranet IPv4 agar </a:t>
            </a:r>
            <a:r>
              <a:rPr lang="en-US" sz="3000" dirty="0" err="1" smtClean="0"/>
              <a:t>dapat</a:t>
            </a:r>
            <a:r>
              <a:rPr lang="en-US" sz="3000" dirty="0" smtClean="0"/>
              <a:t> </a:t>
            </a:r>
            <a:r>
              <a:rPr lang="en-US" sz="3000" dirty="0" err="1" smtClean="0"/>
              <a:t>saling</a:t>
            </a:r>
            <a:r>
              <a:rPr lang="en-US" sz="3000" dirty="0" smtClean="0"/>
              <a:t> </a:t>
            </a:r>
            <a:r>
              <a:rPr lang="en-US" sz="3000" dirty="0" err="1" smtClean="0"/>
              <a:t>berkomunikasi</a:t>
            </a:r>
            <a:r>
              <a:rPr lang="en-US" sz="30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dirty="0" smtClean="0"/>
              <a:t>Unspecified address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all-zeros-address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0:0:0:0:0:0:0:0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:: .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0.0.0.0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IPv4.</a:t>
            </a:r>
          </a:p>
          <a:p>
            <a:r>
              <a:rPr lang="en-US" dirty="0" err="1" smtClean="0"/>
              <a:t>Alamat</a:t>
            </a:r>
            <a:r>
              <a:rPr lang="en-US" dirty="0" smtClean="0"/>
              <a:t> loopback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Alamat</a:t>
            </a:r>
            <a:r>
              <a:rPr lang="en-US" dirty="0" smtClean="0"/>
              <a:t> loopback </a:t>
            </a:r>
            <a:r>
              <a:rPr lang="en-US" dirty="0" err="1" smtClean="0"/>
              <a:t>pada</a:t>
            </a:r>
            <a:r>
              <a:rPr lang="en-US" dirty="0" smtClean="0"/>
              <a:t> IPv4 </a:t>
            </a:r>
            <a:r>
              <a:rPr lang="en-US" dirty="0" err="1" smtClean="0"/>
              <a:t>adalah</a:t>
            </a:r>
            <a:r>
              <a:rPr lang="en-US" dirty="0" smtClean="0"/>
              <a:t> 127.0.0.1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IPv6 </a:t>
            </a:r>
            <a:r>
              <a:rPr lang="en-US" dirty="0" err="1" smtClean="0"/>
              <a:t>dalah</a:t>
            </a:r>
            <a:r>
              <a:rPr lang="en-US" dirty="0" smtClean="0"/>
              <a:t> 0:0:0:0:0:0:0:1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diringkas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::1.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Keunggulan</a:t>
            </a:r>
            <a:r>
              <a:rPr lang="en-US" dirty="0" smtClean="0"/>
              <a:t> IP 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Jumlah</a:t>
            </a:r>
            <a:r>
              <a:rPr lang="en-US" b="1" dirty="0" smtClean="0"/>
              <a:t> </a:t>
            </a:r>
            <a:r>
              <a:rPr lang="en-US" b="1" dirty="0" err="1" smtClean="0"/>
              <a:t>Alamat</a:t>
            </a:r>
            <a:r>
              <a:rPr lang="en-US" b="1" dirty="0" smtClean="0"/>
              <a:t> yang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Besar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Konektivitas</a:t>
            </a:r>
            <a:r>
              <a:rPr lang="en-US" b="1" dirty="0" smtClean="0"/>
              <a:t> End-to-End.</a:t>
            </a:r>
          </a:p>
          <a:p>
            <a:r>
              <a:rPr lang="en-US" b="1" dirty="0" smtClean="0"/>
              <a:t>Routing yang </a:t>
            </a:r>
            <a:r>
              <a:rPr lang="en-US" b="1" dirty="0" err="1" smtClean="0"/>
              <a:t>Efisien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Auto-configuration.</a:t>
            </a:r>
          </a:p>
          <a:p>
            <a:r>
              <a:rPr lang="en-US" b="1" dirty="0" err="1" smtClean="0"/>
              <a:t>Keamanan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Mobilitas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multicasting </a:t>
            </a:r>
            <a:r>
              <a:rPr lang="en-US" b="1" dirty="0" err="1" smtClean="0"/>
              <a:t>terhadap</a:t>
            </a:r>
            <a:r>
              <a:rPr lang="en-US" b="1" dirty="0" smtClean="0"/>
              <a:t> </a:t>
            </a:r>
            <a:r>
              <a:rPr lang="en-US" b="1" dirty="0" err="1" smtClean="0"/>
              <a:t>perangkat</a:t>
            </a:r>
            <a:r>
              <a:rPr lang="en-US" b="1" dirty="0" smtClean="0"/>
              <a:t> </a:t>
            </a:r>
            <a:r>
              <a:rPr lang="en-US" b="1" dirty="0" err="1" smtClean="0"/>
              <a:t>tambahan</a:t>
            </a:r>
            <a:r>
              <a:rPr lang="en-US" b="1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057400" y="1447800"/>
          <a:ext cx="6781808" cy="4800608"/>
        </p:xfrm>
        <a:graphic>
          <a:graphicData uri="http://schemas.openxmlformats.org/drawingml/2006/table">
            <a:tbl>
              <a:tblPr/>
              <a:tblGrid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</a:tblGrid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41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42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49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58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59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190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197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201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204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205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206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207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208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209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</a:tr>
            </a:tbl>
          </a:graphicData>
        </a:graphic>
      </p:graphicFrame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3600" dirty="0" smtClean="0"/>
              <a:t>IPv6 – Why We Need More Address Space</a:t>
            </a:r>
            <a:endParaRPr lang="en-CA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838200"/>
            <a:ext cx="3886200" cy="461963"/>
          </a:xfrm>
          <a:prstGeom prst="rect">
            <a:avLst/>
          </a:prstGeom>
          <a:solidFill>
            <a:srgbClr val="800000"/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IPv4 Address Allocation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953000"/>
            <a:ext cx="1295400" cy="338138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Unavailable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4495800"/>
            <a:ext cx="1295400" cy="338138"/>
          </a:xfrm>
          <a:prstGeom prst="rect">
            <a:avLst/>
          </a:prstGeom>
          <a:solidFill>
            <a:srgbClr val="FF9900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5410200"/>
            <a:ext cx="1295400" cy="338138"/>
          </a:xfrm>
          <a:prstGeom prst="rect">
            <a:avLst/>
          </a:prstGeom>
          <a:solidFill>
            <a:srgbClr val="777777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Available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5867400"/>
            <a:ext cx="1524000" cy="584200"/>
          </a:xfrm>
          <a:prstGeom prst="rect">
            <a:avLst/>
          </a:prstGeom>
          <a:solidFill>
            <a:srgbClr val="002060"/>
          </a:solidFill>
          <a:ln w="254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     16,777,216 addresses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1817688"/>
            <a:ext cx="1219200" cy="460375"/>
          </a:xfrm>
          <a:prstGeom prst="rect">
            <a:avLst/>
          </a:prstGeom>
          <a:solidFill>
            <a:srgbClr val="800000"/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dirty="0"/>
              <a:t>1993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Kekurangan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Mahal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Jumlah</a:t>
            </a:r>
            <a:r>
              <a:rPr lang="en-US" b="1" dirty="0" smtClean="0"/>
              <a:t> </a:t>
            </a:r>
            <a:r>
              <a:rPr lang="en-US" b="1" dirty="0" err="1" smtClean="0"/>
              <a:t>pemakai</a:t>
            </a:r>
            <a:r>
              <a:rPr lang="en-US" b="1" dirty="0" smtClean="0"/>
              <a:t> </a:t>
            </a:r>
            <a:r>
              <a:rPr lang="en-US" b="1" dirty="0" err="1" smtClean="0"/>
              <a:t>masih</a:t>
            </a:r>
            <a:r>
              <a:rPr lang="en-US" b="1" dirty="0" smtClean="0"/>
              <a:t> </a:t>
            </a:r>
            <a:r>
              <a:rPr lang="en-US" b="1" dirty="0" err="1" smtClean="0"/>
              <a:t>sedikit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Sulit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hal</a:t>
            </a:r>
            <a:r>
              <a:rPr lang="en-US" b="1" dirty="0" smtClean="0"/>
              <a:t> </a:t>
            </a:r>
            <a:r>
              <a:rPr lang="en-US" b="1" dirty="0" err="1" smtClean="0"/>
              <a:t>implementasi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semua</a:t>
            </a:r>
            <a:r>
              <a:rPr lang="en-US" b="1" dirty="0" smtClean="0"/>
              <a:t> support </a:t>
            </a:r>
            <a:r>
              <a:rPr lang="en-US" b="1" dirty="0" err="1" smtClean="0"/>
              <a:t>terhadap</a:t>
            </a:r>
            <a:r>
              <a:rPr lang="en-US" b="1" dirty="0" smtClean="0"/>
              <a:t> IP V6.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IP V6 </a:t>
            </a:r>
            <a:r>
              <a:rPr lang="en-US" dirty="0" err="1" smtClean="0"/>
              <a:t>di</a:t>
            </a:r>
            <a:r>
              <a:rPr lang="en-US" dirty="0" smtClean="0"/>
              <a:t> Windows 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Via </a:t>
            </a:r>
            <a:r>
              <a:rPr lang="en-US" dirty="0" err="1" smtClean="0"/>
              <a:t>Cmd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C:\Documents and Settings\</a:t>
            </a:r>
            <a:r>
              <a:rPr lang="en-US" dirty="0" err="1" smtClean="0"/>
              <a:t>windowsxp</a:t>
            </a:r>
            <a:r>
              <a:rPr lang="en-US" dirty="0" smtClean="0"/>
              <a:t>&gt;ipv6 install</a:t>
            </a:r>
            <a:br>
              <a:rPr lang="en-US" dirty="0" smtClean="0"/>
            </a:br>
            <a:r>
              <a:rPr lang="en-US" dirty="0" smtClean="0"/>
              <a:t>Installing…</a:t>
            </a:r>
            <a:br>
              <a:rPr lang="en-US" dirty="0" smtClean="0"/>
            </a:br>
            <a:r>
              <a:rPr lang="en-US" dirty="0" smtClean="0"/>
              <a:t>Succeeded.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Via GUI Windows</a:t>
            </a:r>
          </a:p>
          <a:p>
            <a:pPr>
              <a:buNone/>
            </a:pPr>
            <a:r>
              <a:rPr lang="en-US" dirty="0" smtClean="0"/>
              <a:t>	 Control Panel &gt; Network Connection &gt; Local Area Connection &gt; Install &gt; Protocol Microsoft TCP/IP Version 6, OK.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LAN Properties </a:t>
            </a:r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Microsoft TCP/IP version 6.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ipv6-properti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429000"/>
            <a:ext cx="5509846" cy="298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en-US" dirty="0" smtClean="0"/>
              <a:t>C:\Documents and Settings\</a:t>
            </a:r>
            <a:r>
              <a:rPr lang="en-US" dirty="0" err="1" smtClean="0"/>
              <a:t>windowsxp</a:t>
            </a:r>
            <a:r>
              <a:rPr lang="en-US" dirty="0" smtClean="0"/>
              <a:t>&gt;ipv6 renew</a:t>
            </a:r>
          </a:p>
          <a:p>
            <a:r>
              <a:rPr lang="en-US" dirty="0" smtClean="0"/>
              <a:t>C:\Documents and Settings\</a:t>
            </a:r>
            <a:r>
              <a:rPr lang="en-US" dirty="0" err="1" smtClean="0"/>
              <a:t>windowsxp</a:t>
            </a:r>
            <a:r>
              <a:rPr lang="en-US" dirty="0" smtClean="0"/>
              <a:t>&gt;</a:t>
            </a:r>
            <a:r>
              <a:rPr lang="en-US" dirty="0" err="1" smtClean="0"/>
              <a:t>ipconfig</a:t>
            </a:r>
            <a:r>
              <a:rPr lang="en-US" dirty="0" smtClean="0"/>
              <a:t> /all</a:t>
            </a:r>
          </a:p>
          <a:p>
            <a:r>
              <a:rPr lang="en-US" dirty="0" smtClean="0"/>
              <a:t>C:\Documents and Settings\</a:t>
            </a:r>
            <a:r>
              <a:rPr lang="en-US" dirty="0" err="1" smtClean="0"/>
              <a:t>windowsxp</a:t>
            </a:r>
            <a:r>
              <a:rPr lang="en-US" dirty="0" smtClean="0"/>
              <a:t>&gt;ipv6 if </a:t>
            </a:r>
          </a:p>
          <a:p>
            <a:r>
              <a:rPr lang="en-US" dirty="0" smtClean="0"/>
              <a:t>C:\Documents and Settings\</a:t>
            </a:r>
            <a:r>
              <a:rPr lang="en-US" dirty="0" err="1" smtClean="0"/>
              <a:t>windowsxp</a:t>
            </a:r>
            <a:r>
              <a:rPr lang="en-US" dirty="0" smtClean="0"/>
              <a:t>&gt;</a:t>
            </a:r>
            <a:r>
              <a:rPr lang="en-US" dirty="0" err="1" smtClean="0"/>
              <a:t>netsh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Sans" pitchFamily="34" charset="0"/>
              </a:rPr>
              <a:t>IPv4 </a:t>
            </a:r>
            <a:r>
              <a:rPr lang="en-US" dirty="0" err="1" smtClean="0">
                <a:latin typeface="Lucida Sans" pitchFamily="34" charset="0"/>
              </a:rPr>
              <a:t>adalah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dirty="0" err="1" smtClean="0">
                <a:latin typeface="Lucida Sans" pitchFamily="34" charset="0"/>
              </a:rPr>
              <a:t>protokol</a:t>
            </a:r>
            <a:r>
              <a:rPr lang="en-US" dirty="0" smtClean="0">
                <a:latin typeface="Lucida Sans" pitchFamily="34" charset="0"/>
              </a:rPr>
              <a:t> yang </a:t>
            </a:r>
            <a:r>
              <a:rPr lang="en-US" dirty="0" err="1" smtClean="0">
                <a:latin typeface="Lucida Sans" pitchFamily="34" charset="0"/>
              </a:rPr>
              <a:t>sudah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dirty="0" err="1" smtClean="0">
                <a:latin typeface="Lucida Sans" pitchFamily="34" charset="0"/>
              </a:rPr>
              <a:t>sangat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dirty="0" err="1" smtClean="0">
                <a:latin typeface="Lucida Sans" pitchFamily="34" charset="0"/>
              </a:rPr>
              <a:t>tua</a:t>
            </a:r>
            <a:r>
              <a:rPr lang="en-US" dirty="0" smtClean="0">
                <a:latin typeface="Lucida Sans" pitchFamily="34" charset="0"/>
              </a:rPr>
              <a:t> yang </a:t>
            </a:r>
            <a:r>
              <a:rPr lang="en-US" dirty="0" err="1" smtClean="0">
                <a:latin typeface="Lucida Sans" pitchFamily="34" charset="0"/>
              </a:rPr>
              <a:t>tidak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dirty="0" err="1" smtClean="0">
                <a:latin typeface="Lucida Sans" pitchFamily="34" charset="0"/>
              </a:rPr>
              <a:t>mampu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dirty="0" err="1" smtClean="0">
                <a:latin typeface="Lucida Sans" pitchFamily="34" charset="0"/>
              </a:rPr>
              <a:t>mendukung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dirty="0" err="1" smtClean="0">
                <a:latin typeface="Lucida Sans" pitchFamily="34" charset="0"/>
              </a:rPr>
              <a:t>kebutuhan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dirty="0" err="1" smtClean="0">
                <a:latin typeface="Lucida Sans" pitchFamily="34" charset="0"/>
              </a:rPr>
              <a:t>akan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dirty="0" err="1" smtClean="0">
                <a:latin typeface="Lucida Sans" pitchFamily="34" charset="0"/>
              </a:rPr>
              <a:t>komunikasi</a:t>
            </a:r>
            <a:r>
              <a:rPr lang="en-US" dirty="0" smtClean="0">
                <a:latin typeface="Lucida Sans" pitchFamily="34" charset="0"/>
              </a:rPr>
              <a:t> yang </a:t>
            </a:r>
            <a:r>
              <a:rPr lang="en-US" dirty="0" err="1" smtClean="0">
                <a:latin typeface="Lucida Sans" pitchFamily="34" charset="0"/>
              </a:rPr>
              <a:t>aman</a:t>
            </a:r>
            <a:r>
              <a:rPr lang="en-US" dirty="0" smtClean="0">
                <a:latin typeface="Lucida Sans" pitchFamily="34" charset="0"/>
              </a:rPr>
              <a:t>, routing yang </a:t>
            </a:r>
            <a:r>
              <a:rPr lang="en-US" dirty="0" err="1" smtClean="0">
                <a:latin typeface="Lucida Sans" pitchFamily="34" charset="0"/>
              </a:rPr>
              <a:t>fleksibel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dirty="0" err="1" smtClean="0">
                <a:latin typeface="Lucida Sans" pitchFamily="34" charset="0"/>
              </a:rPr>
              <a:t>maupun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dirty="0" err="1" smtClean="0">
                <a:latin typeface="Lucida Sans" pitchFamily="34" charset="0"/>
              </a:rPr>
              <a:t>pengaturan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dirty="0" err="1" smtClean="0">
                <a:latin typeface="Lucida Sans" pitchFamily="34" charset="0"/>
              </a:rPr>
              <a:t>lalu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dirty="0" err="1" smtClean="0">
                <a:latin typeface="Lucida Sans" pitchFamily="34" charset="0"/>
              </a:rPr>
              <a:t>lintas</a:t>
            </a:r>
            <a:r>
              <a:rPr lang="en-US" dirty="0" smtClean="0">
                <a:latin typeface="Lucida Sans" pitchFamily="34" charset="0"/>
              </a:rPr>
              <a:t> data. </a:t>
            </a:r>
            <a:r>
              <a:rPr lang="en-US" dirty="0" err="1" smtClean="0">
                <a:latin typeface="Lucida Sans" pitchFamily="34" charset="0"/>
              </a:rPr>
              <a:t>Alasan-alasan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dirty="0" err="1" smtClean="0">
                <a:latin typeface="Lucida Sans" pitchFamily="34" charset="0"/>
              </a:rPr>
              <a:t>inilah</a:t>
            </a:r>
            <a:r>
              <a:rPr lang="en-US" dirty="0" smtClean="0">
                <a:latin typeface="Lucida Sans" pitchFamily="34" charset="0"/>
              </a:rPr>
              <a:t> yang </a:t>
            </a:r>
            <a:r>
              <a:rPr lang="en-US" dirty="0" err="1" smtClean="0">
                <a:latin typeface="Lucida Sans" pitchFamily="34" charset="0"/>
              </a:rPr>
              <a:t>mendorong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dirty="0" err="1" smtClean="0">
                <a:latin typeface="Lucida Sans" pitchFamily="34" charset="0"/>
              </a:rPr>
              <a:t>munculnya</a:t>
            </a:r>
            <a:r>
              <a:rPr lang="en-US" dirty="0" smtClean="0">
                <a:latin typeface="Lucida Sans" pitchFamily="34" charset="0"/>
              </a:rPr>
              <a:t> IPv6 ( Internet protocol </a:t>
            </a:r>
            <a:r>
              <a:rPr lang="en-US" dirty="0" err="1" smtClean="0">
                <a:latin typeface="Lucida Sans" pitchFamily="34" charset="0"/>
              </a:rPr>
              <a:t>generasi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dirty="0" err="1" smtClean="0">
                <a:latin typeface="Lucida Sans" pitchFamily="34" charset="0"/>
              </a:rPr>
              <a:t>berikut</a:t>
            </a:r>
            <a:r>
              <a:rPr lang="en-US" dirty="0" smtClean="0">
                <a:latin typeface="Lucida Sans" pitchFamily="34" charset="0"/>
              </a:rPr>
              <a:t> ).</a:t>
            </a:r>
            <a:endParaRPr lang="en-GB" dirty="0" smtClean="0">
              <a:latin typeface="Lucida Sans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4400" b="1" dirty="0" smtClean="0"/>
          </a:p>
          <a:p>
            <a:pPr>
              <a:buNone/>
            </a:pPr>
            <a:endParaRPr lang="en-US" sz="4400" b="1" dirty="0" smtClean="0"/>
          </a:p>
          <a:p>
            <a:pPr algn="ctr">
              <a:buNone/>
            </a:pPr>
            <a:r>
              <a:rPr lang="en-US" sz="4400" b="1" dirty="0" smtClean="0"/>
              <a:t>Any Questions???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057400" y="1447800"/>
          <a:ext cx="6781808" cy="4800592"/>
        </p:xfrm>
        <a:graphic>
          <a:graphicData uri="http://schemas.openxmlformats.org/drawingml/2006/table">
            <a:tbl>
              <a:tblPr/>
              <a:tblGrid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</a:tblGrid>
              <a:tr h="300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41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42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49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58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59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190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197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201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</a:tr>
            </a:tbl>
          </a:graphicData>
        </a:graphic>
      </p:graphicFrame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IPv6 – Why We Need More Address Space</a:t>
            </a:r>
            <a:endParaRPr lang="en-CA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838200"/>
            <a:ext cx="3886200" cy="461963"/>
          </a:xfrm>
          <a:prstGeom prst="rect">
            <a:avLst/>
          </a:prstGeom>
          <a:solidFill>
            <a:srgbClr val="800000"/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IPv4 Address Allocation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953000"/>
            <a:ext cx="1295400" cy="338138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Unavailable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4495800"/>
            <a:ext cx="1295400" cy="338138"/>
          </a:xfrm>
          <a:prstGeom prst="rect">
            <a:avLst/>
          </a:prstGeom>
          <a:solidFill>
            <a:srgbClr val="FF9900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5410200"/>
            <a:ext cx="1295400" cy="338138"/>
          </a:xfrm>
          <a:prstGeom prst="rect">
            <a:avLst/>
          </a:prstGeom>
          <a:solidFill>
            <a:srgbClr val="777777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Available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5867400"/>
            <a:ext cx="1524000" cy="584200"/>
          </a:xfrm>
          <a:prstGeom prst="rect">
            <a:avLst/>
          </a:prstGeom>
          <a:solidFill>
            <a:srgbClr val="002060"/>
          </a:solidFill>
          <a:ln w="254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     16,777,216 addresses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1817688"/>
            <a:ext cx="1219200" cy="460375"/>
          </a:xfrm>
          <a:prstGeom prst="rect">
            <a:avLst/>
          </a:prstGeom>
          <a:solidFill>
            <a:srgbClr val="800000"/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dirty="0"/>
              <a:t>2000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057400" y="1447800"/>
          <a:ext cx="6781808" cy="4800608"/>
        </p:xfrm>
        <a:graphic>
          <a:graphicData uri="http://schemas.openxmlformats.org/drawingml/2006/table">
            <a:tbl>
              <a:tblPr/>
              <a:tblGrid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</a:tblGrid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42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49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197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</a:tr>
            </a:tbl>
          </a:graphicData>
        </a:graphic>
      </p:graphicFrame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3600" dirty="0" smtClean="0"/>
              <a:t>IPv6 – Why We Need More Address Space </a:t>
            </a:r>
            <a:endParaRPr lang="en-CA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838200"/>
            <a:ext cx="3886200" cy="461963"/>
          </a:xfrm>
          <a:prstGeom prst="rect">
            <a:avLst/>
          </a:prstGeom>
          <a:solidFill>
            <a:srgbClr val="800000"/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IPv4 Address Allocation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953000"/>
            <a:ext cx="1295400" cy="338138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Unavailable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4495800"/>
            <a:ext cx="1295400" cy="338138"/>
          </a:xfrm>
          <a:prstGeom prst="rect">
            <a:avLst/>
          </a:prstGeom>
          <a:solidFill>
            <a:srgbClr val="FF9900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5410200"/>
            <a:ext cx="1295400" cy="338138"/>
          </a:xfrm>
          <a:prstGeom prst="rect">
            <a:avLst/>
          </a:prstGeom>
          <a:solidFill>
            <a:srgbClr val="777777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Available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5867400"/>
            <a:ext cx="1524000" cy="584200"/>
          </a:xfrm>
          <a:prstGeom prst="rect">
            <a:avLst/>
          </a:prstGeom>
          <a:solidFill>
            <a:srgbClr val="002060"/>
          </a:solidFill>
          <a:ln w="254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     16,777,216 addresses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817688"/>
            <a:ext cx="1219200" cy="460375"/>
          </a:xfrm>
          <a:prstGeom prst="rect">
            <a:avLst/>
          </a:prstGeom>
          <a:solidFill>
            <a:srgbClr val="800000"/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dirty="0"/>
              <a:t>2007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057400" y="1447800"/>
          <a:ext cx="6781808" cy="4800608"/>
        </p:xfrm>
        <a:graphic>
          <a:graphicData uri="http://schemas.openxmlformats.org/drawingml/2006/table">
            <a:tbl>
              <a:tblPr/>
              <a:tblGrid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</a:tblGrid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42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46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49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</a:tr>
            </a:tbl>
          </a:graphicData>
        </a:graphic>
      </p:graphicFrame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000" dirty="0" smtClean="0"/>
              <a:t>IPv6 – Why We Need More Address Space </a:t>
            </a:r>
            <a:endParaRPr lang="en-CA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631950"/>
            <a:ext cx="1219200" cy="831850"/>
          </a:xfrm>
          <a:prstGeom prst="rect">
            <a:avLst/>
          </a:prstGeom>
          <a:solidFill>
            <a:srgbClr val="800000"/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dirty="0"/>
              <a:t>August</a:t>
            </a:r>
          </a:p>
          <a:p>
            <a:pPr>
              <a:defRPr/>
            </a:pPr>
            <a:r>
              <a:rPr lang="en-US" dirty="0"/>
              <a:t>2009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5200" y="838200"/>
            <a:ext cx="3886200" cy="461963"/>
          </a:xfrm>
          <a:prstGeom prst="rect">
            <a:avLst/>
          </a:prstGeom>
          <a:solidFill>
            <a:srgbClr val="800000"/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IPv4 Address Allocation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953000"/>
            <a:ext cx="1295400" cy="338138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Unavailable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4495800"/>
            <a:ext cx="1295400" cy="338138"/>
          </a:xfrm>
          <a:prstGeom prst="rect">
            <a:avLst/>
          </a:prstGeom>
          <a:solidFill>
            <a:srgbClr val="FF9900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5410200"/>
            <a:ext cx="1295400" cy="338138"/>
          </a:xfrm>
          <a:prstGeom prst="rect">
            <a:avLst/>
          </a:prstGeom>
          <a:solidFill>
            <a:srgbClr val="777777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Available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5867400"/>
            <a:ext cx="1524000" cy="584200"/>
          </a:xfrm>
          <a:prstGeom prst="rect">
            <a:avLst/>
          </a:prstGeom>
          <a:solidFill>
            <a:srgbClr val="002060"/>
          </a:solidFill>
          <a:ln w="254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     16,777,216 addresses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5200" y="6400800"/>
            <a:ext cx="4114800" cy="307975"/>
          </a:xfrm>
          <a:prstGeom prst="rect">
            <a:avLst/>
          </a:prstGeom>
          <a:solidFill>
            <a:srgbClr val="003300"/>
          </a:solidFill>
          <a:ln w="25400">
            <a:solidFill>
              <a:srgbClr val="66FF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/>
              <a:t>http://www.personal.psu.edu/dvm105/blogs/ipv6/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IETF(</a:t>
            </a:r>
            <a:r>
              <a:rPr lang="en-US" i="1" dirty="0" smtClean="0"/>
              <a:t>Internet Engineering Task Force</a:t>
            </a:r>
            <a:r>
              <a:rPr lang="en-US" dirty="0" smtClean="0"/>
              <a:t>)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 smtClean="0"/>
              <a:t>standart</a:t>
            </a:r>
            <a:r>
              <a:rPr lang="en-US" dirty="0" smtClean="0"/>
              <a:t> protocol IP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IPng</a:t>
            </a:r>
            <a:r>
              <a:rPr lang="en-US" dirty="0" smtClean="0"/>
              <a:t> (Internet </a:t>
            </a:r>
            <a:r>
              <a:rPr lang="en-US" dirty="0" err="1" smtClean="0"/>
              <a:t>Protokol</a:t>
            </a:r>
            <a:r>
              <a:rPr lang="en-US" dirty="0" smtClean="0"/>
              <a:t> Next Generations)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IPv6.</a:t>
            </a:r>
          </a:p>
          <a:p>
            <a:pPr algn="just"/>
            <a:r>
              <a:rPr lang="en-US" dirty="0" smtClean="0"/>
              <a:t>IPv6 </a:t>
            </a:r>
            <a:r>
              <a:rPr lang="en-US" dirty="0" err="1" smtClean="0"/>
              <a:t>mempunyai</a:t>
            </a:r>
            <a:r>
              <a:rPr lang="en-US" dirty="0" smtClean="0"/>
              <a:t> format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header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IPv4.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IPv4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interkoneksi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IPv6.</a:t>
            </a:r>
          </a:p>
          <a:p>
            <a:pPr algn="just"/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IPv6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internet IPv4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</a:t>
            </a:r>
            <a:r>
              <a:rPr lang="en-US" dirty="0" err="1" smtClean="0"/>
              <a:t>Tunelling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/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IPv6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dilewatkan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IPv4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Mekanisme</a:t>
            </a:r>
            <a:r>
              <a:rPr lang="en-US" dirty="0" smtClean="0"/>
              <a:t> Automatic Tunneling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melewatkan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IPv6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IPv4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IPv4. </a:t>
            </a:r>
          </a:p>
          <a:p>
            <a:pPr algn="just"/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kerjanya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mengenkapsulasi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IPv6 </a:t>
            </a:r>
            <a:r>
              <a:rPr lang="en-US" dirty="0" err="1" smtClean="0"/>
              <a:t>dengan</a:t>
            </a:r>
            <a:r>
              <a:rPr lang="en-US" dirty="0" smtClean="0"/>
              <a:t> header IPv4.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</Template>
  <TotalTime>568</TotalTime>
  <Words>1891</Words>
  <Application>Microsoft Office PowerPoint</Application>
  <PresentationFormat>On-screen Show (4:3)</PresentationFormat>
  <Paragraphs>1190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Thème Office</vt:lpstr>
      <vt:lpstr>Internet Protocol Version 6</vt:lpstr>
      <vt:lpstr>Backgrounds</vt:lpstr>
      <vt:lpstr>IPv6 – Why We Need More Address Space</vt:lpstr>
      <vt:lpstr>IPv6 – Why We Need More Address Space</vt:lpstr>
      <vt:lpstr>IPv6 – Why We Need More Address Space </vt:lpstr>
      <vt:lpstr>IPv6 – Why We Need More Address Space </vt:lpstr>
      <vt:lpstr>Solutions</vt:lpstr>
      <vt:lpstr>Troubles</vt:lpstr>
      <vt:lpstr>Automatic Tunelling</vt:lpstr>
      <vt:lpstr>IP V6</vt:lpstr>
      <vt:lpstr>Format Pengalamatan</vt:lpstr>
      <vt:lpstr>Example (1)</vt:lpstr>
      <vt:lpstr>Example (2)</vt:lpstr>
      <vt:lpstr>Penyederhanaan IP V6</vt:lpstr>
      <vt:lpstr>Konversi IP V4 ke V6</vt:lpstr>
      <vt:lpstr>Stateless-auto-configuration (plug&amp;play) &amp; Statefull-auto-configuration (1)</vt:lpstr>
      <vt:lpstr>Stateless-auto-configuration (plug&amp;play) &amp; Statefull-auto-configuration (2)</vt:lpstr>
      <vt:lpstr>Skema Pengalamatan IP V6</vt:lpstr>
      <vt:lpstr>Prefix (1)</vt:lpstr>
      <vt:lpstr>Prefix (2)</vt:lpstr>
      <vt:lpstr>Prefix (3)</vt:lpstr>
      <vt:lpstr>Jenis-jenis Alamat IP V6 (1)</vt:lpstr>
      <vt:lpstr>Jenis-jenis Alamat IP V6 (2)</vt:lpstr>
      <vt:lpstr>Unicast &amp; Anycast</vt:lpstr>
      <vt:lpstr>Jenis-jenis Unicast(1)</vt:lpstr>
      <vt:lpstr>Jenis-jenis Unicast(2)</vt:lpstr>
      <vt:lpstr>Jenis-jenis Unicast(3)</vt:lpstr>
      <vt:lpstr>Special Addresses</vt:lpstr>
      <vt:lpstr>Keunggulan IP V6</vt:lpstr>
      <vt:lpstr>Kekurangan</vt:lpstr>
      <vt:lpstr>Instalasi IP V6 di Windows XP</vt:lpstr>
      <vt:lpstr>Slide 32</vt:lpstr>
      <vt:lpstr>Konfigurasi</vt:lpstr>
      <vt:lpstr>Kesimpulan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Protocol Version 6</dc:title>
  <dc:creator>WindowsUltimate7</dc:creator>
  <cp:lastModifiedBy>Windows7Ultimate</cp:lastModifiedBy>
  <cp:revision>38</cp:revision>
  <dcterms:created xsi:type="dcterms:W3CDTF">2011-11-06T00:56:01Z</dcterms:created>
  <dcterms:modified xsi:type="dcterms:W3CDTF">2015-05-26T06:46:06Z</dcterms:modified>
</cp:coreProperties>
</file>