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25198"/>
    <a:srgbClr val="000099"/>
    <a:srgbClr val="1C1C1C"/>
    <a:srgbClr val="3366FF"/>
    <a:srgbClr val="990000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575" autoAdjust="0"/>
    <p:restoredTop sz="94652" autoAdjust="0"/>
  </p:normalViewPr>
  <p:slideViewPr>
    <p:cSldViewPr>
      <p:cViewPr varScale="1">
        <p:scale>
          <a:sx n="65" d="100"/>
          <a:sy n="65" d="100"/>
        </p:scale>
        <p:origin x="-121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324B00-F9FE-42B7-ABD1-895EB2B91F6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500E8E-8EAD-4DF7-8A31-3409ECB090E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3EEC54-AEFF-4804-9FA7-E147EE85E74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C8ECE5-B897-47F8-B375-5C8B967485E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3B057-2406-4233-B1EC-AAE0D1FFEBE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8A00B1-EDDE-4F0D-8BAE-063AB9AC7F9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81E08F-F3E7-4CCB-83BC-81586AEC668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F7AFCB-47BE-4AF4-A266-616DFAFC05D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25EDE9-1831-4A66-B7CF-8EDB7788E54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6FB621-66BB-42F2-B00F-B9133E6A049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E21962-98F8-4416-9578-9AB9EB627A9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58FB490-C0C5-4F4F-B0B1-016480CEB7D3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-285784" y="4143380"/>
            <a:ext cx="5964249" cy="544513"/>
          </a:xfrm>
          <a:noFill/>
          <a:ln/>
        </p:spPr>
        <p:txBody>
          <a:bodyPr/>
          <a:lstStyle/>
          <a:p>
            <a:r>
              <a:rPr lang="es-UY" sz="4000" b="1" dirty="0" smtClean="0">
                <a:solidFill>
                  <a:schemeClr val="bg1"/>
                </a:solidFill>
              </a:rPr>
              <a:t>NM Tools &amp; </a:t>
            </a:r>
            <a:r>
              <a:rPr lang="es-UY" sz="4000" b="1" dirty="0" err="1" smtClean="0">
                <a:solidFill>
                  <a:schemeClr val="bg1"/>
                </a:solidFill>
              </a:rPr>
              <a:t>Systems</a:t>
            </a:r>
            <a:endParaRPr lang="es-ES" sz="4000" b="1" dirty="0">
              <a:solidFill>
                <a:schemeClr val="bg1"/>
              </a:solidFill>
            </a:endParaRPr>
          </a:p>
        </p:txBody>
      </p:sp>
      <p:sp>
        <p:nvSpPr>
          <p:cNvPr id="2165" name="Rectangle 117"/>
          <p:cNvSpPr>
            <a:spLocks noChangeArrowheads="1"/>
          </p:cNvSpPr>
          <p:nvPr/>
        </p:nvSpPr>
        <p:spPr bwMode="auto">
          <a:xfrm>
            <a:off x="827088" y="4868863"/>
            <a:ext cx="3673475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UY" sz="2400" b="1" dirty="0" err="1" smtClean="0">
                <a:solidFill>
                  <a:schemeClr val="bg1"/>
                </a:solidFill>
              </a:rPr>
              <a:t>Pertemuan</a:t>
            </a:r>
            <a:r>
              <a:rPr lang="es-UY" sz="2400" b="1" dirty="0" smtClean="0">
                <a:solidFill>
                  <a:schemeClr val="bg1"/>
                </a:solidFill>
              </a:rPr>
              <a:t> 12</a:t>
            </a:r>
          </a:p>
          <a:p>
            <a:pPr algn="ctr"/>
            <a:r>
              <a:rPr lang="es-UY" sz="2400" b="1" dirty="0" err="1" smtClean="0">
                <a:solidFill>
                  <a:schemeClr val="bg1"/>
                </a:solidFill>
              </a:rPr>
              <a:t>Manajemen</a:t>
            </a:r>
            <a:r>
              <a:rPr lang="es-UY" sz="2400" b="1" dirty="0" smtClean="0">
                <a:solidFill>
                  <a:schemeClr val="bg1"/>
                </a:solidFill>
              </a:rPr>
              <a:t> </a:t>
            </a:r>
            <a:r>
              <a:rPr lang="es-UY" sz="2400" b="1" dirty="0" err="1" smtClean="0">
                <a:solidFill>
                  <a:schemeClr val="bg1"/>
                </a:solidFill>
              </a:rPr>
              <a:t>Jaringan</a:t>
            </a:r>
            <a:endParaRPr lang="es-E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Statistik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Jaringan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Protocol Analyzers</a:t>
            </a:r>
          </a:p>
          <a:p>
            <a:r>
              <a:rPr lang="en-US" dirty="0" smtClean="0"/>
              <a:t> RMON Probe / Protocol analyzer</a:t>
            </a:r>
          </a:p>
          <a:p>
            <a:r>
              <a:rPr lang="en-US" dirty="0" smtClean="0"/>
              <a:t> MRTG (Multi router traffic grouper)</a:t>
            </a:r>
          </a:p>
          <a:p>
            <a:r>
              <a:rPr lang="en-US" dirty="0" smtClean="0"/>
              <a:t> Home-grown program using </a:t>
            </a:r>
            <a:r>
              <a:rPr lang="en-US" i="1" dirty="0" err="1" smtClean="0"/>
              <a:t>tcpdump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Traffic Load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50530" name="Object 0"/>
          <p:cNvGraphicFramePr>
            <a:graphicFrameLocks noChangeAspect="1"/>
          </p:cNvGraphicFramePr>
          <p:nvPr>
            <p:ph idx="1"/>
          </p:nvPr>
        </p:nvGraphicFramePr>
        <p:xfrm>
          <a:off x="785786" y="1599457"/>
          <a:ext cx="7572428" cy="5258543"/>
        </p:xfrm>
        <a:graphic>
          <a:graphicData uri="http://schemas.openxmlformats.org/presentationml/2006/ole">
            <p:oleObj spid="_x0000_s150530" name="VISIO" r:id="rId3" imgW="5981400" imgH="766692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Distribusi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Protokol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51555" name="Object 7"/>
          <p:cNvGraphicFramePr>
            <a:graphicFrameLocks noChangeAspect="1"/>
          </p:cNvGraphicFramePr>
          <p:nvPr/>
        </p:nvGraphicFramePr>
        <p:xfrm>
          <a:off x="642910" y="1582737"/>
          <a:ext cx="7715304" cy="5275263"/>
        </p:xfrm>
        <a:graphic>
          <a:graphicData uri="http://schemas.openxmlformats.org/presentationml/2006/ole">
            <p:oleObj spid="_x0000_s151555" name="VISIO" r:id="rId3" imgW="5981400" imgH="527220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Komponen</a:t>
            </a:r>
            <a:r>
              <a:rPr lang="en-US" dirty="0" smtClean="0">
                <a:solidFill>
                  <a:schemeClr val="bg1"/>
                </a:solidFill>
              </a:rPr>
              <a:t> NMS &lt;1&gt;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52579" name="Object 9"/>
          <p:cNvGraphicFramePr>
            <a:graphicFrameLocks noChangeAspect="1"/>
          </p:cNvGraphicFramePr>
          <p:nvPr>
            <p:ph idx="1"/>
          </p:nvPr>
        </p:nvGraphicFramePr>
        <p:xfrm>
          <a:off x="1285852" y="1500150"/>
          <a:ext cx="6429420" cy="5357850"/>
        </p:xfrm>
        <a:graphic>
          <a:graphicData uri="http://schemas.openxmlformats.org/presentationml/2006/ole">
            <p:oleObj spid="_x0000_s152579" name="VISIO" r:id="rId3" imgW="5069880" imgH="461268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Komponen</a:t>
            </a:r>
            <a:r>
              <a:rPr lang="en-US" dirty="0" smtClean="0">
                <a:solidFill>
                  <a:schemeClr val="bg1"/>
                </a:solidFill>
              </a:rPr>
              <a:t> NMS &lt;2&gt;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53603" name="Object 9"/>
          <p:cNvGraphicFramePr>
            <a:graphicFrameLocks noChangeAspect="1"/>
          </p:cNvGraphicFramePr>
          <p:nvPr>
            <p:ph idx="1"/>
          </p:nvPr>
        </p:nvGraphicFramePr>
        <p:xfrm>
          <a:off x="714348" y="1785926"/>
          <a:ext cx="7643866" cy="5330547"/>
        </p:xfrm>
        <a:graphic>
          <a:graphicData uri="http://schemas.openxmlformats.org/presentationml/2006/ole">
            <p:oleObj spid="_x0000_s153603" name="Document" r:id="rId3" imgW="5632920" imgH="528624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Monitoring </a:t>
            </a:r>
            <a:r>
              <a:rPr lang="en-US" dirty="0" err="1" smtClean="0">
                <a:solidFill>
                  <a:schemeClr val="bg1"/>
                </a:solidFill>
              </a:rPr>
              <a:t>Jaringan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54627" name="Object 9"/>
          <p:cNvGraphicFramePr>
            <a:graphicFrameLocks noChangeAspect="1"/>
          </p:cNvGraphicFramePr>
          <p:nvPr>
            <p:ph idx="1"/>
          </p:nvPr>
        </p:nvGraphicFramePr>
        <p:xfrm>
          <a:off x="1214414" y="1500174"/>
          <a:ext cx="6715172" cy="5193647"/>
        </p:xfrm>
        <a:graphic>
          <a:graphicData uri="http://schemas.openxmlformats.org/presentationml/2006/ole">
            <p:oleObj spid="_x0000_s154627" name="VISIO" r:id="rId3" imgW="5981400" imgH="798696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NMS </a:t>
            </a:r>
            <a:r>
              <a:rPr lang="en-US" dirty="0" err="1" smtClean="0">
                <a:solidFill>
                  <a:schemeClr val="bg1"/>
                </a:solidFill>
              </a:rPr>
              <a:t>Komersial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/>
          <a:lstStyle/>
          <a:p>
            <a:pPr marL="177800" indent="-177800">
              <a:lnSpc>
                <a:spcPct val="80000"/>
              </a:lnSpc>
              <a:tabLst>
                <a:tab pos="1365250" algn="l"/>
              </a:tabLst>
            </a:pPr>
            <a:endParaRPr lang="en-US" dirty="0" smtClean="0"/>
          </a:p>
          <a:p>
            <a:pPr marL="177800" indent="-177800">
              <a:lnSpc>
                <a:spcPct val="80000"/>
              </a:lnSpc>
              <a:tabLst>
                <a:tab pos="1365250" algn="l"/>
              </a:tabLst>
            </a:pPr>
            <a:r>
              <a:rPr lang="en-US" sz="2400" dirty="0" smtClean="0"/>
              <a:t>Enterprise NMS</a:t>
            </a:r>
          </a:p>
          <a:p>
            <a:pPr marL="460375" lvl="1" indent="-168275">
              <a:lnSpc>
                <a:spcPct val="80000"/>
              </a:lnSpc>
              <a:buFontTx/>
              <a:buChar char="•"/>
              <a:tabLst>
                <a:tab pos="1365250" algn="l"/>
              </a:tabLst>
            </a:pPr>
            <a:r>
              <a:rPr lang="en-US" sz="2400" dirty="0" smtClean="0"/>
              <a:t>Hewlett-Packard </a:t>
            </a:r>
            <a:r>
              <a:rPr lang="en-US" sz="2400" dirty="0" err="1" smtClean="0"/>
              <a:t>OpenView</a:t>
            </a:r>
            <a:endParaRPr lang="en-US" sz="2400" dirty="0" smtClean="0"/>
          </a:p>
          <a:p>
            <a:pPr marL="460375" lvl="1" indent="-168275">
              <a:lnSpc>
                <a:spcPct val="80000"/>
              </a:lnSpc>
              <a:buFontTx/>
              <a:buChar char="•"/>
              <a:tabLst>
                <a:tab pos="1365250" algn="l"/>
              </a:tabLst>
            </a:pPr>
            <a:r>
              <a:rPr lang="en-US" sz="2400" dirty="0" smtClean="0"/>
              <a:t>Sun </a:t>
            </a:r>
            <a:r>
              <a:rPr lang="en-US" sz="2400" dirty="0" err="1" smtClean="0"/>
              <a:t>SunNet</a:t>
            </a:r>
            <a:r>
              <a:rPr lang="en-US" sz="2400" dirty="0" smtClean="0"/>
              <a:t> Manager</a:t>
            </a:r>
          </a:p>
          <a:p>
            <a:pPr marL="460375" lvl="1" indent="-168275">
              <a:lnSpc>
                <a:spcPct val="80000"/>
              </a:lnSpc>
              <a:buFontTx/>
              <a:buChar char="•"/>
              <a:tabLst>
                <a:tab pos="1365250" algn="l"/>
              </a:tabLst>
            </a:pPr>
            <a:r>
              <a:rPr lang="en-US" sz="2400" dirty="0" smtClean="0"/>
              <a:t>IBM </a:t>
            </a:r>
            <a:r>
              <a:rPr lang="en-US" sz="2400" dirty="0" err="1" smtClean="0"/>
              <a:t>Netview</a:t>
            </a:r>
            <a:endParaRPr lang="en-US" sz="2400" dirty="0" smtClean="0"/>
          </a:p>
          <a:p>
            <a:pPr marL="460375" lvl="1" indent="-168275">
              <a:lnSpc>
                <a:spcPct val="80000"/>
              </a:lnSpc>
              <a:buFontTx/>
              <a:buChar char="•"/>
              <a:tabLst>
                <a:tab pos="1365250" algn="l"/>
              </a:tabLst>
            </a:pPr>
            <a:r>
              <a:rPr lang="en-US" sz="2400" dirty="0" smtClean="0"/>
              <a:t>Cabletron Spectrum Enterprise Manager</a:t>
            </a:r>
          </a:p>
          <a:p>
            <a:pPr marL="177800" indent="-177800">
              <a:lnSpc>
                <a:spcPct val="80000"/>
              </a:lnSpc>
              <a:tabLst>
                <a:tab pos="1365250" algn="l"/>
              </a:tabLst>
            </a:pPr>
            <a:r>
              <a:rPr lang="en-US" sz="2400" dirty="0" smtClean="0"/>
              <a:t>Low End NMS</a:t>
            </a:r>
          </a:p>
          <a:p>
            <a:pPr marL="460375" lvl="1" indent="-168275">
              <a:lnSpc>
                <a:spcPct val="80000"/>
              </a:lnSpc>
              <a:buFontTx/>
              <a:buChar char="•"/>
              <a:tabLst>
                <a:tab pos="1365250" algn="l"/>
              </a:tabLst>
            </a:pPr>
            <a:r>
              <a:rPr lang="en-US" sz="2400" dirty="0" err="1" smtClean="0"/>
              <a:t>SNMPc</a:t>
            </a:r>
            <a:endParaRPr lang="en-US" sz="2400" dirty="0" smtClean="0"/>
          </a:p>
          <a:p>
            <a:pPr marL="177800" indent="-177800">
              <a:lnSpc>
                <a:spcPct val="80000"/>
              </a:lnSpc>
              <a:tabLst>
                <a:tab pos="1365250" algn="l"/>
              </a:tabLst>
            </a:pPr>
            <a:r>
              <a:rPr lang="en-US" sz="2400" dirty="0" smtClean="0"/>
              <a:t>System &amp; Network Management</a:t>
            </a:r>
          </a:p>
          <a:p>
            <a:pPr marL="460375" lvl="1" indent="-168275">
              <a:lnSpc>
                <a:spcPct val="80000"/>
              </a:lnSpc>
              <a:buFontTx/>
              <a:buChar char="•"/>
              <a:tabLst>
                <a:tab pos="1365250" algn="l"/>
              </a:tabLst>
            </a:pPr>
            <a:r>
              <a:rPr lang="en-US" sz="2400" dirty="0" smtClean="0"/>
              <a:t>Computer Associates </a:t>
            </a:r>
            <a:r>
              <a:rPr lang="en-US" sz="2400" dirty="0" err="1" smtClean="0"/>
              <a:t>Unicenter</a:t>
            </a:r>
            <a:r>
              <a:rPr lang="en-US" sz="2400" dirty="0" smtClean="0"/>
              <a:t> TNG</a:t>
            </a:r>
          </a:p>
          <a:p>
            <a:pPr marL="460375" lvl="1" indent="-168275">
              <a:lnSpc>
                <a:spcPct val="70000"/>
              </a:lnSpc>
              <a:buFontTx/>
              <a:buChar char="•"/>
              <a:tabLst>
                <a:tab pos="1365250" algn="l"/>
              </a:tabLst>
            </a:pPr>
            <a:r>
              <a:rPr lang="en-US" sz="2400" dirty="0" smtClean="0"/>
              <a:t>Tivoli TME / </a:t>
            </a:r>
            <a:r>
              <a:rPr lang="en-US" sz="2400" dirty="0" err="1" smtClean="0"/>
              <a:t>Netview</a:t>
            </a:r>
            <a:endParaRPr lang="en-US" sz="2400" dirty="0" smtClean="0"/>
          </a:p>
          <a:p>
            <a:pPr marL="460375" lvl="1" indent="-168275">
              <a:lnSpc>
                <a:spcPct val="70000"/>
              </a:lnSpc>
              <a:buFontTx/>
              <a:buChar char="•"/>
              <a:tabLst>
                <a:tab pos="1365250" algn="l"/>
              </a:tabLst>
            </a:pPr>
            <a:r>
              <a:rPr lang="en-US" sz="2400" dirty="0" smtClean="0"/>
              <a:t>Big Brother</a:t>
            </a:r>
          </a:p>
          <a:p>
            <a:pPr marL="460375" lvl="1" indent="-168275">
              <a:lnSpc>
                <a:spcPct val="70000"/>
              </a:lnSpc>
              <a:buFontTx/>
              <a:buChar char="•"/>
              <a:tabLst>
                <a:tab pos="1365250" algn="l"/>
              </a:tabLst>
            </a:pPr>
            <a:r>
              <a:rPr lang="en-US" sz="2400" dirty="0" err="1" smtClean="0"/>
              <a:t>Spong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Jaringan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Sistem</a:t>
            </a:r>
            <a:r>
              <a:rPr lang="en-US" dirty="0" smtClean="0">
                <a:solidFill>
                  <a:schemeClr val="bg1"/>
                </a:solidFill>
              </a:rPr>
              <a:t> Mgmt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1071538" y="1449387"/>
          <a:ext cx="6858048" cy="5408613"/>
        </p:xfrm>
        <a:graphic>
          <a:graphicData uri="http://schemas.openxmlformats.org/presentationml/2006/ole">
            <p:oleObj spid="_x0000_s156675" name="VISIO" r:id="rId3" imgW="4612680" imgH="540792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Karakteristik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Jaringan</a:t>
            </a:r>
            <a:r>
              <a:rPr lang="en-US" dirty="0" smtClean="0">
                <a:solidFill>
                  <a:schemeClr val="bg1"/>
                </a:solidFill>
              </a:rPr>
              <a:t> (IETF RFC 2063)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57699" name="Object 3"/>
          <p:cNvGraphicFramePr>
            <a:graphicFrameLocks noChangeAspect="1"/>
          </p:cNvGraphicFramePr>
          <p:nvPr>
            <p:ph idx="1"/>
          </p:nvPr>
        </p:nvGraphicFramePr>
        <p:xfrm>
          <a:off x="857224" y="1894901"/>
          <a:ext cx="7500990" cy="4963099"/>
        </p:xfrm>
        <a:graphic>
          <a:graphicData uri="http://schemas.openxmlformats.org/presentationml/2006/ole">
            <p:oleObj spid="_x0000_s157699" name="VISIO" r:id="rId3" imgW="6212520" imgH="475200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Rule-Based Reasoning &lt;1&gt;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58723" name="Object 3"/>
          <p:cNvGraphicFramePr>
            <a:graphicFrameLocks noChangeAspect="1"/>
          </p:cNvGraphicFramePr>
          <p:nvPr>
            <p:ph idx="1"/>
          </p:nvPr>
        </p:nvGraphicFramePr>
        <p:xfrm>
          <a:off x="1285852" y="1643050"/>
          <a:ext cx="6710406" cy="5214950"/>
        </p:xfrm>
        <a:graphic>
          <a:graphicData uri="http://schemas.openxmlformats.org/presentationml/2006/ole">
            <p:oleObj spid="_x0000_s158723" name="VISIO" r:id="rId3" imgW="5161320" imgH="471384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47700"/>
            <a:ext cx="8229600" cy="981075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Katalog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106500" name="Object 9"/>
          <p:cNvGraphicFramePr>
            <a:graphicFrameLocks noChangeAspect="1"/>
          </p:cNvGraphicFramePr>
          <p:nvPr/>
        </p:nvGraphicFramePr>
        <p:xfrm>
          <a:off x="357158" y="1928802"/>
          <a:ext cx="8429684" cy="4730753"/>
        </p:xfrm>
        <a:graphic>
          <a:graphicData uri="http://schemas.openxmlformats.org/presentationml/2006/ole">
            <p:oleObj spid="_x0000_s106500" name="VISIO" r:id="rId3" imgW="6212880" imgH="355464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Rule-Based Reasoning &lt;2&gt;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596" y="1928802"/>
            <a:ext cx="8229600" cy="4525963"/>
          </a:xfrm>
        </p:spPr>
        <p:txBody>
          <a:bodyPr/>
          <a:lstStyle/>
          <a:p>
            <a:r>
              <a:rPr lang="en-US" dirty="0" smtClean="0"/>
              <a:t>RBR </a:t>
            </a:r>
            <a:r>
              <a:rPr lang="en-US" dirty="0" err="1" smtClean="0"/>
              <a:t>memonitoring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.</a:t>
            </a:r>
            <a:r>
              <a:rPr lang="en-US" b="0" dirty="0" smtClean="0"/>
              <a:t> </a:t>
            </a:r>
          </a:p>
          <a:p>
            <a:r>
              <a:rPr lang="en-US" b="0" dirty="0" smtClean="0"/>
              <a:t>Problem </a:t>
            </a:r>
            <a:r>
              <a:rPr lang="en-US" b="0" dirty="0" err="1" smtClean="0"/>
              <a:t>berdasarkan</a:t>
            </a:r>
            <a:r>
              <a:rPr lang="en-US" b="0" dirty="0" smtClean="0"/>
              <a:t> knowledge:</a:t>
            </a:r>
            <a:br>
              <a:rPr lang="en-US" b="0" dirty="0" smtClean="0"/>
            </a:br>
            <a:r>
              <a:rPr lang="en-US" sz="2800" b="0" dirty="0" smtClean="0"/>
              <a:t>    if packet loss &lt; 10%		alarm green</a:t>
            </a:r>
            <a:br>
              <a:rPr lang="en-US" sz="2800" b="0" dirty="0" smtClean="0"/>
            </a:br>
            <a:r>
              <a:rPr lang="en-US" sz="2800" b="0" dirty="0" smtClean="0"/>
              <a:t>    if packet loss =&gt; 10% &lt; 15%	alarm yellow</a:t>
            </a:r>
            <a:br>
              <a:rPr lang="en-US" sz="2800" b="0" dirty="0" smtClean="0"/>
            </a:br>
            <a:r>
              <a:rPr lang="en-US" sz="2800" b="0" dirty="0" smtClean="0"/>
              <a:t>    if packet loss =&gt; 15%		alarm red  </a:t>
            </a:r>
          </a:p>
          <a:p>
            <a:r>
              <a:rPr lang="en-US" b="0" dirty="0" err="1" smtClean="0"/>
              <a:t>Solusinya</a:t>
            </a:r>
            <a:r>
              <a:rPr lang="en-US" b="0" dirty="0" smtClean="0"/>
              <a:t> </a:t>
            </a:r>
            <a:r>
              <a:rPr lang="en-US" b="0" dirty="0" err="1" smtClean="0"/>
              <a:t>menggunakan</a:t>
            </a:r>
            <a:r>
              <a:rPr lang="en-US" b="0" dirty="0" smtClean="0"/>
              <a:t> fuzzy logic.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Transisi</a:t>
            </a:r>
            <a:r>
              <a:rPr lang="en-US" dirty="0" smtClean="0">
                <a:solidFill>
                  <a:schemeClr val="bg1"/>
                </a:solidFill>
              </a:rPr>
              <a:t> Model &lt;1&gt;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60770" name="Object 2"/>
          <p:cNvGraphicFramePr>
            <a:graphicFrameLocks noChangeAspect="1"/>
          </p:cNvGraphicFramePr>
          <p:nvPr>
            <p:ph idx="1"/>
          </p:nvPr>
        </p:nvGraphicFramePr>
        <p:xfrm>
          <a:off x="2285984" y="1500174"/>
          <a:ext cx="4113225" cy="5070986"/>
        </p:xfrm>
        <a:graphic>
          <a:graphicData uri="http://schemas.openxmlformats.org/presentationml/2006/ole">
            <p:oleObj spid="_x0000_s160770" name="VISIO" r:id="rId3" imgW="2326680" imgH="37911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Transisi</a:t>
            </a:r>
            <a:r>
              <a:rPr lang="en-US" dirty="0" smtClean="0">
                <a:solidFill>
                  <a:schemeClr val="bg1"/>
                </a:solidFill>
              </a:rPr>
              <a:t> Model &lt;2&gt;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NMS ping hub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menit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Failure </a:t>
            </a:r>
            <a:r>
              <a:rPr lang="en-US" dirty="0" err="1" smtClean="0"/>
              <a:t>terindikasi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hub </a:t>
            </a:r>
            <a:r>
              <a:rPr lang="en-US" dirty="0" err="1" smtClean="0"/>
              <a:t>absen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mengirim</a:t>
            </a:r>
            <a:r>
              <a:rPr lang="en-US" dirty="0" smtClean="0"/>
              <a:t> </a:t>
            </a:r>
            <a:r>
              <a:rPr lang="en-US" dirty="0" err="1" smtClean="0"/>
              <a:t>respon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Manajemen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Keamanan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0034" y="1785926"/>
            <a:ext cx="8229600" cy="4525963"/>
          </a:xfrm>
        </p:spPr>
        <p:txBody>
          <a:bodyPr/>
          <a:lstStyle/>
          <a:p>
            <a:r>
              <a:rPr lang="en-US" sz="3000" dirty="0" smtClean="0"/>
              <a:t>SNMP V3.</a:t>
            </a:r>
          </a:p>
          <a:p>
            <a:r>
              <a:rPr lang="en-US" sz="3000" dirty="0" err="1" smtClean="0"/>
              <a:t>Prosedur</a:t>
            </a:r>
            <a:r>
              <a:rPr lang="en-US" sz="3000" dirty="0" smtClean="0"/>
              <a:t> </a:t>
            </a:r>
            <a:r>
              <a:rPr lang="en-US" sz="3000" dirty="0" err="1" smtClean="0"/>
              <a:t>dan</a:t>
            </a:r>
            <a:r>
              <a:rPr lang="en-US" sz="3000" dirty="0" smtClean="0"/>
              <a:t> </a:t>
            </a:r>
            <a:r>
              <a:rPr lang="en-US" sz="3000" dirty="0" err="1" smtClean="0"/>
              <a:t>Kebijakan</a:t>
            </a:r>
            <a:r>
              <a:rPr lang="en-US" sz="3000" dirty="0" smtClean="0"/>
              <a:t>.</a:t>
            </a:r>
          </a:p>
          <a:p>
            <a:r>
              <a:rPr lang="en-US" sz="3000" dirty="0" smtClean="0"/>
              <a:t>Proxy.</a:t>
            </a:r>
          </a:p>
          <a:p>
            <a:r>
              <a:rPr lang="en-US" sz="3000" dirty="0" smtClean="0"/>
              <a:t>Firewall.</a:t>
            </a:r>
          </a:p>
          <a:p>
            <a:r>
              <a:rPr lang="en-US" sz="3000" dirty="0" err="1" smtClean="0"/>
              <a:t>Kriptografi</a:t>
            </a:r>
            <a:r>
              <a:rPr lang="en-US" sz="3000" dirty="0" smtClean="0"/>
              <a:t>.</a:t>
            </a:r>
          </a:p>
          <a:p>
            <a:r>
              <a:rPr lang="en-US" sz="3000" dirty="0" err="1"/>
              <a:t>O</a:t>
            </a:r>
            <a:r>
              <a:rPr lang="en-US" sz="3000" dirty="0" err="1" smtClean="0"/>
              <a:t>tentifikasi</a:t>
            </a:r>
            <a:r>
              <a:rPr lang="en-US" sz="3000" dirty="0" smtClean="0"/>
              <a:t> </a:t>
            </a:r>
            <a:r>
              <a:rPr lang="en-US" sz="3000" dirty="0" err="1" smtClean="0"/>
              <a:t>dan</a:t>
            </a:r>
            <a:r>
              <a:rPr lang="en-US" sz="3000" dirty="0" smtClean="0"/>
              <a:t> </a:t>
            </a:r>
            <a:r>
              <a:rPr lang="en-US" sz="3000" dirty="0" err="1" smtClean="0"/>
              <a:t>Otorisasi</a:t>
            </a:r>
            <a:r>
              <a:rPr lang="en-US" sz="3000" dirty="0" smtClean="0"/>
              <a:t>.</a:t>
            </a:r>
          </a:p>
          <a:p>
            <a:r>
              <a:rPr lang="en-US" sz="3000" dirty="0" smtClean="0"/>
              <a:t>Ticket-Granting System.</a:t>
            </a:r>
          </a:p>
          <a:p>
            <a:r>
              <a:rPr lang="en-US" sz="3000" dirty="0" smtClean="0"/>
              <a:t>Anti virus.</a:t>
            </a:r>
          </a:p>
          <a:p>
            <a:r>
              <a:rPr lang="en-US" sz="3000" dirty="0" err="1" smtClean="0"/>
              <a:t>Sistem</a:t>
            </a:r>
            <a:r>
              <a:rPr lang="en-US" sz="3000" dirty="0" smtClean="0"/>
              <a:t> backup </a:t>
            </a:r>
            <a:r>
              <a:rPr lang="en-US" sz="3000" dirty="0" err="1" smtClean="0"/>
              <a:t>dan</a:t>
            </a:r>
            <a:r>
              <a:rPr lang="en-US" sz="3000" dirty="0" smtClean="0"/>
              <a:t> restore. 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End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0034" y="1785926"/>
            <a:ext cx="8229600" cy="4525963"/>
          </a:xfrm>
        </p:spPr>
        <p:txBody>
          <a:bodyPr/>
          <a:lstStyle/>
          <a:p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Software </a:t>
            </a:r>
            <a:r>
              <a:rPr lang="en-US" dirty="0" err="1" smtClean="0">
                <a:solidFill>
                  <a:schemeClr val="bg1"/>
                </a:solidFill>
              </a:rPr>
              <a:t>Jaringan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Status monitoring tools.</a:t>
            </a:r>
          </a:p>
          <a:p>
            <a:r>
              <a:rPr lang="en-US" dirty="0" smtClean="0"/>
              <a:t>Traffic monitoring tools.</a:t>
            </a:r>
          </a:p>
          <a:p>
            <a:r>
              <a:rPr lang="en-US" dirty="0" smtClean="0"/>
              <a:t>Route monitoring tools.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Status Monitoring Tools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47458" name="Object 10"/>
          <p:cNvGraphicFramePr>
            <a:graphicFrameLocks noChangeAspect="1"/>
          </p:cNvGraphicFramePr>
          <p:nvPr>
            <p:ph idx="1"/>
          </p:nvPr>
        </p:nvGraphicFramePr>
        <p:xfrm>
          <a:off x="214282" y="2571744"/>
          <a:ext cx="8682737" cy="3357586"/>
        </p:xfrm>
        <a:graphic>
          <a:graphicData uri="http://schemas.openxmlformats.org/presentationml/2006/ole">
            <p:oleObj spid="_x0000_s147458" name="Document" r:id="rId3" imgW="5632920" imgH="217836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Traffic Monitoring Tools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48482" name="Object 9"/>
          <p:cNvGraphicFramePr>
            <a:graphicFrameLocks noChangeAspect="1"/>
          </p:cNvGraphicFramePr>
          <p:nvPr>
            <p:ph idx="1"/>
          </p:nvPr>
        </p:nvGraphicFramePr>
        <p:xfrm>
          <a:off x="214282" y="2357430"/>
          <a:ext cx="9484853" cy="3929089"/>
        </p:xfrm>
        <a:graphic>
          <a:graphicData uri="http://schemas.openxmlformats.org/presentationml/2006/ole">
            <p:oleObj spid="_x0000_s148482" name="Document" r:id="rId3" imgW="6128280" imgH="253764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Routing Monitoring Tools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49506" name="Object 9"/>
          <p:cNvGraphicFramePr>
            <a:graphicFrameLocks noChangeAspect="1"/>
          </p:cNvGraphicFramePr>
          <p:nvPr>
            <p:ph idx="1"/>
          </p:nvPr>
        </p:nvGraphicFramePr>
        <p:xfrm>
          <a:off x="206067" y="2428868"/>
          <a:ext cx="8654798" cy="3286148"/>
        </p:xfrm>
        <a:graphic>
          <a:graphicData uri="http://schemas.openxmlformats.org/presentationml/2006/ole">
            <p:oleObj spid="_x0000_s149506" name="Document" r:id="rId3" imgW="5632920" imgH="195264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Tools </a:t>
            </a:r>
            <a:r>
              <a:rPr lang="en-US" dirty="0" err="1" smtClean="0">
                <a:solidFill>
                  <a:schemeClr val="bg1"/>
                </a:solidFill>
              </a:rPr>
              <a:t>Manajemen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Jaringan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173038" indent="-173038">
              <a:spcBef>
                <a:spcPct val="50000"/>
              </a:spcBef>
            </a:pPr>
            <a:r>
              <a:rPr lang="en-US" dirty="0" smtClean="0"/>
              <a:t> SNMP command tools</a:t>
            </a:r>
          </a:p>
          <a:p>
            <a:pPr marL="173038" indent="-173038">
              <a:spcBef>
                <a:spcPct val="50000"/>
              </a:spcBef>
            </a:pPr>
            <a:r>
              <a:rPr lang="en-US" dirty="0" smtClean="0"/>
              <a:t> MIB Walk</a:t>
            </a:r>
          </a:p>
          <a:p>
            <a:pPr marL="173038" indent="-173038">
              <a:spcBef>
                <a:spcPct val="50000"/>
              </a:spcBef>
            </a:pP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nmpsniff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SNMP Command Tools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229600" cy="4525963"/>
          </a:xfrm>
        </p:spPr>
        <p:txBody>
          <a:bodyPr/>
          <a:lstStyle/>
          <a:p>
            <a:pPr marL="173038" indent="-173038">
              <a:lnSpc>
                <a:spcPct val="90000"/>
              </a:lnSpc>
              <a:spcBef>
                <a:spcPct val="50000"/>
              </a:spcBef>
            </a:pPr>
            <a:endParaRPr lang="en-US" dirty="0" smtClean="0"/>
          </a:p>
          <a:p>
            <a:pPr marL="173038" indent="-173038">
              <a:lnSpc>
                <a:spcPct val="90000"/>
              </a:lnSpc>
              <a:spcBef>
                <a:spcPct val="50000"/>
              </a:spcBef>
            </a:pPr>
            <a:r>
              <a:rPr lang="en-US" dirty="0" err="1" smtClean="0"/>
              <a:t>snmptest</a:t>
            </a:r>
            <a:endParaRPr lang="en-US" dirty="0" smtClean="0"/>
          </a:p>
          <a:p>
            <a:pPr marL="173038" indent="-173038">
              <a:lnSpc>
                <a:spcPct val="90000"/>
              </a:lnSpc>
              <a:spcBef>
                <a:spcPct val="50000"/>
              </a:spcBef>
            </a:pPr>
            <a:r>
              <a:rPr lang="en-US" dirty="0" err="1" smtClean="0"/>
              <a:t>snmpget</a:t>
            </a:r>
            <a:endParaRPr lang="en-US" dirty="0" smtClean="0"/>
          </a:p>
          <a:p>
            <a:pPr marL="173038" indent="-173038">
              <a:lnSpc>
                <a:spcPct val="90000"/>
              </a:lnSpc>
              <a:spcBef>
                <a:spcPct val="50000"/>
              </a:spcBef>
            </a:pPr>
            <a:r>
              <a:rPr lang="en-US" dirty="0" err="1" smtClean="0"/>
              <a:t>snmpgetnext</a:t>
            </a:r>
            <a:endParaRPr lang="en-US" dirty="0" smtClean="0"/>
          </a:p>
          <a:p>
            <a:pPr marL="173038" indent="-173038">
              <a:lnSpc>
                <a:spcPct val="90000"/>
              </a:lnSpc>
              <a:spcBef>
                <a:spcPct val="50000"/>
              </a:spcBef>
            </a:pPr>
            <a:r>
              <a:rPr lang="en-US" dirty="0" err="1" smtClean="0"/>
              <a:t>snmpset</a:t>
            </a:r>
            <a:endParaRPr lang="en-US" dirty="0" smtClean="0"/>
          </a:p>
          <a:p>
            <a:pPr marL="173038" indent="-173038">
              <a:lnSpc>
                <a:spcPct val="90000"/>
              </a:lnSpc>
              <a:spcBef>
                <a:spcPct val="50000"/>
              </a:spcBef>
            </a:pPr>
            <a:r>
              <a:rPr lang="en-US" dirty="0" err="1" smtClean="0"/>
              <a:t>snmptrap</a:t>
            </a:r>
            <a:endParaRPr lang="en-US" dirty="0" smtClean="0"/>
          </a:p>
          <a:p>
            <a:pPr marL="173038" indent="-173038">
              <a:lnSpc>
                <a:spcPct val="90000"/>
              </a:lnSpc>
              <a:spcBef>
                <a:spcPct val="50000"/>
              </a:spcBef>
            </a:pPr>
            <a:r>
              <a:rPr lang="en-US" dirty="0" err="1" smtClean="0"/>
              <a:t>snmpwalk</a:t>
            </a:r>
            <a:endParaRPr lang="en-US" dirty="0" smtClean="0"/>
          </a:p>
          <a:p>
            <a:pPr marL="173038" indent="-173038">
              <a:lnSpc>
                <a:spcPct val="90000"/>
              </a:lnSpc>
              <a:spcBef>
                <a:spcPct val="50000"/>
              </a:spcBef>
            </a:pPr>
            <a:r>
              <a:rPr lang="en-US" dirty="0" err="1" smtClean="0"/>
              <a:t>snmpnetstat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SNMPSniff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pPr marL="173038" indent="-173038">
              <a:spcBef>
                <a:spcPct val="50000"/>
              </a:spcBef>
            </a:pPr>
            <a:r>
              <a:rPr lang="en-US" dirty="0" smtClean="0"/>
              <a:t> Tools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Linux </a:t>
            </a:r>
            <a:r>
              <a:rPr lang="en-US" dirty="0" err="1" smtClean="0"/>
              <a:t>maupun</a:t>
            </a:r>
            <a:r>
              <a:rPr lang="en-US" dirty="0" smtClean="0"/>
              <a:t> FreeBSD.</a:t>
            </a:r>
          </a:p>
          <a:p>
            <a:pPr marL="173038" indent="-173038">
              <a:spcBef>
                <a:spcPct val="50000"/>
              </a:spcBef>
            </a:pPr>
            <a:r>
              <a:rPr lang="en-US" dirty="0"/>
              <a:t> </a:t>
            </a:r>
            <a:r>
              <a:rPr lang="en-US" dirty="0" err="1" smtClean="0"/>
              <a:t>Menempatkan</a:t>
            </a:r>
            <a:r>
              <a:rPr lang="en-US" dirty="0" smtClean="0"/>
              <a:t> interface </a:t>
            </a:r>
            <a:r>
              <a:rPr lang="en-US" dirty="0" err="1" smtClean="0"/>
              <a:t>di</a:t>
            </a:r>
            <a:r>
              <a:rPr lang="en-US" dirty="0" smtClean="0"/>
              <a:t> promiscuous mode </a:t>
            </a:r>
            <a:r>
              <a:rPr lang="en-US" dirty="0" err="1" smtClean="0"/>
              <a:t>dan</a:t>
            </a:r>
            <a:r>
              <a:rPr lang="en-US" dirty="0" smtClean="0"/>
              <a:t> capture SNMP PDU.</a:t>
            </a:r>
          </a:p>
          <a:p>
            <a:pPr marL="173038" indent="-173038">
              <a:spcBef>
                <a:spcPct val="50000"/>
              </a:spcBef>
            </a:pPr>
            <a:r>
              <a:rPr lang="en-US" dirty="0"/>
              <a:t> </a:t>
            </a:r>
            <a:r>
              <a:rPr lang="en-US" dirty="0" err="1" smtClean="0"/>
              <a:t>Hampir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kegunaannya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TCPDump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4697</TotalTime>
  <Words>243</Words>
  <Application>Microsoft Office PowerPoint</Application>
  <PresentationFormat>On-screen Show (4:3)</PresentationFormat>
  <Paragraphs>79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Diseño predeterminado</vt:lpstr>
      <vt:lpstr>VISIO</vt:lpstr>
      <vt:lpstr>Document</vt:lpstr>
      <vt:lpstr>NM Tools &amp; Systems</vt:lpstr>
      <vt:lpstr>Katalog</vt:lpstr>
      <vt:lpstr>Software Jaringan</vt:lpstr>
      <vt:lpstr>Status Monitoring Tools</vt:lpstr>
      <vt:lpstr>Traffic Monitoring Tools</vt:lpstr>
      <vt:lpstr>Routing Monitoring Tools</vt:lpstr>
      <vt:lpstr>Tools Manajemen Jaringan</vt:lpstr>
      <vt:lpstr>SNMP Command Tools</vt:lpstr>
      <vt:lpstr>SNMPSniff</vt:lpstr>
      <vt:lpstr>Statistik Jaringan</vt:lpstr>
      <vt:lpstr>Traffic Load</vt:lpstr>
      <vt:lpstr>Distribusi Protokol</vt:lpstr>
      <vt:lpstr>Komponen NMS &lt;1&gt;</vt:lpstr>
      <vt:lpstr>Komponen NMS &lt;2&gt;</vt:lpstr>
      <vt:lpstr>Monitoring Jaringan</vt:lpstr>
      <vt:lpstr>NMS Komersial</vt:lpstr>
      <vt:lpstr>Jaringan dan Sistem Mgmt</vt:lpstr>
      <vt:lpstr>Karakteristik Jaringan (IETF RFC 2063)</vt:lpstr>
      <vt:lpstr>Rule-Based Reasoning &lt;1&gt;</vt:lpstr>
      <vt:lpstr>Rule-Based Reasoning &lt;2&gt;</vt:lpstr>
      <vt:lpstr>Transisi Model &lt;1&gt;</vt:lpstr>
      <vt:lpstr>Transisi Model &lt;2&gt;</vt:lpstr>
      <vt:lpstr>Manajemen Keamanan</vt:lpstr>
      <vt:lpstr>The End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Windows7Ultimate</cp:lastModifiedBy>
  <cp:revision>598</cp:revision>
  <dcterms:created xsi:type="dcterms:W3CDTF">2010-05-23T14:28:12Z</dcterms:created>
  <dcterms:modified xsi:type="dcterms:W3CDTF">2015-06-09T06:42:02Z</dcterms:modified>
</cp:coreProperties>
</file>