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76" r:id="rId2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575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754FE-9650-4FCA-9A54-930713A178E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383F-2419-4D13-9AB2-C9AF94BFE2D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9D922-5DB2-4A72-B194-B882FC810CB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CAB34-73C4-4556-B608-9E8767D62D6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68428-355F-407F-98C4-D1BC190FEC0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BCDD9-18CD-4394-B4C0-164C473384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8D559-4A87-4798-98A7-94626A57A86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810A5-D194-4919-B708-56CB17561B1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EF06-959E-4B7C-AC4D-25453505B7F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BF233-673F-4A20-A5CB-C0C7EDBAC7A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E186B-3AF2-4C84-AD2A-5F44EBD566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8F68F9-6BC0-43D4-8C07-B3732780F838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79388" y="981075"/>
            <a:ext cx="7964512" cy="831850"/>
          </a:xfrm>
          <a:noFill/>
          <a:ln/>
        </p:spPr>
        <p:txBody>
          <a:bodyPr/>
          <a:lstStyle/>
          <a:p>
            <a:pPr algn="l"/>
            <a:r>
              <a:rPr lang="es-UY" sz="3600" b="1" dirty="0" err="1" smtClean="0">
                <a:solidFill>
                  <a:schemeClr val="bg1"/>
                </a:solidFill>
              </a:rPr>
              <a:t>Broadband</a:t>
            </a:r>
            <a:r>
              <a:rPr lang="es-UY" sz="3600" b="1" dirty="0" smtClean="0">
                <a:solidFill>
                  <a:schemeClr val="bg1"/>
                </a:solidFill>
              </a:rPr>
              <a:t> Network Management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179388" y="1773238"/>
            <a:ext cx="39608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UY" b="1" dirty="0" err="1" smtClean="0">
                <a:solidFill>
                  <a:schemeClr val="bg1"/>
                </a:solidFill>
              </a:rPr>
              <a:t>Pertemuan</a:t>
            </a:r>
            <a:r>
              <a:rPr lang="es-UY" b="1" dirty="0" smtClean="0">
                <a:solidFill>
                  <a:schemeClr val="bg1"/>
                </a:solidFill>
              </a:rPr>
              <a:t> 14</a:t>
            </a:r>
          </a:p>
          <a:p>
            <a:r>
              <a:rPr lang="es-UY" b="1" dirty="0" err="1" smtClean="0">
                <a:solidFill>
                  <a:schemeClr val="bg1"/>
                </a:solidFill>
              </a:rPr>
              <a:t>Manajemen</a:t>
            </a:r>
            <a:r>
              <a:rPr lang="es-UY" b="1" dirty="0" smtClean="0">
                <a:solidFill>
                  <a:schemeClr val="bg1"/>
                </a:solidFill>
              </a:rPr>
              <a:t> </a:t>
            </a:r>
            <a:r>
              <a:rPr lang="es-UY" b="1" dirty="0" err="1" smtClean="0">
                <a:solidFill>
                  <a:schemeClr val="bg1"/>
                </a:solidFill>
              </a:rPr>
              <a:t>Jaringan</a:t>
            </a:r>
            <a:endParaRPr lang="es-E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ATM WAN &lt;1&gt;</a:t>
            </a:r>
            <a:endParaRPr lang="en-US" dirty="0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>
            <p:ph idx="1"/>
          </p:nvPr>
        </p:nvGraphicFramePr>
        <p:xfrm>
          <a:off x="500034" y="2143116"/>
          <a:ext cx="8207015" cy="4143404"/>
        </p:xfrm>
        <a:graphic>
          <a:graphicData uri="http://schemas.openxmlformats.org/presentationml/2006/ole">
            <p:oleObj spid="_x0000_s156674" name="VISIO" r:id="rId3" imgW="6694560" imgH="337968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ATM WAN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id-ID" dirty="0" smtClean="0"/>
              <a:t>WAN disediakan oleh penyedia layanan publik</a:t>
            </a:r>
            <a:r>
              <a:rPr lang="en-US" dirty="0" smtClean="0"/>
              <a:t> (ISP).</a:t>
            </a:r>
          </a:p>
          <a:p>
            <a:r>
              <a:rPr lang="en-US" dirty="0" smtClean="0"/>
              <a:t>Private Network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WAN.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OAM &amp;P (Operations, Administrations, Maintenance, &amp; Provisioning).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Group</a:t>
            </a:r>
            <a:endParaRPr lang="en-US" dirty="0"/>
          </a:p>
        </p:txBody>
      </p:sp>
      <p:graphicFrame>
        <p:nvGraphicFramePr>
          <p:cNvPr id="157698" name="Object 2"/>
          <p:cNvGraphicFramePr>
            <a:graphicFrameLocks noChangeAspect="1"/>
          </p:cNvGraphicFramePr>
          <p:nvPr>
            <p:ph idx="1"/>
          </p:nvPr>
        </p:nvGraphicFramePr>
        <p:xfrm>
          <a:off x="357158" y="1857364"/>
          <a:ext cx="8530446" cy="4038613"/>
        </p:xfrm>
        <a:graphic>
          <a:graphicData uri="http://schemas.openxmlformats.org/presentationml/2006/ole">
            <p:oleObj spid="_x0000_s157698" name="VISIO" r:id="rId3" imgW="7380360" imgH="349344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DXI Management &lt;1&gt;</a:t>
            </a:r>
            <a:endParaRPr lang="en-US" dirty="0"/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>
            <p:ph idx="1"/>
          </p:nvPr>
        </p:nvGraphicFramePr>
        <p:xfrm>
          <a:off x="1285852" y="1928802"/>
          <a:ext cx="6187742" cy="1428760"/>
        </p:xfrm>
        <a:graphic>
          <a:graphicData uri="http://schemas.openxmlformats.org/presentationml/2006/ole">
            <p:oleObj spid="_x0000_s158722" name="VISIO" r:id="rId3" imgW="4612680" imgH="1065960" progId="Visio.Drawing.11">
              <p:embed/>
            </p:oleObj>
          </a:graphicData>
        </a:graphic>
      </p:graphicFrame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1428728" y="3621244"/>
          <a:ext cx="5786446" cy="3236756"/>
        </p:xfrm>
        <a:graphic>
          <a:graphicData uri="http://schemas.openxmlformats.org/presentationml/2006/ole">
            <p:oleObj spid="_x0000_s158723" name="VISIO" r:id="rId4" imgW="4624920" imgH="25869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DXI Management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Digital Exchange Interface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DCE </a:t>
            </a:r>
            <a:r>
              <a:rPr lang="en-US" sz="2800" dirty="0" err="1" smtClean="0"/>
              <a:t>dan</a:t>
            </a:r>
            <a:r>
              <a:rPr lang="en-US" sz="2800" dirty="0" smtClean="0"/>
              <a:t> DTE.</a:t>
            </a:r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DTE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Hub,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DCE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DSU (Digital Service Unit). ATM Switch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publik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DXI </a:t>
            </a:r>
            <a:r>
              <a:rPr lang="en-US" sz="2800" dirty="0" err="1" smtClean="0"/>
              <a:t>dan</a:t>
            </a:r>
            <a:r>
              <a:rPr lang="en-US" sz="2800" dirty="0" smtClean="0"/>
              <a:t> ATM UNI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spesifikasi</a:t>
            </a:r>
            <a:r>
              <a:rPr lang="en-US" sz="2800" dirty="0" smtClean="0"/>
              <a:t> ILMI(Interim Local Management Interface).</a:t>
            </a:r>
          </a:p>
          <a:p>
            <a:r>
              <a:rPr lang="id-ID" sz="2800" dirty="0" smtClean="0"/>
              <a:t>Manajer NMS menggunakan SNMP dengan agen proxy 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Broadband &lt;1&gt;</a:t>
            </a:r>
            <a:endParaRPr lang="en-US" dirty="0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>
            <p:ph idx="1"/>
          </p:nvPr>
        </p:nvGraphicFramePr>
        <p:xfrm>
          <a:off x="1357290" y="1553262"/>
          <a:ext cx="6325939" cy="5304738"/>
        </p:xfrm>
        <a:graphic>
          <a:graphicData uri="http://schemas.openxmlformats.org/presentationml/2006/ole">
            <p:oleObj spid="_x0000_s159746" name="VISIO" r:id="rId3" imgW="6923160" imgH="58057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Broadband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pelanggan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	Perusahaan </a:t>
            </a:r>
            <a:r>
              <a:rPr lang="en-US" dirty="0" err="1" smtClean="0"/>
              <a:t>atau</a:t>
            </a:r>
            <a:r>
              <a:rPr lang="en-US" dirty="0" smtClean="0"/>
              <a:t> corporate.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	Service Provider.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3.	</a:t>
            </a:r>
            <a:r>
              <a:rPr lang="en-US" dirty="0" err="1" smtClean="0"/>
              <a:t>Kediaman</a:t>
            </a:r>
            <a:r>
              <a:rPr lang="en-US" dirty="0" smtClean="0"/>
              <a:t> / SOHO (Small Office Home 	Office).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Broadband</a:t>
            </a:r>
            <a:endParaRPr lang="en-US" dirty="0"/>
          </a:p>
        </p:txBody>
      </p:sp>
      <p:graphicFrame>
        <p:nvGraphicFramePr>
          <p:cNvPr id="160770" name="Object 2"/>
          <p:cNvGraphicFramePr>
            <a:graphicFrameLocks noChangeAspect="1"/>
          </p:cNvGraphicFramePr>
          <p:nvPr>
            <p:ph idx="1"/>
          </p:nvPr>
        </p:nvGraphicFramePr>
        <p:xfrm>
          <a:off x="357158" y="1857364"/>
          <a:ext cx="8436766" cy="4429156"/>
        </p:xfrm>
        <a:graphic>
          <a:graphicData uri="http://schemas.openxmlformats.org/presentationml/2006/ole">
            <p:oleObj spid="_x0000_s160770" name="VISIO" r:id="rId3" imgW="8613360" imgH="39391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HFC (Hybrid, Fiber, Coaxial)</a:t>
            </a:r>
            <a:endParaRPr lang="en-US" dirty="0"/>
          </a:p>
        </p:txBody>
      </p:sp>
      <p:graphicFrame>
        <p:nvGraphicFramePr>
          <p:cNvPr id="161794" name="Object 2"/>
          <p:cNvGraphicFramePr>
            <a:graphicFrameLocks noChangeAspect="1"/>
          </p:cNvGraphicFramePr>
          <p:nvPr>
            <p:ph idx="1"/>
          </p:nvPr>
        </p:nvGraphicFramePr>
        <p:xfrm>
          <a:off x="857224" y="1428736"/>
          <a:ext cx="7500990" cy="5249597"/>
        </p:xfrm>
        <a:graphic>
          <a:graphicData uri="http://schemas.openxmlformats.org/presentationml/2006/ole">
            <p:oleObj spid="_x0000_s161794" name="VISIO" r:id="rId3" imgW="6740280" imgH="62067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DSL (Digital </a:t>
            </a:r>
            <a:r>
              <a:rPr lang="en-US" dirty="0" err="1" smtClean="0"/>
              <a:t>Subcriber</a:t>
            </a:r>
            <a:r>
              <a:rPr lang="en-US" dirty="0" smtClean="0"/>
              <a:t>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30.000 bps.</a:t>
            </a:r>
          </a:p>
          <a:p>
            <a:r>
              <a:rPr lang="en-US" dirty="0" err="1" smtClean="0"/>
              <a:t>Jenis</a:t>
            </a:r>
            <a:r>
              <a:rPr lang="en-US" dirty="0" smtClean="0"/>
              <a:t> data rate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	 T1/DS1 (1.544Mbps)	18.000 feet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	 T2/DS2 (6.312 Mbps)	12,000 feet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PSTN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Teknologi</a:t>
            </a:r>
            <a:r>
              <a:rPr lang="en-US" dirty="0" smtClean="0"/>
              <a:t> DSL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analog </a:t>
            </a:r>
            <a:r>
              <a:rPr lang="en-US" dirty="0" err="1" smtClean="0"/>
              <a:t>serta</a:t>
            </a:r>
            <a:r>
              <a:rPr lang="en-US" dirty="0" smtClean="0"/>
              <a:t> digital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Broadband Services &lt;1&gt;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fr-CA" dirty="0" smtClean="0"/>
              <a:t>BISDN (Broadband </a:t>
            </a:r>
            <a:r>
              <a:rPr lang="fr-CA" dirty="0" err="1" smtClean="0"/>
              <a:t>Integrated</a:t>
            </a:r>
            <a:r>
              <a:rPr lang="fr-CA" dirty="0" smtClean="0"/>
              <a:t> Services Digital Network) </a:t>
            </a:r>
            <a:r>
              <a:rPr lang="fr-CA" dirty="0" err="1" smtClean="0"/>
              <a:t>melayani</a:t>
            </a:r>
            <a:r>
              <a:rPr lang="fr-CA" dirty="0" smtClean="0"/>
              <a:t> data, </a:t>
            </a:r>
            <a:r>
              <a:rPr lang="fr-CA" dirty="0" err="1" smtClean="0"/>
              <a:t>voice</a:t>
            </a:r>
            <a:r>
              <a:rPr lang="fr-CA" dirty="0" smtClean="0"/>
              <a:t>, dan </a:t>
            </a:r>
            <a:r>
              <a:rPr lang="fr-CA" dirty="0" err="1" smtClean="0"/>
              <a:t>video</a:t>
            </a:r>
            <a:r>
              <a:rPr lang="fr-CA" dirty="0" smtClean="0"/>
              <a:t>.</a:t>
            </a:r>
          </a:p>
          <a:p>
            <a:r>
              <a:rPr lang="fr-CA" dirty="0" smtClean="0"/>
              <a:t>23B+D</a:t>
            </a:r>
          </a:p>
          <a:p>
            <a:r>
              <a:rPr lang="fr-CA" dirty="0" smtClean="0"/>
              <a:t>WAN =&gt; ATM, SONET, STS</a:t>
            </a:r>
          </a:p>
          <a:p>
            <a:r>
              <a:rPr lang="fr-CA" dirty="0" smtClean="0"/>
              <a:t>LAN =&gt; ATM LAN </a:t>
            </a:r>
            <a:r>
              <a:rPr lang="fr-CA" dirty="0" err="1" smtClean="0"/>
              <a:t>Emulation</a:t>
            </a:r>
            <a:endParaRPr lang="fr-CA" dirty="0" smtClean="0"/>
          </a:p>
          <a:p>
            <a:r>
              <a:rPr lang="fr-CA" dirty="0" err="1" smtClean="0"/>
              <a:t>Teknologi</a:t>
            </a:r>
            <a:r>
              <a:rPr lang="fr-CA" dirty="0" smtClean="0"/>
              <a:t> </a:t>
            </a:r>
            <a:r>
              <a:rPr lang="fr-CA" dirty="0" err="1" smtClean="0"/>
              <a:t>Akses</a:t>
            </a:r>
            <a:r>
              <a:rPr lang="fr-CA" dirty="0" smtClean="0"/>
              <a:t> =&gt; </a:t>
            </a:r>
            <a:r>
              <a:rPr lang="fr-CA" dirty="0" err="1" smtClean="0"/>
              <a:t>Kabel</a:t>
            </a:r>
            <a:r>
              <a:rPr lang="fr-CA" dirty="0" smtClean="0"/>
              <a:t>, DSL, Wireless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Manajemen</a:t>
            </a:r>
            <a:r>
              <a:rPr lang="en-US" dirty="0" smtClean="0"/>
              <a:t> DSL</a:t>
            </a:r>
            <a:endParaRPr lang="en-US" dirty="0"/>
          </a:p>
        </p:txBody>
      </p:sp>
      <p:graphicFrame>
        <p:nvGraphicFramePr>
          <p:cNvPr id="162818" name="Object 2"/>
          <p:cNvGraphicFramePr>
            <a:graphicFrameLocks noChangeAspect="1"/>
          </p:cNvGraphicFramePr>
          <p:nvPr>
            <p:ph idx="1"/>
          </p:nvPr>
        </p:nvGraphicFramePr>
        <p:xfrm>
          <a:off x="714348" y="1357298"/>
          <a:ext cx="7786742" cy="5337295"/>
        </p:xfrm>
        <a:graphic>
          <a:graphicData uri="http://schemas.openxmlformats.org/presentationml/2006/ole">
            <p:oleObj spid="_x0000_s162818" name="VISIO" r:id="rId3" imgW="9196920" imgH="652824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Wireless &lt;1&gt;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 smtClean="0"/>
              <a:t>Access Point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Sentral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PC </a:t>
            </a:r>
            <a:r>
              <a:rPr lang="en-US" dirty="0" err="1" smtClean="0"/>
              <a:t>ke</a:t>
            </a:r>
            <a:r>
              <a:rPr lang="en-US" dirty="0" smtClean="0"/>
              <a:t> ISP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.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konverter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radio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digital.</a:t>
            </a:r>
          </a:p>
          <a:p>
            <a:r>
              <a:rPr lang="en-US" dirty="0" smtClean="0"/>
              <a:t>Wireless LAN Interface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laptop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terembeded</a:t>
            </a:r>
            <a:r>
              <a:rPr lang="en-US" dirty="0" smtClean="0"/>
              <a:t>.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eksternalnya</a:t>
            </a:r>
            <a:r>
              <a:rPr lang="en-US" dirty="0" smtClean="0"/>
              <a:t> </a:t>
            </a:r>
            <a:r>
              <a:rPr lang="en-US" dirty="0" err="1" smtClean="0"/>
              <a:t>terjual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Wireless LAN Adaptor USB.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Wireless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r>
              <a:rPr lang="en-US" dirty="0" smtClean="0"/>
              <a:t>Mobile/</a:t>
            </a:r>
            <a:r>
              <a:rPr lang="en-US" dirty="0" err="1" smtClean="0"/>
              <a:t>Dekstop</a:t>
            </a:r>
            <a:r>
              <a:rPr lang="en-US" dirty="0" smtClean="0"/>
              <a:t> PC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(user)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terpasang</a:t>
            </a:r>
            <a:r>
              <a:rPr lang="en-US" dirty="0" smtClean="0"/>
              <a:t> media Wireless LAN interface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PCI </a:t>
            </a:r>
            <a:r>
              <a:rPr lang="en-US" dirty="0" err="1" smtClean="0"/>
              <a:t>maupun</a:t>
            </a:r>
            <a:r>
              <a:rPr lang="en-US" dirty="0" smtClean="0"/>
              <a:t> USB.</a:t>
            </a:r>
          </a:p>
          <a:p>
            <a:r>
              <a:rPr lang="en-US" dirty="0" err="1" smtClean="0"/>
              <a:t>Antena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s-ES" dirty="0" smtClean="0"/>
              <a:t>Antena </a:t>
            </a:r>
            <a:r>
              <a:rPr lang="es-ES" dirty="0" err="1" smtClean="0"/>
              <a:t>External</a:t>
            </a:r>
            <a:r>
              <a:rPr lang="es-ES" dirty="0" smtClean="0"/>
              <a:t>, </a:t>
            </a:r>
            <a:r>
              <a:rPr lang="es-ES" dirty="0" err="1" smtClean="0"/>
              <a:t>digunakan</a:t>
            </a:r>
            <a:r>
              <a:rPr lang="es-ES" dirty="0" smtClean="0"/>
              <a:t> </a:t>
            </a:r>
            <a:r>
              <a:rPr lang="es-ES" dirty="0" err="1" smtClean="0"/>
              <a:t>untuk</a:t>
            </a:r>
            <a:r>
              <a:rPr lang="es-ES" dirty="0" smtClean="0"/>
              <a:t> </a:t>
            </a:r>
            <a:r>
              <a:rPr lang="es-ES" dirty="0" err="1" smtClean="0"/>
              <a:t>memperkuat</a:t>
            </a:r>
            <a:r>
              <a:rPr lang="es-ES" dirty="0" smtClean="0"/>
              <a:t> </a:t>
            </a:r>
            <a:r>
              <a:rPr lang="es-ES" dirty="0" err="1" smtClean="0"/>
              <a:t>daya</a:t>
            </a:r>
            <a:r>
              <a:rPr lang="es-ES" dirty="0" smtClean="0"/>
              <a:t> </a:t>
            </a:r>
            <a:r>
              <a:rPr lang="es-ES" dirty="0" err="1" smtClean="0"/>
              <a:t>pancar</a:t>
            </a:r>
            <a:r>
              <a:rPr lang="es-ES" dirty="0" smtClean="0"/>
              <a:t>. </a:t>
            </a:r>
            <a:r>
              <a:rPr lang="es-ES" dirty="0" err="1" smtClean="0"/>
              <a:t>Biasanya</a:t>
            </a:r>
            <a:r>
              <a:rPr lang="es-ES" dirty="0" smtClean="0"/>
              <a:t> </a:t>
            </a:r>
            <a:r>
              <a:rPr lang="es-ES" dirty="0" err="1" smtClean="0"/>
              <a:t>dipasang</a:t>
            </a:r>
            <a:r>
              <a:rPr lang="es-ES" dirty="0" smtClean="0"/>
              <a:t> </a:t>
            </a:r>
            <a:r>
              <a:rPr lang="es-ES" dirty="0" err="1" smtClean="0"/>
              <a:t>sendiri</a:t>
            </a:r>
            <a:r>
              <a:rPr lang="es-ES" dirty="0" smtClean="0"/>
              <a:t> </a:t>
            </a:r>
            <a:r>
              <a:rPr lang="es-ES" dirty="0" err="1" smtClean="0"/>
              <a:t>oleh</a:t>
            </a:r>
            <a:r>
              <a:rPr lang="es-ES" dirty="0" smtClean="0"/>
              <a:t> </a:t>
            </a:r>
            <a:r>
              <a:rPr lang="es-ES" dirty="0" err="1" smtClean="0"/>
              <a:t>klien</a:t>
            </a:r>
            <a:r>
              <a:rPr lang="es-ES" dirty="0" smtClean="0"/>
              <a:t> (Antena </a:t>
            </a:r>
            <a:r>
              <a:rPr lang="es-ES" dirty="0" err="1" smtClean="0"/>
              <a:t>Kaleng</a:t>
            </a:r>
            <a:r>
              <a:rPr lang="es-E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Wireless &lt;3&gt;</a:t>
            </a:r>
            <a:endParaRPr lang="en-US" dirty="0"/>
          </a:p>
        </p:txBody>
      </p:sp>
      <p:pic>
        <p:nvPicPr>
          <p:cNvPr id="4" name="Content Placeholder 3" descr="antena kale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00174"/>
            <a:ext cx="2524126" cy="2897697"/>
          </a:xfrm>
        </p:spPr>
      </p:pic>
      <p:pic>
        <p:nvPicPr>
          <p:cNvPr id="5" name="Picture 4" descr="Senao_ecb_32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1785926"/>
            <a:ext cx="2643206" cy="2643206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4071942"/>
            <a:ext cx="2571753" cy="2571753"/>
          </a:xfrm>
          <a:prstGeom prst="rect">
            <a:avLst/>
          </a:prstGeom>
        </p:spPr>
      </p:pic>
      <p:pic>
        <p:nvPicPr>
          <p:cNvPr id="7" name="Picture 6" descr="SecuBridge_54G_54mbps_802_11g_WLAN_Outdoor_Access_Poi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4714884"/>
            <a:ext cx="2563196" cy="1924044"/>
          </a:xfrm>
          <a:prstGeom prst="rect">
            <a:avLst/>
          </a:prstGeom>
        </p:spPr>
      </p:pic>
      <p:pic>
        <p:nvPicPr>
          <p:cNvPr id="8" name="Picture 7" descr="gri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950" y="2071678"/>
            <a:ext cx="2569712" cy="1785950"/>
          </a:xfrm>
          <a:prstGeom prst="rect">
            <a:avLst/>
          </a:prstGeom>
        </p:spPr>
      </p:pic>
      <p:pic>
        <p:nvPicPr>
          <p:cNvPr id="9" name="Picture 8" descr="Laptop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554" y="4714884"/>
            <a:ext cx="2714644" cy="199498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Satelit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4525963"/>
          </a:xfrm>
        </p:spPr>
        <p:txBody>
          <a:bodyPr/>
          <a:lstStyle/>
          <a:p>
            <a:r>
              <a:rPr lang="en-US" sz="3000" dirty="0" smtClean="0"/>
              <a:t>Protocol yang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</a:t>
            </a:r>
            <a:r>
              <a:rPr lang="en-US" sz="3000" dirty="0" err="1" smtClean="0"/>
              <a:t>Protokol</a:t>
            </a:r>
            <a:r>
              <a:rPr lang="en-US" sz="3000" dirty="0" smtClean="0"/>
              <a:t> X.25 yang </a:t>
            </a:r>
            <a:r>
              <a:rPr lang="en-US" sz="3000" dirty="0" err="1" smtClean="0"/>
              <a:t>mengatur</a:t>
            </a:r>
            <a:r>
              <a:rPr lang="en-US" sz="3000" dirty="0" smtClean="0"/>
              <a:t> </a:t>
            </a:r>
            <a:r>
              <a:rPr lang="en-US" sz="3000" dirty="0" err="1" smtClean="0"/>
              <a:t>proses</a:t>
            </a:r>
            <a:r>
              <a:rPr lang="en-US" sz="3000" dirty="0" smtClean="0"/>
              <a:t> </a:t>
            </a:r>
            <a:r>
              <a:rPr lang="en-US" sz="3000" dirty="0" err="1" smtClean="0"/>
              <a:t>komunikasi</a:t>
            </a:r>
            <a:r>
              <a:rPr lang="en-US" sz="3000" dirty="0" smtClean="0"/>
              <a:t> </a:t>
            </a:r>
            <a:r>
              <a:rPr lang="en-US" sz="3000" dirty="0" err="1" smtClean="0"/>
              <a:t>antara</a:t>
            </a:r>
            <a:r>
              <a:rPr lang="en-US" sz="3000" dirty="0" smtClean="0"/>
              <a:t> </a:t>
            </a:r>
            <a:r>
              <a:rPr lang="en-US" sz="3000" dirty="0" err="1" smtClean="0"/>
              <a:t>dua</a:t>
            </a:r>
            <a:r>
              <a:rPr lang="en-US" sz="3000" dirty="0" smtClean="0"/>
              <a:t> </a:t>
            </a:r>
            <a:r>
              <a:rPr lang="en-US" sz="3000" dirty="0" err="1" smtClean="0"/>
              <a:t>komputer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jaringan</a:t>
            </a:r>
            <a:r>
              <a:rPr lang="en-US" sz="3000" dirty="0" smtClean="0"/>
              <a:t>.</a:t>
            </a:r>
          </a:p>
          <a:p>
            <a:r>
              <a:rPr lang="en-US" sz="3000" dirty="0" err="1" smtClean="0"/>
              <a:t>Komponen</a:t>
            </a:r>
            <a:r>
              <a:rPr lang="en-US" sz="3000" dirty="0" smtClean="0"/>
              <a:t> </a:t>
            </a:r>
            <a:r>
              <a:rPr lang="en-US" sz="3000" dirty="0" err="1" smtClean="0"/>
              <a:t>jaringan</a:t>
            </a:r>
            <a:r>
              <a:rPr lang="en-US" sz="3000" dirty="0" smtClean="0"/>
              <a:t> </a:t>
            </a:r>
            <a:r>
              <a:rPr lang="en-US" sz="3000" dirty="0" err="1" smtClean="0"/>
              <a:t>satelit</a:t>
            </a:r>
            <a:r>
              <a:rPr lang="en-US" sz="3000" dirty="0" smtClean="0"/>
              <a:t> :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1.	</a:t>
            </a:r>
            <a:r>
              <a:rPr lang="en-US" sz="3000" dirty="0" err="1" smtClean="0"/>
              <a:t>Stasiun</a:t>
            </a:r>
            <a:r>
              <a:rPr lang="en-US" sz="3000" dirty="0" smtClean="0"/>
              <a:t> </a:t>
            </a:r>
            <a:r>
              <a:rPr lang="en-US" sz="3000" dirty="0" err="1" smtClean="0"/>
              <a:t>bumi</a:t>
            </a:r>
            <a:r>
              <a:rPr lang="en-US" sz="3000" dirty="0" smtClean="0"/>
              <a:t>,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mengirim</a:t>
            </a:r>
            <a:r>
              <a:rPr lang="en-US" sz="3000" dirty="0" smtClean="0"/>
              <a:t> 	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menerima</a:t>
            </a:r>
            <a:r>
              <a:rPr lang="en-US" sz="3000" dirty="0" smtClean="0"/>
              <a:t> data.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2.	</a:t>
            </a:r>
            <a:r>
              <a:rPr lang="en-US" sz="3000" dirty="0" err="1" smtClean="0"/>
              <a:t>Satelit</a:t>
            </a:r>
            <a:r>
              <a:rPr lang="en-US" sz="3000" dirty="0" smtClean="0"/>
              <a:t>, </a:t>
            </a:r>
            <a:r>
              <a:rPr lang="en-US" sz="3000" dirty="0" err="1" smtClean="0"/>
              <a:t>disebut</a:t>
            </a:r>
            <a:r>
              <a:rPr lang="en-US" sz="3000" dirty="0" smtClean="0"/>
              <a:t> </a:t>
            </a:r>
            <a:r>
              <a:rPr lang="en-US" sz="3000" dirty="0" err="1" smtClean="0"/>
              <a:t>juga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/>
              <a:t> </a:t>
            </a:r>
            <a:r>
              <a:rPr lang="en-US" sz="3000" dirty="0" smtClean="0"/>
              <a:t>transponder.</a:t>
            </a:r>
          </a:p>
          <a:p>
            <a:r>
              <a:rPr lang="en-US" sz="3000" dirty="0" err="1" smtClean="0"/>
              <a:t>Kelemahan</a:t>
            </a:r>
            <a:r>
              <a:rPr lang="en-US" sz="3000" dirty="0" smtClean="0"/>
              <a:t> </a:t>
            </a:r>
            <a:r>
              <a:rPr lang="en-US" sz="3000" dirty="0" err="1" smtClean="0"/>
              <a:t>jaringan</a:t>
            </a:r>
            <a:r>
              <a:rPr lang="en-US" sz="3000" dirty="0" smtClean="0"/>
              <a:t> </a:t>
            </a:r>
            <a:r>
              <a:rPr lang="en-US" sz="3000" dirty="0" err="1" smtClean="0"/>
              <a:t>satelit</a:t>
            </a:r>
            <a:r>
              <a:rPr lang="en-US" sz="3000" dirty="0" smtClean="0"/>
              <a:t>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hal</a:t>
            </a:r>
            <a:r>
              <a:rPr lang="en-US" sz="3000" dirty="0" smtClean="0"/>
              <a:t> </a:t>
            </a:r>
            <a:r>
              <a:rPr lang="en-US" sz="3000" dirty="0" err="1" smtClean="0"/>
              <a:t>keamanan</a:t>
            </a:r>
            <a:r>
              <a:rPr lang="en-US" sz="3000" dirty="0" smtClean="0"/>
              <a:t>, </a:t>
            </a:r>
            <a:r>
              <a:rPr lang="en-US" sz="3000" dirty="0" err="1" smtClean="0"/>
              <a:t>yaitu</a:t>
            </a:r>
            <a:r>
              <a:rPr lang="en-US" sz="3000" dirty="0" smtClean="0"/>
              <a:t> </a:t>
            </a:r>
            <a:r>
              <a:rPr lang="en-US" sz="3000" dirty="0" err="1" smtClean="0"/>
              <a:t>transmisi</a:t>
            </a:r>
            <a:r>
              <a:rPr lang="en-US" sz="3000" dirty="0" smtClean="0"/>
              <a:t> data </a:t>
            </a:r>
            <a:r>
              <a:rPr lang="en-US" sz="3000" dirty="0" err="1" smtClean="0"/>
              <a:t>sangat</a:t>
            </a:r>
            <a:r>
              <a:rPr lang="en-US" sz="3000" dirty="0" smtClean="0"/>
              <a:t> </a:t>
            </a:r>
            <a:r>
              <a:rPr lang="en-US" sz="3000" dirty="0" err="1" smtClean="0"/>
              <a:t>mudah</a:t>
            </a:r>
            <a:r>
              <a:rPr lang="en-US" sz="3000" dirty="0" smtClean="0"/>
              <a:t> </a:t>
            </a:r>
            <a:r>
              <a:rPr lang="en-US" sz="3000" dirty="0" err="1" smtClean="0"/>
              <a:t>ditangkap</a:t>
            </a:r>
            <a:r>
              <a:rPr lang="en-US" sz="3000" dirty="0" smtClean="0"/>
              <a:t> </a:t>
            </a:r>
            <a:r>
              <a:rPr lang="en-US" sz="3000" dirty="0" err="1" smtClean="0"/>
              <a:t>karena</a:t>
            </a:r>
            <a:r>
              <a:rPr lang="en-US" sz="3000" dirty="0" smtClean="0"/>
              <a:t> </a:t>
            </a:r>
            <a:r>
              <a:rPr lang="en-US" sz="3000" dirty="0" err="1" smtClean="0"/>
              <a:t>berjalan</a:t>
            </a:r>
            <a:r>
              <a:rPr lang="en-US" sz="3000" dirty="0" smtClean="0"/>
              <a:t> </a:t>
            </a:r>
            <a:r>
              <a:rPr lang="en-US" sz="3000" dirty="0" err="1" smtClean="0"/>
              <a:t>melalui</a:t>
            </a:r>
            <a:r>
              <a:rPr lang="en-US" sz="3000" dirty="0" smtClean="0"/>
              <a:t> </a:t>
            </a:r>
            <a:r>
              <a:rPr lang="en-US" sz="3000" dirty="0" err="1" smtClean="0"/>
              <a:t>udara</a:t>
            </a:r>
            <a:r>
              <a:rPr lang="en-US" sz="3000" dirty="0" smtClean="0"/>
              <a:t> </a:t>
            </a:r>
            <a:r>
              <a:rPr lang="en-US" sz="3000" dirty="0" err="1" smtClean="0"/>
              <a:t>terbuka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Satelit</a:t>
            </a:r>
            <a:r>
              <a:rPr lang="en-US" dirty="0" smtClean="0"/>
              <a:t> &lt;1&gt;</a:t>
            </a:r>
            <a:endParaRPr lang="en-US" dirty="0"/>
          </a:p>
        </p:txBody>
      </p:sp>
      <p:pic>
        <p:nvPicPr>
          <p:cNvPr id="7" name="Content Placeholder 6" descr="no1c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357298"/>
            <a:ext cx="8358246" cy="528641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Satelit</a:t>
            </a:r>
            <a:r>
              <a:rPr lang="en-US" dirty="0" smtClean="0"/>
              <a:t> &lt;2&gt;</a:t>
            </a:r>
            <a:endParaRPr lang="en-US" dirty="0"/>
          </a:p>
        </p:txBody>
      </p:sp>
      <p:pic>
        <p:nvPicPr>
          <p:cNvPr id="4" name="Content Placeholder 3" descr="satelit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500175"/>
            <a:ext cx="3571900" cy="2868682"/>
          </a:xfrm>
        </p:spPr>
      </p:pic>
      <p:pic>
        <p:nvPicPr>
          <p:cNvPr id="5" name="Picture 4" descr="1325552403153436998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669" y="1571612"/>
            <a:ext cx="3977045" cy="2643206"/>
          </a:xfrm>
          <a:prstGeom prst="rect">
            <a:avLst/>
          </a:prstGeom>
        </p:spPr>
      </p:pic>
      <p:pic>
        <p:nvPicPr>
          <p:cNvPr id="6" name="Picture 5" descr="42543_communicati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4301396"/>
            <a:ext cx="3143272" cy="25566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 smtClean="0"/>
              <a:t>The End </a:t>
            </a:r>
            <a:r>
              <a:rPr lang="en-US" sz="8000" b="1" dirty="0" smtClean="0">
                <a:sym typeface="Wingdings" pitchFamily="2" charset="2"/>
              </a:rPr>
              <a:t>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Broadband Services &lt;2&gt;</a:t>
            </a:r>
            <a:endParaRPr lang="en-US" dirty="0"/>
          </a:p>
        </p:txBody>
      </p:sp>
      <p:graphicFrame>
        <p:nvGraphicFramePr>
          <p:cNvPr id="150530" name="Object 2"/>
          <p:cNvGraphicFramePr>
            <a:graphicFrameLocks noChangeAspect="1"/>
          </p:cNvGraphicFramePr>
          <p:nvPr>
            <p:ph idx="1"/>
          </p:nvPr>
        </p:nvGraphicFramePr>
        <p:xfrm>
          <a:off x="642910" y="1785926"/>
          <a:ext cx="7896807" cy="4643470"/>
        </p:xfrm>
        <a:graphic>
          <a:graphicData uri="http://schemas.openxmlformats.org/presentationml/2006/ole">
            <p:oleObj spid="_x0000_s150530" name="VISIO" r:id="rId3" imgW="6465960" imgH="38019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LAN Emulation (LANE)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ATM </a:t>
            </a:r>
            <a:r>
              <a:rPr lang="en-US" dirty="0" err="1" smtClean="0"/>
              <a:t>dan</a:t>
            </a:r>
            <a:r>
              <a:rPr lang="en-US" dirty="0" smtClean="0"/>
              <a:t> Ethernet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	ATM </a:t>
            </a:r>
            <a:r>
              <a:rPr lang="en-US" dirty="0" err="1" smtClean="0"/>
              <a:t>bersifat</a:t>
            </a:r>
            <a:r>
              <a:rPr lang="en-US" dirty="0" smtClean="0"/>
              <a:t> connection-oriented.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	ATM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one-to-one.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3.	ATM </a:t>
            </a:r>
            <a:r>
              <a:rPr lang="en-US" dirty="0" err="1" smtClean="0"/>
              <a:t>menggunakan</a:t>
            </a:r>
            <a:r>
              <a:rPr lang="en-US" dirty="0" smtClean="0"/>
              <a:t> 20 byte </a:t>
            </a:r>
            <a:r>
              <a:rPr lang="en-US" dirty="0" err="1" smtClean="0"/>
              <a:t>skema</a:t>
            </a:r>
            <a:r>
              <a:rPr lang="en-US" dirty="0" smtClean="0"/>
              <a:t> 	</a:t>
            </a:r>
            <a:r>
              <a:rPr lang="en-US" dirty="0" err="1" smtClean="0"/>
              <a:t>pengalamatan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Ethernet 	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6 byte </a:t>
            </a:r>
            <a:r>
              <a:rPr lang="en-US" dirty="0" err="1" smtClean="0"/>
              <a:t>skema</a:t>
            </a:r>
            <a:r>
              <a:rPr lang="en-US" dirty="0" smtClean="0"/>
              <a:t> 	(MAC Address).</a:t>
            </a:r>
          </a:p>
          <a:p>
            <a:r>
              <a:rPr lang="en-US" dirty="0" smtClean="0"/>
              <a:t>LANE </a:t>
            </a:r>
            <a:r>
              <a:rPr lang="en-US" dirty="0" err="1" smtClean="0"/>
              <a:t>mengemulasi</a:t>
            </a:r>
            <a:r>
              <a:rPr lang="en-US" dirty="0" smtClean="0"/>
              <a:t> service </a:t>
            </a:r>
            <a:r>
              <a:rPr lang="en-US" dirty="0" err="1" smtClean="0"/>
              <a:t>dari</a:t>
            </a:r>
            <a:r>
              <a:rPr lang="en-US" dirty="0" smtClean="0"/>
              <a:t> LAN </a:t>
            </a:r>
            <a:r>
              <a:rPr lang="en-US" dirty="0" err="1" smtClean="0"/>
              <a:t>tradisional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LANE</a:t>
            </a:r>
            <a:endParaRPr lang="en-US" dirty="0"/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>
            <p:ph idx="1"/>
          </p:nvPr>
        </p:nvGraphicFramePr>
        <p:xfrm>
          <a:off x="357158" y="1643026"/>
          <a:ext cx="8418392" cy="5214974"/>
        </p:xfrm>
        <a:graphic>
          <a:graphicData uri="http://schemas.openxmlformats.org/presentationml/2006/ole">
            <p:oleObj spid="_x0000_s151554" name="VISIO" r:id="rId3" imgW="8690040" imgH="538344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LUNI</a:t>
            </a:r>
            <a:endParaRPr lang="en-US" dirty="0"/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>
            <p:ph idx="1"/>
          </p:nvPr>
        </p:nvGraphicFramePr>
        <p:xfrm>
          <a:off x="785786" y="2357430"/>
          <a:ext cx="7701656" cy="3357586"/>
        </p:xfrm>
        <a:graphic>
          <a:graphicData uri="http://schemas.openxmlformats.org/presentationml/2006/ole">
            <p:oleObj spid="_x0000_s152578" name="VISIO" r:id="rId3" imgW="5527080" imgH="241020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LUNI &lt;1&gt;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LANE User-Network Interface.</a:t>
            </a:r>
          </a:p>
          <a:p>
            <a:r>
              <a:rPr lang="en-US" dirty="0" err="1" smtClean="0"/>
              <a:t>Inisialisasi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	</a:t>
            </a:r>
            <a:r>
              <a:rPr lang="en-US" dirty="0" err="1" smtClean="0"/>
              <a:t>Mendapatkan</a:t>
            </a:r>
            <a:r>
              <a:rPr lang="en-US" dirty="0" smtClean="0"/>
              <a:t> ATM address </a:t>
            </a:r>
            <a:r>
              <a:rPr lang="en-US" dirty="0" err="1" smtClean="0"/>
              <a:t>dari</a:t>
            </a:r>
            <a:r>
              <a:rPr lang="en-US" dirty="0" smtClean="0"/>
              <a:t> LES.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	LEC join </a:t>
            </a:r>
            <a:r>
              <a:rPr lang="en-US" dirty="0" err="1" smtClean="0"/>
              <a:t>ke</a:t>
            </a:r>
            <a:r>
              <a:rPr lang="en-US" dirty="0" smtClean="0"/>
              <a:t> LANE.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3.	</a:t>
            </a:r>
            <a:r>
              <a:rPr lang="id-ID" dirty="0" smtClean="0"/>
              <a:t>Kemampuan untuk menangani </a:t>
            </a:r>
            <a:r>
              <a:rPr lang="en-US" dirty="0" smtClean="0"/>
              <a:t>	</a:t>
            </a:r>
            <a:r>
              <a:rPr lang="id-ID" dirty="0" smtClean="0"/>
              <a:t>permintaan alamat resolusi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LUNI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r>
              <a:rPr lang="en-US" dirty="0" err="1" smtClean="0"/>
              <a:t>Registrasi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LES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LEC-to-MAC Address.</a:t>
            </a:r>
          </a:p>
          <a:p>
            <a:r>
              <a:rPr lang="en-US" dirty="0" err="1" smtClean="0"/>
              <a:t>Resolusi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LEC-MAC </a:t>
            </a:r>
            <a:r>
              <a:rPr lang="en-US" dirty="0" err="1"/>
              <a:t>a</a:t>
            </a:r>
            <a:r>
              <a:rPr lang="en-US" dirty="0" err="1" smtClean="0"/>
              <a:t>dress</a:t>
            </a:r>
            <a:r>
              <a:rPr lang="en-US" dirty="0" smtClean="0"/>
              <a:t> resolution</a:t>
            </a:r>
          </a:p>
          <a:p>
            <a:r>
              <a:rPr lang="en-US" dirty="0" err="1" smtClean="0"/>
              <a:t>Trasport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id-ID" dirty="0" smtClean="0"/>
              <a:t>Data dienkapsulasi dengan ATM </a:t>
            </a:r>
            <a:r>
              <a:rPr lang="en-US" dirty="0" smtClean="0"/>
              <a:t>frame </a:t>
            </a:r>
            <a:r>
              <a:rPr lang="id-ID" dirty="0" smtClean="0"/>
              <a:t>AAL</a:t>
            </a:r>
            <a:r>
              <a:rPr lang="en-US" dirty="0" smtClean="0"/>
              <a:t>(ATM Adaption Layer)</a:t>
            </a:r>
            <a:r>
              <a:rPr lang="id-ID" dirty="0" smtClean="0"/>
              <a:t>-5</a:t>
            </a:r>
            <a:r>
              <a:rPr lang="en-US" dirty="0" smtClean="0"/>
              <a:t> </a:t>
            </a:r>
            <a:r>
              <a:rPr lang="id-ID" dirty="0" smtClean="0"/>
              <a:t>pada LE dan decapsula</a:t>
            </a:r>
            <a:r>
              <a:rPr lang="en-US" dirty="0" err="1" smtClean="0"/>
              <a:t>si</a:t>
            </a:r>
            <a:r>
              <a:rPr lang="id-ID" dirty="0" smtClean="0"/>
              <a:t> di tempat tujuan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LAN Emulation (LANE)</a:t>
            </a:r>
            <a:endParaRPr lang="en-US" dirty="0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>
            <p:ph idx="1"/>
          </p:nvPr>
        </p:nvGraphicFramePr>
        <p:xfrm>
          <a:off x="500034" y="1643050"/>
          <a:ext cx="8215370" cy="5045830"/>
        </p:xfrm>
        <a:graphic>
          <a:graphicData uri="http://schemas.openxmlformats.org/presentationml/2006/ole">
            <p:oleObj spid="_x0000_s155650" name="VISIO" r:id="rId3" imgW="8682480" imgH="5475240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8305</TotalTime>
  <Words>313</Words>
  <Application>Microsoft Office PowerPoint</Application>
  <PresentationFormat>On-screen Show (4:3)</PresentationFormat>
  <Paragraphs>80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Diseño predeterminado</vt:lpstr>
      <vt:lpstr>VISIO</vt:lpstr>
      <vt:lpstr>Broadband Network Management</vt:lpstr>
      <vt:lpstr>Broadband Services &lt;1&gt;</vt:lpstr>
      <vt:lpstr>Broadband Services &lt;2&gt;</vt:lpstr>
      <vt:lpstr>ATM LAN Emulation (LANE)</vt:lpstr>
      <vt:lpstr>Arsitektur Protokol LANE</vt:lpstr>
      <vt:lpstr>Interface LUNI</vt:lpstr>
      <vt:lpstr>Fungsi LUNI &lt;1&gt;</vt:lpstr>
      <vt:lpstr>Fungsi LUNI &lt;2&gt;</vt:lpstr>
      <vt:lpstr>ATM LAN Emulation (LANE)</vt:lpstr>
      <vt:lpstr>Model ATM WAN &lt;1&gt;</vt:lpstr>
      <vt:lpstr>Model ATM WAN &lt;2&gt;</vt:lpstr>
      <vt:lpstr>ATM Group</vt:lpstr>
      <vt:lpstr>ATM DXI Management &lt;1&gt;</vt:lpstr>
      <vt:lpstr>ATM DXI Management &lt;2&gt;</vt:lpstr>
      <vt:lpstr>Akses Jaringan Broadband &lt;1&gt;</vt:lpstr>
      <vt:lpstr>Akses Jaringan Broadband &lt;2&gt;</vt:lpstr>
      <vt:lpstr>Teknologi Broadband</vt:lpstr>
      <vt:lpstr>Jaringan HFC (Hybrid, Fiber, Coaxial)</vt:lpstr>
      <vt:lpstr>Teknologi DSL (Digital Subcriber Line)</vt:lpstr>
      <vt:lpstr>Model Manajemen DSL</vt:lpstr>
      <vt:lpstr>Komponen Jaringan Wireless &lt;1&gt;</vt:lpstr>
      <vt:lpstr>Komponen Jaringan Wireless &lt;2&gt;</vt:lpstr>
      <vt:lpstr>Komponen Jaringan Wireless &lt;3&gt;</vt:lpstr>
      <vt:lpstr>Jaringan Satelit </vt:lpstr>
      <vt:lpstr>Komponen Jaringan Satelit &lt;1&gt;</vt:lpstr>
      <vt:lpstr>Komponen Jaringan Satelit &lt;2&gt;</vt:lpstr>
      <vt:lpstr>The End 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Windows7Ultimate</cp:lastModifiedBy>
  <cp:revision>698</cp:revision>
  <dcterms:created xsi:type="dcterms:W3CDTF">2010-05-23T14:28:12Z</dcterms:created>
  <dcterms:modified xsi:type="dcterms:W3CDTF">2015-06-15T21:38:03Z</dcterms:modified>
</cp:coreProperties>
</file>