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7" r:id="rId12"/>
    <p:sldId id="289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279" r:id="rId4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  <a:srgbClr val="B3D3EA"/>
    <a:srgbClr val="78AD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10" autoAdjust="0"/>
    <p:restoredTop sz="95596" autoAdjust="0"/>
  </p:normalViewPr>
  <p:slideViewPr>
    <p:cSldViewPr>
      <p:cViewPr>
        <p:scale>
          <a:sx n="70" d="100"/>
          <a:sy n="70" d="100"/>
        </p:scale>
        <p:origin x="-142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5B1F50-AED8-4134-B8FA-8A22C9B8E1E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996F5-F5AF-4D9B-96CE-CC0A97A1AB44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819DD6-30AE-4CF6-9C6A-63627D4B5392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D5B44-21CF-47EF-BDE4-0F0DFE7A389D}" type="slidenum">
              <a:rPr lang="en-US"/>
              <a:pPr/>
              <a:t>46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5638800"/>
            <a:ext cx="7772400" cy="704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6248400"/>
            <a:ext cx="7772400" cy="5334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609600"/>
            <a:ext cx="18288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3340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7315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867400"/>
            <a:ext cx="7772400" cy="533400"/>
          </a:xfrm>
        </p:spPr>
        <p:txBody>
          <a:bodyPr/>
          <a:lstStyle/>
          <a:p>
            <a:r>
              <a:rPr lang="en-US" b="1" dirty="0" err="1" smtClean="0"/>
              <a:t>Pertemuan</a:t>
            </a:r>
            <a:r>
              <a:rPr lang="en-US" b="1" dirty="0" smtClean="0"/>
              <a:t> 6</a:t>
            </a:r>
          </a:p>
          <a:p>
            <a:r>
              <a:rPr lang="en-US" b="1" dirty="0" err="1" smtClean="0"/>
              <a:t>Manajemen</a:t>
            </a:r>
            <a:r>
              <a:rPr lang="en-US" b="1" dirty="0" smtClean="0"/>
              <a:t> </a:t>
            </a:r>
            <a:r>
              <a:rPr lang="en-US" b="1" dirty="0" err="1" smtClean="0"/>
              <a:t>Jaringan</a:t>
            </a:r>
            <a:endParaRPr lang="en-US" b="1" dirty="0"/>
          </a:p>
          <a:p>
            <a:endParaRPr lang="ru-RU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5105400"/>
            <a:ext cx="7772400" cy="704850"/>
          </a:xfrm>
        </p:spPr>
        <p:txBody>
          <a:bodyPr/>
          <a:lstStyle/>
          <a:p>
            <a:r>
              <a:rPr lang="en-US" b="1" dirty="0" err="1" smtClean="0"/>
              <a:t>Teknologi</a:t>
            </a:r>
            <a:r>
              <a:rPr lang="en-US" b="1" dirty="0" smtClean="0"/>
              <a:t> </a:t>
            </a:r>
            <a:r>
              <a:rPr lang="en-US" b="1" dirty="0" err="1" smtClean="0"/>
              <a:t>Jaringan</a:t>
            </a:r>
            <a:r>
              <a:rPr lang="en-US" b="1" dirty="0" smtClean="0"/>
              <a:t> </a:t>
            </a:r>
            <a:r>
              <a:rPr lang="en-US" b="1" dirty="0" err="1" smtClean="0"/>
              <a:t>Komputer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Topologi</a:t>
            </a:r>
            <a:r>
              <a:rPr lang="en-US" dirty="0" smtClean="0"/>
              <a:t> Mesh</a:t>
            </a:r>
            <a:endParaRPr lang="en-US" dirty="0"/>
          </a:p>
        </p:txBody>
      </p:sp>
      <p:graphicFrame>
        <p:nvGraphicFramePr>
          <p:cNvPr id="146434" name="Object 2"/>
          <p:cNvGraphicFramePr>
            <a:graphicFrameLocks noChangeAspect="1"/>
          </p:cNvGraphicFramePr>
          <p:nvPr>
            <p:ph idx="1"/>
          </p:nvPr>
        </p:nvGraphicFramePr>
        <p:xfrm>
          <a:off x="2667000" y="1447800"/>
          <a:ext cx="3775075" cy="2629425"/>
        </p:xfrm>
        <a:graphic>
          <a:graphicData uri="http://schemas.openxmlformats.org/presentationml/2006/ole">
            <p:oleObj spid="_x0000_s146434" name="VISIO" r:id="rId3" imgW="3012480" imgH="2098080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3434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level layer Network.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Beragam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Node.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Redudansi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315200" cy="715963"/>
          </a:xfrm>
        </p:spPr>
        <p:txBody>
          <a:bodyPr/>
          <a:lstStyle/>
          <a:p>
            <a:r>
              <a:rPr lang="en-US" dirty="0" err="1" smtClean="0"/>
              <a:t>Topologi</a:t>
            </a:r>
            <a:r>
              <a:rPr lang="en-US" dirty="0" smtClean="0"/>
              <a:t> Tree</a:t>
            </a:r>
            <a:endParaRPr lang="en-US" dirty="0"/>
          </a:p>
        </p:txBody>
      </p:sp>
      <p:graphicFrame>
        <p:nvGraphicFramePr>
          <p:cNvPr id="147458" name="Object 2"/>
          <p:cNvGraphicFramePr>
            <a:graphicFrameLocks noChangeAspect="1"/>
          </p:cNvGraphicFramePr>
          <p:nvPr>
            <p:ph idx="1"/>
          </p:nvPr>
        </p:nvGraphicFramePr>
        <p:xfrm>
          <a:off x="2819400" y="1066800"/>
          <a:ext cx="3733800" cy="3207628"/>
        </p:xfrm>
        <a:graphic>
          <a:graphicData uri="http://schemas.openxmlformats.org/presentationml/2006/ole">
            <p:oleObj spid="_x0000_s147458" name="VISIO" r:id="rId3" imgW="2669400" imgH="2610720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44958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 err="1" smtClean="0"/>
              <a:t>Menggunakan</a:t>
            </a:r>
            <a:r>
              <a:rPr lang="en-US" dirty="0" smtClean="0"/>
              <a:t> Ethernet Bridge.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hirarkis</a:t>
            </a:r>
            <a:r>
              <a:rPr lang="en-U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graphicFrame>
        <p:nvGraphicFramePr>
          <p:cNvPr id="148482" name="Object 2"/>
          <p:cNvGraphicFramePr>
            <a:graphicFrameLocks noChangeAspect="1"/>
          </p:cNvGraphicFramePr>
          <p:nvPr>
            <p:ph idx="1"/>
          </p:nvPr>
        </p:nvGraphicFramePr>
        <p:xfrm>
          <a:off x="1905000" y="1295400"/>
          <a:ext cx="5632450" cy="2819400"/>
        </p:xfrm>
        <a:graphic>
          <a:graphicData uri="http://schemas.openxmlformats.org/presentationml/2006/ole">
            <p:oleObj spid="_x0000_s148482" name="Document" r:id="rId3" imgW="5632560" imgH="2401920" progId="Word.Document.8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39624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 IEEE 802.3 standard.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Rata-rata transfer data </a:t>
            </a:r>
            <a:r>
              <a:rPr lang="en-US" dirty="0" err="1" smtClean="0"/>
              <a:t>adalah</a:t>
            </a:r>
            <a:r>
              <a:rPr lang="en-US" dirty="0" smtClean="0"/>
              <a:t> 10 Mbps.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CSMA/CD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Paket</a:t>
            </a:r>
            <a:r>
              <a:rPr lang="en-US" dirty="0" smtClean="0"/>
              <a:t> minimal 64 bytes,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1500 bytes.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315200" cy="715963"/>
          </a:xfrm>
        </p:spPr>
        <p:txBody>
          <a:bodyPr/>
          <a:lstStyle/>
          <a:p>
            <a:r>
              <a:rPr lang="en-US" dirty="0" smtClean="0"/>
              <a:t>Fast Ethernet</a:t>
            </a:r>
            <a:endParaRPr lang="en-US" dirty="0"/>
          </a:p>
        </p:txBody>
      </p:sp>
      <p:graphicFrame>
        <p:nvGraphicFramePr>
          <p:cNvPr id="149506" name="Object 2"/>
          <p:cNvGraphicFramePr>
            <a:graphicFrameLocks noChangeAspect="1"/>
          </p:cNvGraphicFramePr>
          <p:nvPr>
            <p:ph idx="1"/>
          </p:nvPr>
        </p:nvGraphicFramePr>
        <p:xfrm>
          <a:off x="1600200" y="1143000"/>
          <a:ext cx="6060565" cy="4716078"/>
        </p:xfrm>
        <a:graphic>
          <a:graphicData uri="http://schemas.openxmlformats.org/presentationml/2006/ole">
            <p:oleObj spid="_x0000_s149506" name="VISIO" r:id="rId3" imgW="4637160" imgH="360828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315200" cy="715963"/>
          </a:xfrm>
        </p:spPr>
        <p:txBody>
          <a:bodyPr/>
          <a:lstStyle/>
          <a:p>
            <a:r>
              <a:rPr lang="en-US" dirty="0" smtClean="0"/>
              <a:t>Gigabit Ethernet</a:t>
            </a:r>
            <a:endParaRPr lang="en-US" dirty="0"/>
          </a:p>
        </p:txBody>
      </p:sp>
      <p:graphicFrame>
        <p:nvGraphicFramePr>
          <p:cNvPr id="150530" name="Object 2"/>
          <p:cNvGraphicFramePr>
            <a:graphicFrameLocks noChangeAspect="1"/>
          </p:cNvGraphicFramePr>
          <p:nvPr>
            <p:ph idx="1"/>
          </p:nvPr>
        </p:nvGraphicFramePr>
        <p:xfrm>
          <a:off x="1371600" y="1219200"/>
          <a:ext cx="6835843" cy="3048000"/>
        </p:xfrm>
        <a:graphic>
          <a:graphicData uri="http://schemas.openxmlformats.org/presentationml/2006/ole">
            <p:oleObj spid="_x0000_s150530" name="Document" r:id="rId3" imgW="5632560" imgH="25117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315200" cy="715963"/>
          </a:xfrm>
        </p:spPr>
        <p:txBody>
          <a:bodyPr/>
          <a:lstStyle/>
          <a:p>
            <a:r>
              <a:rPr lang="en-US" dirty="0" smtClean="0"/>
              <a:t>Switched Ethernet</a:t>
            </a:r>
            <a:endParaRPr lang="en-US" dirty="0"/>
          </a:p>
        </p:txBody>
      </p:sp>
      <p:graphicFrame>
        <p:nvGraphicFramePr>
          <p:cNvPr id="151554" name="Object 2"/>
          <p:cNvGraphicFramePr>
            <a:graphicFrameLocks noChangeAspect="1"/>
          </p:cNvGraphicFramePr>
          <p:nvPr>
            <p:ph idx="1"/>
          </p:nvPr>
        </p:nvGraphicFramePr>
        <p:xfrm>
          <a:off x="2667000" y="1066800"/>
          <a:ext cx="4419600" cy="4562836"/>
        </p:xfrm>
        <a:graphic>
          <a:graphicData uri="http://schemas.openxmlformats.org/presentationml/2006/ole">
            <p:oleObj spid="_x0000_s151554" name="VISIO" r:id="rId3" imgW="3722760" imgH="384408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Hirarki</a:t>
            </a:r>
            <a:r>
              <a:rPr lang="en-US" dirty="0" smtClean="0"/>
              <a:t> LAN</a:t>
            </a:r>
            <a:endParaRPr lang="en-US" dirty="0"/>
          </a:p>
        </p:txBody>
      </p:sp>
      <p:pic>
        <p:nvPicPr>
          <p:cNvPr id="4" name="Content Placeholder 3" descr="Hirarki LA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524000"/>
            <a:ext cx="5615231" cy="43688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315200" cy="715963"/>
          </a:xfrm>
        </p:spPr>
        <p:txBody>
          <a:bodyPr/>
          <a:lstStyle/>
          <a:p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r>
              <a:rPr lang="en-US" dirty="0" smtClean="0"/>
              <a:t> Server</a:t>
            </a:r>
            <a:endParaRPr lang="en-US" dirty="0"/>
          </a:p>
        </p:txBody>
      </p:sp>
      <p:graphicFrame>
        <p:nvGraphicFramePr>
          <p:cNvPr id="152578" name="Object 2"/>
          <p:cNvGraphicFramePr>
            <a:graphicFrameLocks noChangeAspect="1"/>
          </p:cNvGraphicFramePr>
          <p:nvPr>
            <p:ph idx="1"/>
          </p:nvPr>
        </p:nvGraphicFramePr>
        <p:xfrm>
          <a:off x="2286000" y="1219200"/>
          <a:ext cx="4600118" cy="4826896"/>
        </p:xfrm>
        <a:graphic>
          <a:graphicData uri="http://schemas.openxmlformats.org/presentationml/2006/ole">
            <p:oleObj spid="_x0000_s152578" name="VISIO" r:id="rId3" imgW="4637160" imgH="4865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315200" cy="715963"/>
          </a:xfrm>
        </p:spPr>
        <p:txBody>
          <a:bodyPr/>
          <a:lstStyle/>
          <a:p>
            <a:r>
              <a:rPr lang="en-US" dirty="0" smtClean="0"/>
              <a:t>Virtual LAN (1)</a:t>
            </a:r>
            <a:endParaRPr lang="en-US" dirty="0"/>
          </a:p>
        </p:txBody>
      </p:sp>
      <p:graphicFrame>
        <p:nvGraphicFramePr>
          <p:cNvPr id="153602" name="Object 2"/>
          <p:cNvGraphicFramePr>
            <a:graphicFrameLocks noChangeAspect="1"/>
          </p:cNvGraphicFramePr>
          <p:nvPr>
            <p:ph idx="1"/>
          </p:nvPr>
        </p:nvGraphicFramePr>
        <p:xfrm>
          <a:off x="762000" y="1371600"/>
          <a:ext cx="7502303" cy="4419600"/>
        </p:xfrm>
        <a:graphic>
          <a:graphicData uri="http://schemas.openxmlformats.org/presentationml/2006/ole">
            <p:oleObj spid="_x0000_s153602" name="VISIO" r:id="rId3" imgW="6454800" imgH="308160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</a:t>
            </a:r>
            <a:r>
              <a:rPr lang="en-US" dirty="0" err="1" smtClean="0"/>
              <a:t>dan</a:t>
            </a:r>
            <a:r>
              <a:rPr lang="en-US" dirty="0" smtClean="0"/>
              <a:t> hub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VLAN.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90600"/>
            <a:ext cx="73152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err="1" smtClean="0"/>
              <a:t>Unsur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penyusun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: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1.	Node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2.	Link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3.	Station</a:t>
            </a:r>
          </a:p>
          <a:p>
            <a:pPr>
              <a:lnSpc>
                <a:spcPct val="80000"/>
              </a:lnSpc>
            </a:pPr>
            <a:r>
              <a:rPr lang="en-US" sz="2400" dirty="0" err="1" smtClean="0"/>
              <a:t>Tipe</a:t>
            </a:r>
            <a:r>
              <a:rPr lang="en-US" sz="2400" dirty="0" smtClean="0"/>
              <a:t> LAN : </a:t>
            </a:r>
          </a:p>
          <a:p>
            <a:pPr>
              <a:buNone/>
            </a:pPr>
            <a:r>
              <a:rPr lang="en-US" sz="2400" dirty="0" smtClean="0"/>
              <a:t>	1.	Ethernet			7.   Token ring</a:t>
            </a:r>
          </a:p>
          <a:p>
            <a:pPr>
              <a:buNone/>
            </a:pPr>
            <a:r>
              <a:rPr lang="en-US" sz="2400" dirty="0" smtClean="0"/>
              <a:t>	2.	Fast Ethernet			8.   FDDI</a:t>
            </a:r>
          </a:p>
          <a:p>
            <a:pPr>
              <a:buNone/>
            </a:pPr>
            <a:r>
              <a:rPr lang="en-US" sz="2400" dirty="0" smtClean="0"/>
              <a:t>	3.	Gigabit Ethernet</a:t>
            </a:r>
            <a:r>
              <a:rPr lang="en-US" sz="2400" dirty="0"/>
              <a:t>	</a:t>
            </a:r>
            <a:r>
              <a:rPr lang="en-US" sz="2400" dirty="0" smtClean="0"/>
              <a:t>	9.   ATM / LANE</a:t>
            </a:r>
          </a:p>
          <a:p>
            <a:pPr>
              <a:buNone/>
            </a:pPr>
            <a:r>
              <a:rPr lang="en-US" sz="2400" dirty="0" smtClean="0"/>
              <a:t>	4.	Half-duplex Vs Full-duplex</a:t>
            </a:r>
          </a:p>
          <a:p>
            <a:pPr>
              <a:buNone/>
            </a:pPr>
            <a:r>
              <a:rPr lang="en-US" sz="2400" dirty="0" smtClean="0"/>
              <a:t>	5.	Switched Ethernet</a:t>
            </a:r>
          </a:p>
          <a:p>
            <a:pPr>
              <a:buNone/>
            </a:pPr>
            <a:r>
              <a:rPr lang="en-US" sz="2400" dirty="0" smtClean="0"/>
              <a:t>	6.	VLAN</a:t>
            </a:r>
          </a:p>
          <a:p>
            <a:pPr lvl="1">
              <a:buFontTx/>
              <a:buChar char="•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315200" cy="715963"/>
          </a:xfrm>
        </p:spPr>
        <p:txBody>
          <a:bodyPr/>
          <a:lstStyle/>
          <a:p>
            <a:r>
              <a:rPr lang="en-US" sz="4000" dirty="0" smtClean="0"/>
              <a:t>LAN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315200" cy="715963"/>
          </a:xfrm>
        </p:spPr>
        <p:txBody>
          <a:bodyPr/>
          <a:lstStyle/>
          <a:p>
            <a:r>
              <a:rPr lang="en-US" dirty="0" smtClean="0"/>
              <a:t>Token Ring</a:t>
            </a:r>
            <a:endParaRPr lang="en-US" dirty="0"/>
          </a:p>
        </p:txBody>
      </p:sp>
      <p:graphicFrame>
        <p:nvGraphicFramePr>
          <p:cNvPr id="154626" name="Object 2"/>
          <p:cNvGraphicFramePr>
            <a:graphicFrameLocks noChangeAspect="1"/>
          </p:cNvGraphicFramePr>
          <p:nvPr>
            <p:ph idx="1"/>
          </p:nvPr>
        </p:nvGraphicFramePr>
        <p:xfrm>
          <a:off x="1752600" y="1219200"/>
          <a:ext cx="4722813" cy="3364438"/>
        </p:xfrm>
        <a:graphic>
          <a:graphicData uri="http://schemas.openxmlformats.org/presentationml/2006/ole">
            <p:oleObj spid="_x0000_s154626" name="VISIO" r:id="rId3" imgW="3808440" imgH="2712960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44958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 err="1" smtClean="0"/>
              <a:t>Diadopsi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IBM.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Standar</a:t>
            </a:r>
            <a:r>
              <a:rPr lang="en-US" dirty="0" smtClean="0"/>
              <a:t> IEEE 802.5.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Transfer data </a:t>
            </a:r>
            <a:r>
              <a:rPr lang="en-US" dirty="0" err="1" smtClean="0"/>
              <a:t>mencapai</a:t>
            </a:r>
            <a:r>
              <a:rPr lang="en-US" dirty="0" smtClean="0"/>
              <a:t> 4 Mbps-16 Mbps.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single </a:t>
            </a:r>
            <a:r>
              <a:rPr lang="en-US" dirty="0" err="1" smtClean="0"/>
              <a:t>maupun</a:t>
            </a:r>
            <a:r>
              <a:rPr lang="en-US" dirty="0" smtClean="0"/>
              <a:t> dual ring LAN.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Ring TR LAN</a:t>
            </a:r>
            <a:endParaRPr lang="en-US" dirty="0"/>
          </a:p>
        </p:txBody>
      </p:sp>
      <p:graphicFrame>
        <p:nvGraphicFramePr>
          <p:cNvPr id="155650" name="Object 2"/>
          <p:cNvGraphicFramePr>
            <a:graphicFrameLocks noChangeAspect="1"/>
          </p:cNvGraphicFramePr>
          <p:nvPr>
            <p:ph idx="1"/>
          </p:nvPr>
        </p:nvGraphicFramePr>
        <p:xfrm>
          <a:off x="1524000" y="1524000"/>
          <a:ext cx="5904422" cy="3886200"/>
        </p:xfrm>
        <a:graphic>
          <a:graphicData uri="http://schemas.openxmlformats.org/presentationml/2006/ole">
            <p:oleObj spid="_x0000_s155650" name="VISIO" r:id="rId3" imgW="4179960" imgH="275112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543800" cy="715963"/>
          </a:xfrm>
        </p:spPr>
        <p:txBody>
          <a:bodyPr/>
          <a:lstStyle/>
          <a:p>
            <a:r>
              <a:rPr lang="en-US" dirty="0" err="1" smtClean="0"/>
              <a:t>Kegagalan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Token Ring</a:t>
            </a:r>
            <a:endParaRPr lang="en-US" dirty="0"/>
          </a:p>
        </p:txBody>
      </p:sp>
      <p:graphicFrame>
        <p:nvGraphicFramePr>
          <p:cNvPr id="156674" name="Object 2"/>
          <p:cNvGraphicFramePr>
            <a:graphicFrameLocks noChangeAspect="1"/>
          </p:cNvGraphicFramePr>
          <p:nvPr>
            <p:ph idx="1"/>
          </p:nvPr>
        </p:nvGraphicFramePr>
        <p:xfrm>
          <a:off x="381000" y="1905000"/>
          <a:ext cx="4810421" cy="3352800"/>
        </p:xfrm>
        <a:graphic>
          <a:graphicData uri="http://schemas.openxmlformats.org/presentationml/2006/ole">
            <p:oleObj spid="_x0000_s156674" name="VISIO" r:id="rId3" imgW="5802840" imgH="3583800" progId="Visio.Drawing.11">
              <p:embed/>
            </p:oleObj>
          </a:graphicData>
        </a:graphic>
      </p:graphicFrame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5257800" y="1905000"/>
          <a:ext cx="3657600" cy="3429000"/>
        </p:xfrm>
        <a:graphic>
          <a:graphicData uri="http://schemas.openxmlformats.org/presentationml/2006/ole">
            <p:oleObj spid="_x0000_s156675" name="VISIO" r:id="rId4" imgW="4259520" imgH="358380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715963"/>
          </a:xfrm>
        </p:spPr>
        <p:txBody>
          <a:bodyPr/>
          <a:lstStyle/>
          <a:p>
            <a:r>
              <a:rPr lang="en-US" sz="4000" dirty="0" smtClean="0"/>
              <a:t>FDDI (Fiber Distributed Data Interface)</a:t>
            </a:r>
            <a:endParaRPr lang="en-US" sz="4000" dirty="0"/>
          </a:p>
        </p:txBody>
      </p:sp>
      <p:graphicFrame>
        <p:nvGraphicFramePr>
          <p:cNvPr id="157698" name="Object 2"/>
          <p:cNvGraphicFramePr>
            <a:graphicFrameLocks noChangeAspect="1"/>
          </p:cNvGraphicFramePr>
          <p:nvPr>
            <p:ph idx="1"/>
          </p:nvPr>
        </p:nvGraphicFramePr>
        <p:xfrm>
          <a:off x="1447800" y="1219200"/>
          <a:ext cx="6019800" cy="4419600"/>
        </p:xfrm>
        <a:graphic>
          <a:graphicData uri="http://schemas.openxmlformats.org/presentationml/2006/ole">
            <p:oleObj spid="_x0000_s157698" name="VISIO" r:id="rId3" imgW="4847400" imgH="411588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Tentang</a:t>
            </a:r>
            <a:r>
              <a:rPr lang="en-US" dirty="0" smtClean="0"/>
              <a:t> FDDI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fiber optic medium.</a:t>
            </a:r>
          </a:p>
          <a:p>
            <a:r>
              <a:rPr lang="en-US" dirty="0" err="1" smtClean="0"/>
              <a:t>Memodifikasi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token ring.</a:t>
            </a:r>
          </a:p>
          <a:p>
            <a:r>
              <a:rPr lang="en-US" dirty="0" smtClean="0"/>
              <a:t>Transfer data </a:t>
            </a:r>
            <a:r>
              <a:rPr lang="en-US" dirty="0" err="1" smtClean="0"/>
              <a:t>mencapai</a:t>
            </a:r>
            <a:r>
              <a:rPr lang="en-US" dirty="0" smtClean="0"/>
              <a:t> 100 Mbps.</a:t>
            </a:r>
          </a:p>
          <a:p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segmen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100 Km.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mengakomodasi</a:t>
            </a:r>
            <a:r>
              <a:rPr lang="en-US" dirty="0" smtClean="0"/>
              <a:t> </a:t>
            </a:r>
            <a:r>
              <a:rPr lang="en-US" dirty="0" err="1" smtClean="0"/>
              <a:t>sekitar</a:t>
            </a:r>
            <a:r>
              <a:rPr lang="en-US" dirty="0" smtClean="0"/>
              <a:t> 500 user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ring.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315200" cy="715963"/>
          </a:xfrm>
        </p:spPr>
        <p:txBody>
          <a:bodyPr/>
          <a:lstStyle/>
          <a:p>
            <a:r>
              <a:rPr lang="en-US" dirty="0" err="1" smtClean="0"/>
              <a:t>Jaringan</a:t>
            </a:r>
            <a:r>
              <a:rPr lang="en-US" dirty="0" smtClean="0"/>
              <a:t> Node</a:t>
            </a:r>
            <a:endParaRPr lang="en-US" dirty="0"/>
          </a:p>
        </p:txBody>
      </p:sp>
      <p:graphicFrame>
        <p:nvGraphicFramePr>
          <p:cNvPr id="158722" name="Object 2"/>
          <p:cNvGraphicFramePr>
            <a:graphicFrameLocks noChangeAspect="1"/>
          </p:cNvGraphicFramePr>
          <p:nvPr>
            <p:ph idx="1"/>
          </p:nvPr>
        </p:nvGraphicFramePr>
        <p:xfrm>
          <a:off x="1676400" y="990600"/>
          <a:ext cx="5981181" cy="5446882"/>
        </p:xfrm>
        <a:graphic>
          <a:graphicData uri="http://schemas.openxmlformats.org/presentationml/2006/ole">
            <p:oleObj spid="_x0000_s158722" name="VISIO" r:id="rId3" imgW="7037280" imgH="640872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Node</a:t>
            </a:r>
            <a:endParaRPr lang="en-US" dirty="0"/>
          </a:p>
        </p:txBody>
      </p:sp>
      <p:graphicFrame>
        <p:nvGraphicFramePr>
          <p:cNvPr id="159746" name="Object 2"/>
          <p:cNvGraphicFramePr>
            <a:graphicFrameLocks noChangeAspect="1"/>
          </p:cNvGraphicFramePr>
          <p:nvPr>
            <p:ph idx="1"/>
          </p:nvPr>
        </p:nvGraphicFramePr>
        <p:xfrm>
          <a:off x="838200" y="1524000"/>
          <a:ext cx="7538244" cy="4114800"/>
        </p:xfrm>
        <a:graphic>
          <a:graphicData uri="http://schemas.openxmlformats.org/presentationml/2006/ole">
            <p:oleObj spid="_x0000_s159746" name="VISIO" r:id="rId3" imgW="6694560" imgH="306792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(1)</a:t>
            </a:r>
            <a:endParaRPr lang="en-US" dirty="0"/>
          </a:p>
        </p:txBody>
      </p:sp>
      <p:graphicFrame>
        <p:nvGraphicFramePr>
          <p:cNvPr id="160770" name="Object 2"/>
          <p:cNvGraphicFramePr>
            <a:graphicFrameLocks noChangeAspect="1"/>
          </p:cNvGraphicFramePr>
          <p:nvPr>
            <p:ph idx="1"/>
          </p:nvPr>
        </p:nvGraphicFramePr>
        <p:xfrm>
          <a:off x="1447800" y="1371600"/>
          <a:ext cx="6587572" cy="4267200"/>
        </p:xfrm>
        <a:graphic>
          <a:graphicData uri="http://schemas.openxmlformats.org/presentationml/2006/ole">
            <p:oleObj spid="_x0000_s160770" name="VISIO" r:id="rId3" imgW="7139520" imgH="462492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platform.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diletakkan</a:t>
            </a:r>
            <a:r>
              <a:rPr lang="en-US" dirty="0" smtClean="0"/>
              <a:t> (LAN, Switched LAN, </a:t>
            </a:r>
            <a:r>
              <a:rPr lang="en-US" dirty="0" err="1" smtClean="0"/>
              <a:t>atau</a:t>
            </a:r>
            <a:r>
              <a:rPr lang="en-US" dirty="0" smtClean="0"/>
              <a:t> Bridge).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Hub (1)</a:t>
            </a:r>
            <a:endParaRPr lang="en-US" dirty="0"/>
          </a:p>
        </p:txBody>
      </p:sp>
      <p:graphicFrame>
        <p:nvGraphicFramePr>
          <p:cNvPr id="161794" name="Object 2"/>
          <p:cNvGraphicFramePr>
            <a:graphicFrameLocks noChangeAspect="1"/>
          </p:cNvGraphicFramePr>
          <p:nvPr>
            <p:ph idx="1"/>
          </p:nvPr>
        </p:nvGraphicFramePr>
        <p:xfrm>
          <a:off x="990600" y="1749676"/>
          <a:ext cx="7315200" cy="3511048"/>
        </p:xfrm>
        <a:graphic>
          <a:graphicData uri="http://schemas.openxmlformats.org/presentationml/2006/ole">
            <p:oleObj spid="_x0000_s161794" name="VISIO" r:id="rId3" imgW="7487640" imgH="359388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715963"/>
          </a:xfrm>
        </p:spPr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315200" cy="4267200"/>
          </a:xfrm>
        </p:spPr>
        <p:txBody>
          <a:bodyPr/>
          <a:lstStyle/>
          <a:p>
            <a:r>
              <a:rPr lang="en-US" sz="2800" dirty="0" smtClean="0"/>
              <a:t>Nodes :</a:t>
            </a:r>
          </a:p>
          <a:p>
            <a:pPr>
              <a:buNone/>
            </a:pPr>
            <a:r>
              <a:rPr lang="en-US" sz="2800" dirty="0" smtClean="0"/>
              <a:t>	1.	Hubs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/>
              <a:t>2.	Bridges</a:t>
            </a:r>
          </a:p>
          <a:p>
            <a:pPr>
              <a:buNone/>
            </a:pPr>
            <a:r>
              <a:rPr lang="en-US" sz="2800" dirty="0" smtClean="0"/>
              <a:t>	3.	Remote bridges</a:t>
            </a:r>
          </a:p>
          <a:p>
            <a:pPr>
              <a:buNone/>
            </a:pPr>
            <a:r>
              <a:rPr lang="en-US" sz="2800" dirty="0" smtClean="0"/>
              <a:t>	4.	Routers</a:t>
            </a:r>
          </a:p>
          <a:p>
            <a:pPr>
              <a:buNone/>
            </a:pPr>
            <a:r>
              <a:rPr lang="en-US" sz="2800" dirty="0" smtClean="0"/>
              <a:t>	5.	Gateways</a:t>
            </a:r>
          </a:p>
          <a:p>
            <a:pPr>
              <a:buNone/>
            </a:pPr>
            <a:r>
              <a:rPr lang="en-US" sz="2800" dirty="0" smtClean="0"/>
              <a:t>	6.	Half bridge / half router</a:t>
            </a:r>
          </a:p>
          <a:p>
            <a:pPr>
              <a:buNone/>
            </a:pPr>
            <a:r>
              <a:rPr lang="en-US" sz="2800" dirty="0" smtClean="0"/>
              <a:t>	7.	Switches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Hub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Hub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menumpuk</a:t>
            </a:r>
            <a:r>
              <a:rPr lang="en-US" dirty="0" smtClean="0"/>
              <a:t> Hub.</a:t>
            </a:r>
          </a:p>
          <a:p>
            <a:r>
              <a:rPr lang="en-US" dirty="0" smtClean="0"/>
              <a:t>Cara yang </a:t>
            </a:r>
            <a:r>
              <a:rPr lang="en-US" dirty="0" err="1" smtClean="0"/>
              <a:t>dipakai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1. 	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2.	</a:t>
            </a:r>
            <a:r>
              <a:rPr lang="en-US" dirty="0" err="1" smtClean="0"/>
              <a:t>Metode</a:t>
            </a:r>
            <a:r>
              <a:rPr lang="en-US" dirty="0" smtClean="0"/>
              <a:t> Daisy Chaining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Bridge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level </a:t>
            </a:r>
            <a:r>
              <a:rPr lang="en-US" dirty="0" err="1" smtClean="0"/>
              <a:t>datalink</a:t>
            </a:r>
            <a:r>
              <a:rPr lang="en-US" dirty="0" smtClean="0"/>
              <a:t> layer.</a:t>
            </a:r>
          </a:p>
          <a:p>
            <a:r>
              <a:rPr lang="en-US" dirty="0" smtClean="0"/>
              <a:t>Remote Bridge </a:t>
            </a:r>
            <a:r>
              <a:rPr lang="en-US" dirty="0" err="1" smtClean="0"/>
              <a:t>menggunakan</a:t>
            </a:r>
            <a:r>
              <a:rPr lang="en-US" dirty="0" smtClean="0"/>
              <a:t> WAN interface card.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Hirarki</a:t>
            </a:r>
            <a:r>
              <a:rPr lang="en-US" dirty="0" smtClean="0"/>
              <a:t> Bridge</a:t>
            </a:r>
            <a:endParaRPr lang="en-US" dirty="0"/>
          </a:p>
        </p:txBody>
      </p:sp>
      <p:pic>
        <p:nvPicPr>
          <p:cNvPr id="4" name="Content Placeholder 3" descr="Hirarki Brid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447800"/>
            <a:ext cx="6076950" cy="44697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graphicFrame>
        <p:nvGraphicFramePr>
          <p:cNvPr id="162818" name="Object 2"/>
          <p:cNvGraphicFramePr>
            <a:graphicFrameLocks noChangeAspect="1"/>
          </p:cNvGraphicFramePr>
          <p:nvPr>
            <p:ph idx="1"/>
          </p:nvPr>
        </p:nvGraphicFramePr>
        <p:xfrm>
          <a:off x="1066800" y="1524000"/>
          <a:ext cx="6989773" cy="4394994"/>
        </p:xfrm>
        <a:graphic>
          <a:graphicData uri="http://schemas.openxmlformats.org/presentationml/2006/ole">
            <p:oleObj spid="_x0000_s162818" name="VISIO" r:id="rId3" imgW="6465960" imgH="406548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(1)</a:t>
            </a:r>
            <a:endParaRPr lang="en-US" dirty="0"/>
          </a:p>
        </p:txBody>
      </p:sp>
      <p:graphicFrame>
        <p:nvGraphicFramePr>
          <p:cNvPr id="163842" name="Object 2"/>
          <p:cNvGraphicFramePr>
            <a:graphicFrameLocks noChangeAspect="1"/>
          </p:cNvGraphicFramePr>
          <p:nvPr>
            <p:ph idx="1"/>
          </p:nvPr>
        </p:nvGraphicFramePr>
        <p:xfrm>
          <a:off x="914400" y="1447800"/>
          <a:ext cx="6814344" cy="4284688"/>
        </p:xfrm>
        <a:graphic>
          <a:graphicData uri="http://schemas.openxmlformats.org/presentationml/2006/ole">
            <p:oleObj spid="_x0000_s163842" name="VISIO" r:id="rId3" imgW="6465960" imgH="406548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Gateway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router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Gateway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Network Layer.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 (1)</a:t>
            </a:r>
            <a:endParaRPr lang="en-US" dirty="0"/>
          </a:p>
        </p:txBody>
      </p:sp>
      <p:graphicFrame>
        <p:nvGraphicFramePr>
          <p:cNvPr id="164866" name="Object 2"/>
          <p:cNvGraphicFramePr>
            <a:graphicFrameLocks noChangeAspect="1"/>
          </p:cNvGraphicFramePr>
          <p:nvPr>
            <p:ph idx="1"/>
          </p:nvPr>
        </p:nvGraphicFramePr>
        <p:xfrm>
          <a:off x="1066800" y="1447800"/>
          <a:ext cx="7127875" cy="1804988"/>
        </p:xfrm>
        <a:graphic>
          <a:graphicData uri="http://schemas.openxmlformats.org/presentationml/2006/ole">
            <p:oleObj spid="_x0000_s164866" name="VISIO" r:id="rId3" imgW="7127280" imgH="1805400" progId="Visio.Drawing.11">
              <p:embed/>
            </p:oleObj>
          </a:graphicData>
        </a:graphic>
      </p:graphicFrame>
      <p:pic>
        <p:nvPicPr>
          <p:cNvPr id="5" name="Picture 4" descr="Tunnel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352800"/>
            <a:ext cx="65532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Tunneling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lewat</a:t>
            </a:r>
            <a:r>
              <a:rPr lang="en-US" dirty="0" smtClean="0"/>
              <a:t> </a:t>
            </a:r>
            <a:r>
              <a:rPr lang="en-US" dirty="0" err="1" smtClean="0"/>
              <a:t>multiprotokol</a:t>
            </a:r>
            <a:r>
              <a:rPr lang="en-US" dirty="0" smtClean="0"/>
              <a:t> Router.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Bridge</a:t>
            </a:r>
            <a:endParaRPr lang="en-US" dirty="0"/>
          </a:p>
        </p:txBody>
      </p:sp>
      <p:graphicFrame>
        <p:nvGraphicFramePr>
          <p:cNvPr id="165890" name="Object 2"/>
          <p:cNvGraphicFramePr>
            <a:graphicFrameLocks noChangeAspect="1"/>
          </p:cNvGraphicFramePr>
          <p:nvPr>
            <p:ph idx="1"/>
          </p:nvPr>
        </p:nvGraphicFramePr>
        <p:xfrm>
          <a:off x="1828800" y="1371600"/>
          <a:ext cx="5894099" cy="2590800"/>
        </p:xfrm>
        <a:graphic>
          <a:graphicData uri="http://schemas.openxmlformats.org/presentationml/2006/ole">
            <p:oleObj spid="_x0000_s165890" name="VISIO" r:id="rId3" imgW="4797000" imgH="1798560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1910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 Half Bridge </a:t>
            </a:r>
            <a:r>
              <a:rPr lang="en-US" dirty="0" err="1" smtClean="0"/>
              <a:t>adalah</a:t>
            </a:r>
            <a:r>
              <a:rPr lang="en-US" dirty="0" smtClean="0"/>
              <a:t> point to point protocol.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Membantu</a:t>
            </a:r>
            <a:r>
              <a:rPr lang="en-US" dirty="0" smtClean="0"/>
              <a:t> end user </a:t>
            </a:r>
            <a:r>
              <a:rPr lang="en-US" dirty="0" err="1" smtClean="0"/>
              <a:t>untuk</a:t>
            </a:r>
            <a:r>
              <a:rPr lang="en-US" dirty="0" smtClean="0"/>
              <a:t> dial-up </a:t>
            </a:r>
            <a:r>
              <a:rPr lang="en-US" dirty="0" err="1" smtClean="0"/>
              <a:t>ke</a:t>
            </a:r>
            <a:r>
              <a:rPr lang="en-US" dirty="0" smtClean="0"/>
              <a:t> ISP.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315200" cy="715963"/>
          </a:xfrm>
        </p:spPr>
        <p:txBody>
          <a:bodyPr/>
          <a:lstStyle/>
          <a:p>
            <a:r>
              <a:rPr lang="en-US" dirty="0" smtClean="0"/>
              <a:t>Switched Network (1)</a:t>
            </a:r>
            <a:endParaRPr lang="en-US" dirty="0"/>
          </a:p>
        </p:txBody>
      </p:sp>
      <p:graphicFrame>
        <p:nvGraphicFramePr>
          <p:cNvPr id="166914" name="Object 2"/>
          <p:cNvGraphicFramePr>
            <a:graphicFrameLocks noChangeAspect="1"/>
          </p:cNvGraphicFramePr>
          <p:nvPr>
            <p:ph idx="1"/>
          </p:nvPr>
        </p:nvGraphicFramePr>
        <p:xfrm>
          <a:off x="1447800" y="990600"/>
          <a:ext cx="6556375" cy="2598738"/>
        </p:xfrm>
        <a:graphic>
          <a:graphicData uri="http://schemas.openxmlformats.org/presentationml/2006/ole">
            <p:oleObj spid="_x0000_s166914" name="VISIO" r:id="rId3" imgW="6555960" imgH="2598120" progId="Visio.Drawing.11">
              <p:embed/>
            </p:oleObj>
          </a:graphicData>
        </a:graphic>
      </p:graphicFrame>
      <p:graphicFrame>
        <p:nvGraphicFramePr>
          <p:cNvPr id="166915" name="Object 3"/>
          <p:cNvGraphicFramePr>
            <a:graphicFrameLocks noChangeAspect="1"/>
          </p:cNvGraphicFramePr>
          <p:nvPr/>
        </p:nvGraphicFramePr>
        <p:xfrm>
          <a:off x="1447800" y="3810000"/>
          <a:ext cx="6249988" cy="2438400"/>
        </p:xfrm>
        <a:graphic>
          <a:graphicData uri="http://schemas.openxmlformats.org/presentationml/2006/ole">
            <p:oleObj spid="_x0000_s166915" name="VISIO" r:id="rId4" imgW="6555960" imgH="261144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315200" cy="4495800"/>
          </a:xfrm>
        </p:spPr>
        <p:txBody>
          <a:bodyPr numCol="2"/>
          <a:lstStyle/>
          <a:p>
            <a:r>
              <a:rPr lang="en-US" sz="2800" b="1" dirty="0" smtClean="0"/>
              <a:t>Facilities / Media</a:t>
            </a:r>
          </a:p>
          <a:p>
            <a:pPr lvl="1">
              <a:buFontTx/>
              <a:buChar char="•"/>
            </a:pPr>
            <a:r>
              <a:rPr lang="en-US" dirty="0" smtClean="0"/>
              <a:t> Wired</a:t>
            </a:r>
          </a:p>
          <a:p>
            <a:pPr lvl="2">
              <a:buNone/>
            </a:pPr>
            <a:r>
              <a:rPr lang="en-US" sz="2800" dirty="0" smtClean="0"/>
              <a:t>1.   Copper</a:t>
            </a:r>
          </a:p>
          <a:p>
            <a:pPr lvl="2">
              <a:buNone/>
            </a:pPr>
            <a:r>
              <a:rPr lang="en-US" sz="2800" dirty="0" smtClean="0"/>
              <a:t>2.   Coaxial</a:t>
            </a:r>
          </a:p>
          <a:p>
            <a:pPr lvl="2">
              <a:buNone/>
            </a:pPr>
            <a:r>
              <a:rPr lang="en-US" sz="2800" dirty="0" smtClean="0"/>
              <a:t>3.   Fiber</a:t>
            </a:r>
          </a:p>
          <a:p>
            <a:pPr lvl="1">
              <a:buFontTx/>
              <a:buChar char="•"/>
            </a:pPr>
            <a:r>
              <a:rPr lang="en-US" b="1" dirty="0" smtClean="0"/>
              <a:t> Wireless</a:t>
            </a:r>
          </a:p>
          <a:p>
            <a:pPr lvl="2">
              <a:buNone/>
            </a:pPr>
            <a:r>
              <a:rPr lang="en-US" sz="2800" dirty="0" smtClean="0"/>
              <a:t>1.   Terrestrial</a:t>
            </a:r>
          </a:p>
          <a:p>
            <a:pPr lvl="2">
              <a:buNone/>
            </a:pPr>
            <a:r>
              <a:rPr lang="en-US" sz="2800" dirty="0" smtClean="0"/>
              <a:t>2.   Satellite</a:t>
            </a:r>
          </a:p>
          <a:p>
            <a:endParaRPr lang="en-US" sz="2800" dirty="0" smtClean="0"/>
          </a:p>
          <a:p>
            <a:r>
              <a:rPr lang="en-US" sz="2800" b="1" dirty="0" smtClean="0"/>
              <a:t> Mode</a:t>
            </a:r>
          </a:p>
          <a:p>
            <a:pPr lvl="1">
              <a:buNone/>
            </a:pPr>
            <a:r>
              <a:rPr lang="en-US" dirty="0" smtClean="0"/>
              <a:t>1.   Digital</a:t>
            </a:r>
          </a:p>
          <a:p>
            <a:pPr lvl="1">
              <a:buNone/>
            </a:pPr>
            <a:r>
              <a:rPr lang="en-US" dirty="0" smtClean="0"/>
              <a:t>2.   Analog</a:t>
            </a:r>
          </a:p>
          <a:p>
            <a:r>
              <a:rPr lang="en-US" sz="2800" dirty="0" smtClean="0"/>
              <a:t> </a:t>
            </a:r>
            <a:r>
              <a:rPr lang="en-US" sz="2800" b="1" dirty="0" smtClean="0"/>
              <a:t>Services</a:t>
            </a:r>
          </a:p>
          <a:p>
            <a:pPr lvl="1">
              <a:buNone/>
            </a:pPr>
            <a:r>
              <a:rPr lang="en-US" dirty="0" smtClean="0"/>
              <a:t>1.   POTS</a:t>
            </a:r>
          </a:p>
          <a:p>
            <a:pPr lvl="1">
              <a:buNone/>
            </a:pPr>
            <a:r>
              <a:rPr lang="en-US" dirty="0" smtClean="0"/>
              <a:t>2.   ISDN</a:t>
            </a:r>
          </a:p>
          <a:p>
            <a:pPr lvl="1">
              <a:buNone/>
            </a:pPr>
            <a:r>
              <a:rPr lang="en-US" dirty="0" smtClean="0"/>
              <a:t>3.   Broadband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 Network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Switched </a:t>
            </a:r>
            <a:r>
              <a:rPr lang="en-US" sz="3000" dirty="0" err="1" smtClean="0"/>
              <a:t>tertanam</a:t>
            </a:r>
            <a:r>
              <a:rPr lang="en-US" sz="3000" dirty="0" smtClean="0"/>
              <a:t> </a:t>
            </a:r>
            <a:r>
              <a:rPr lang="en-US" sz="3000" dirty="0" err="1" smtClean="0"/>
              <a:t>di</a:t>
            </a:r>
            <a:r>
              <a:rPr lang="en-US" sz="3000" dirty="0" smtClean="0"/>
              <a:t> bridge </a:t>
            </a:r>
            <a:r>
              <a:rPr lang="en-US" sz="3000" dirty="0" err="1" smtClean="0"/>
              <a:t>maupun</a:t>
            </a:r>
            <a:r>
              <a:rPr lang="en-US" sz="3000" dirty="0" smtClean="0"/>
              <a:t> router.</a:t>
            </a:r>
          </a:p>
          <a:p>
            <a:r>
              <a:rPr lang="en-US" sz="3000" dirty="0" err="1" smtClean="0"/>
              <a:t>Jaringan</a:t>
            </a:r>
            <a:r>
              <a:rPr lang="en-US" sz="3000" dirty="0" smtClean="0"/>
              <a:t> Switched </a:t>
            </a:r>
            <a:r>
              <a:rPr lang="en-US" sz="3000" dirty="0" err="1" smtClean="0"/>
              <a:t>digunakan</a:t>
            </a:r>
            <a:r>
              <a:rPr lang="en-US" sz="3000" dirty="0" smtClean="0"/>
              <a:t> </a:t>
            </a:r>
            <a:r>
              <a:rPr lang="en-US" sz="3000" dirty="0" err="1" smtClean="0"/>
              <a:t>dalam</a:t>
            </a:r>
            <a:r>
              <a:rPr lang="en-US" sz="3000" dirty="0" smtClean="0"/>
              <a:t> WAN.</a:t>
            </a:r>
          </a:p>
          <a:p>
            <a:r>
              <a:rPr lang="en-US" sz="3000" dirty="0" err="1" smtClean="0"/>
              <a:t>Tipe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</a:t>
            </a:r>
            <a:r>
              <a:rPr lang="en-US" sz="3000" dirty="0" err="1" smtClean="0"/>
              <a:t>jaringan</a:t>
            </a:r>
            <a:r>
              <a:rPr lang="en-US" sz="3000" dirty="0" smtClean="0"/>
              <a:t> Switched :</a:t>
            </a:r>
          </a:p>
          <a:p>
            <a:pPr>
              <a:buNone/>
            </a:pPr>
            <a:r>
              <a:rPr lang="en-US" sz="3000" dirty="0"/>
              <a:t>	</a:t>
            </a:r>
            <a:r>
              <a:rPr lang="en-US" sz="3000" dirty="0" smtClean="0"/>
              <a:t>1.	Circuit Switched</a:t>
            </a:r>
          </a:p>
          <a:p>
            <a:pPr>
              <a:buNone/>
            </a:pPr>
            <a:r>
              <a:rPr lang="en-US" sz="3000" dirty="0"/>
              <a:t>	</a:t>
            </a:r>
            <a:r>
              <a:rPr lang="en-US" sz="3000" dirty="0" smtClean="0"/>
              <a:t>2.	Packet Switched</a:t>
            </a:r>
          </a:p>
          <a:p>
            <a:pPr>
              <a:buNone/>
            </a:pPr>
            <a:r>
              <a:rPr lang="en-US" sz="3000" dirty="0"/>
              <a:t>	</a:t>
            </a:r>
            <a:r>
              <a:rPr lang="en-US" sz="3000" dirty="0" smtClean="0"/>
              <a:t>	-   Datagram Service</a:t>
            </a:r>
          </a:p>
          <a:p>
            <a:pPr>
              <a:buNone/>
            </a:pPr>
            <a:r>
              <a:rPr lang="en-US" sz="3000" dirty="0"/>
              <a:t>	</a:t>
            </a:r>
            <a:r>
              <a:rPr lang="en-US" sz="3000" dirty="0" smtClean="0"/>
              <a:t>	-   Virtual Circuit	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315200" cy="715963"/>
          </a:xfrm>
        </p:spPr>
        <p:txBody>
          <a:bodyPr/>
          <a:lstStyle/>
          <a:p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endParaRPr lang="en-US" dirty="0"/>
          </a:p>
        </p:txBody>
      </p:sp>
      <p:pic>
        <p:nvPicPr>
          <p:cNvPr id="4" name="Content Placeholder 3" descr="Transmisi Teknolog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143000"/>
            <a:ext cx="5897677" cy="2743200"/>
          </a:xfrm>
        </p:spPr>
      </p:pic>
      <p:sp>
        <p:nvSpPr>
          <p:cNvPr id="5" name="TextBox 4"/>
          <p:cNvSpPr txBox="1"/>
          <p:nvPr/>
        </p:nvSpPr>
        <p:spPr>
          <a:xfrm>
            <a:off x="533400" y="40386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 Media transport </a:t>
            </a:r>
            <a:r>
              <a:rPr lang="en-US" dirty="0" err="1" smtClean="0"/>
              <a:t>fisik</a:t>
            </a:r>
            <a:r>
              <a:rPr lang="en-US" dirty="0" smtClean="0"/>
              <a:t> :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1.	UTP</a:t>
            </a:r>
          </a:p>
          <a:p>
            <a:pPr algn="l"/>
            <a:r>
              <a:rPr lang="en-US" dirty="0" smtClean="0"/>
              <a:t>    2.	Coax</a:t>
            </a:r>
          </a:p>
          <a:p>
            <a:pPr algn="l"/>
            <a:r>
              <a:rPr lang="en-US" dirty="0" smtClean="0"/>
              <a:t>    3.	Fiber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4.	Terrestrial Wireless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5.	Satellite Transmission</a:t>
            </a:r>
          </a:p>
          <a:p>
            <a:pPr algn="l"/>
            <a:r>
              <a:rPr lang="en-US" dirty="0"/>
              <a:t>	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315200" cy="715963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Transmisi</a:t>
            </a:r>
            <a:endParaRPr lang="en-US" dirty="0"/>
          </a:p>
        </p:txBody>
      </p:sp>
      <p:graphicFrame>
        <p:nvGraphicFramePr>
          <p:cNvPr id="167938" name="Object 2"/>
          <p:cNvGraphicFramePr>
            <a:graphicFrameLocks noChangeAspect="1"/>
          </p:cNvGraphicFramePr>
          <p:nvPr>
            <p:ph idx="1"/>
          </p:nvPr>
        </p:nvGraphicFramePr>
        <p:xfrm>
          <a:off x="533400" y="762000"/>
          <a:ext cx="8001000" cy="5791200"/>
        </p:xfrm>
        <a:graphic>
          <a:graphicData uri="http://schemas.openxmlformats.org/presentationml/2006/ole">
            <p:oleObj spid="_x0000_s167938" name="VISIO" r:id="rId3" imgW="6935760" imgH="800424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Broadband (1)</a:t>
            </a:r>
            <a:endParaRPr lang="en-US" dirty="0"/>
          </a:p>
        </p:txBody>
      </p:sp>
      <p:graphicFrame>
        <p:nvGraphicFramePr>
          <p:cNvPr id="168962" name="Object 2"/>
          <p:cNvGraphicFramePr>
            <a:graphicFrameLocks noChangeAspect="1"/>
          </p:cNvGraphicFramePr>
          <p:nvPr>
            <p:ph idx="1"/>
          </p:nvPr>
        </p:nvGraphicFramePr>
        <p:xfrm>
          <a:off x="1066800" y="1524000"/>
          <a:ext cx="6999288" cy="4115712"/>
        </p:xfrm>
        <a:graphic>
          <a:graphicData uri="http://schemas.openxmlformats.org/presentationml/2006/ole">
            <p:oleObj spid="_x0000_s168962" name="VISIO" r:id="rId3" imgW="6465960" imgH="38019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Broadband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Service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: voice, video, </a:t>
            </a:r>
            <a:r>
              <a:rPr lang="en-US" sz="2800" dirty="0" err="1" smtClean="0"/>
              <a:t>dan</a:t>
            </a:r>
            <a:r>
              <a:rPr lang="en-US" sz="2800" dirty="0" smtClean="0"/>
              <a:t> data.</a:t>
            </a:r>
          </a:p>
          <a:p>
            <a:r>
              <a:rPr lang="en-US" sz="2800" dirty="0" smtClean="0"/>
              <a:t>Narrowband ISDN (Integrated Services Digital Network)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primary rate 23B + D (US Standard B=64 </a:t>
            </a:r>
            <a:r>
              <a:rPr lang="en-US" sz="2800" dirty="0" err="1" smtClean="0"/>
              <a:t>kBps</a:t>
            </a:r>
            <a:r>
              <a:rPr lang="en-US" sz="2800" dirty="0" smtClean="0"/>
              <a:t> + D=16 </a:t>
            </a:r>
            <a:r>
              <a:rPr lang="en-US" sz="2800" dirty="0" err="1" smtClean="0"/>
              <a:t>kBps</a:t>
            </a:r>
            <a:r>
              <a:rPr lang="en-US" sz="2800" dirty="0" smtClean="0"/>
              <a:t>=1,544 </a:t>
            </a:r>
            <a:r>
              <a:rPr lang="en-US" sz="2800" dirty="0" err="1" smtClean="0"/>
              <a:t>MBps</a:t>
            </a:r>
            <a:r>
              <a:rPr lang="en-US" sz="2800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315200" cy="715963"/>
          </a:xfrm>
        </p:spPr>
        <p:txBody>
          <a:bodyPr/>
          <a:lstStyle/>
          <a:p>
            <a:r>
              <a:rPr lang="en-US" dirty="0" smtClean="0"/>
              <a:t>Service Broadband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315200" cy="4267200"/>
          </a:xfrm>
        </p:spPr>
        <p:txBody>
          <a:bodyPr/>
          <a:lstStyle/>
          <a:p>
            <a:r>
              <a:rPr lang="en-US" sz="2800" dirty="0" smtClean="0"/>
              <a:t>Broadband ISDN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technology ATM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SONET (Synchronous Optical Network) </a:t>
            </a:r>
            <a:r>
              <a:rPr lang="en-US" sz="2800" dirty="0" err="1" smtClean="0"/>
              <a:t>atau</a:t>
            </a:r>
            <a:r>
              <a:rPr lang="en-US" sz="2800" dirty="0" smtClean="0"/>
              <a:t> SDH (Synchronous Digital Hierarchy).</a:t>
            </a:r>
          </a:p>
          <a:p>
            <a:r>
              <a:rPr lang="en-US" sz="2800" dirty="0" smtClean="0"/>
              <a:t>Data rate Broadband ISDN OC-n (OC-1=51,84 Mbps, OC-3=155,52 Mbps).</a:t>
            </a:r>
          </a:p>
          <a:p>
            <a:r>
              <a:rPr lang="en-US" sz="2800" dirty="0" err="1" smtClean="0"/>
              <a:t>Teknologi</a:t>
            </a:r>
            <a:r>
              <a:rPr lang="en-US" sz="2800" dirty="0" smtClean="0"/>
              <a:t> </a:t>
            </a:r>
            <a:r>
              <a:rPr lang="en-US" sz="2800" dirty="0" err="1" smtClean="0"/>
              <a:t>akses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HFC (Hybrid Fiber Coaxial/</a:t>
            </a:r>
            <a:r>
              <a:rPr lang="en-US" sz="2800" dirty="0" err="1" smtClean="0"/>
              <a:t>Kabel</a:t>
            </a:r>
            <a:r>
              <a:rPr lang="en-US" sz="2800" dirty="0" smtClean="0"/>
              <a:t> Modem) </a:t>
            </a:r>
            <a:r>
              <a:rPr lang="en-US" sz="2800" dirty="0" err="1" smtClean="0"/>
              <a:t>dan</a:t>
            </a:r>
            <a:r>
              <a:rPr lang="en-US" sz="2800" dirty="0" smtClean="0"/>
              <a:t> ADSL (Asymmetric Digital Line </a:t>
            </a:r>
            <a:r>
              <a:rPr lang="en-US" sz="2800" dirty="0" err="1" smtClean="0"/>
              <a:t>Subcriber</a:t>
            </a:r>
            <a:r>
              <a:rPr lang="en-US" sz="2800" dirty="0" smtClean="0"/>
              <a:t>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934200" cy="715963"/>
          </a:xfrm>
        </p:spPr>
        <p:txBody>
          <a:bodyPr/>
          <a:lstStyle/>
          <a:p>
            <a:r>
              <a:rPr lang="en-US" sz="6600" b="1" dirty="0" smtClean="0"/>
              <a:t>The End 0_0</a:t>
            </a:r>
            <a:endParaRPr lang="en-US" sz="6600" b="1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4000" b="1" dirty="0" smtClean="0"/>
              <a:t>See You Next Week </a:t>
            </a:r>
            <a:r>
              <a:rPr lang="en-US" sz="4000" b="1" dirty="0" smtClean="0">
                <a:sym typeface="Wingdings" pitchFamily="2" charset="2"/>
              </a:rPr>
              <a:t>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315200" cy="715963"/>
          </a:xfrm>
        </p:spPr>
        <p:txBody>
          <a:bodyPr/>
          <a:lstStyle/>
          <a:p>
            <a:r>
              <a:rPr lang="en-US" dirty="0" err="1" smtClean="0"/>
              <a:t>Topologi</a:t>
            </a:r>
            <a:r>
              <a:rPr lang="en-US" dirty="0" smtClean="0"/>
              <a:t> Bus &amp; Star (LAN)</a:t>
            </a:r>
            <a:endParaRPr lang="en-US" dirty="0"/>
          </a:p>
        </p:txBody>
      </p:sp>
      <p:graphicFrame>
        <p:nvGraphicFramePr>
          <p:cNvPr id="143362" name="Object 2"/>
          <p:cNvGraphicFramePr>
            <a:graphicFrameLocks noChangeAspect="1"/>
          </p:cNvGraphicFramePr>
          <p:nvPr>
            <p:ph idx="1"/>
          </p:nvPr>
        </p:nvGraphicFramePr>
        <p:xfrm>
          <a:off x="2057400" y="1447799"/>
          <a:ext cx="5295411" cy="4694671"/>
        </p:xfrm>
        <a:graphic>
          <a:graphicData uri="http://schemas.openxmlformats.org/presentationml/2006/ole">
            <p:oleObj spid="_x0000_s143362" name="VISIO" r:id="rId3" imgW="4155480" imgH="368460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Topologi</a:t>
            </a:r>
            <a:r>
              <a:rPr lang="en-US" dirty="0" smtClean="0"/>
              <a:t>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LAN </a:t>
            </a:r>
            <a:r>
              <a:rPr lang="en-US" dirty="0" err="1" smtClean="0"/>
              <a:t>pribadi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media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CSMA/CD.</a:t>
            </a:r>
          </a:p>
          <a:p>
            <a:r>
              <a:rPr lang="en-US" dirty="0" err="1" smtClean="0"/>
              <a:t>Impelentasi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Seorang</a:t>
            </a:r>
            <a:r>
              <a:rPr lang="en-US" dirty="0" smtClean="0"/>
              <a:t> 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LAN.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Topologi</a:t>
            </a:r>
            <a:r>
              <a:rPr lang="en-US" dirty="0" smtClean="0"/>
              <a:t>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Token Ring </a:t>
            </a:r>
            <a:r>
              <a:rPr lang="en-US" dirty="0" err="1" smtClean="0"/>
              <a:t>dan</a:t>
            </a:r>
            <a:r>
              <a:rPr lang="en-US" dirty="0" smtClean="0"/>
              <a:t> FDDI.</a:t>
            </a:r>
          </a:p>
          <a:p>
            <a:r>
              <a:rPr lang="en-US" dirty="0" smtClean="0"/>
              <a:t>Master DTE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315200" cy="715963"/>
          </a:xfrm>
        </p:spPr>
        <p:txBody>
          <a:bodyPr/>
          <a:lstStyle/>
          <a:p>
            <a:r>
              <a:rPr lang="en-US" dirty="0" err="1" smtClean="0"/>
              <a:t>Topologi</a:t>
            </a:r>
            <a:r>
              <a:rPr lang="en-US" dirty="0" smtClean="0"/>
              <a:t> Star</a:t>
            </a:r>
            <a:endParaRPr lang="en-US" dirty="0"/>
          </a:p>
        </p:txBody>
      </p:sp>
      <p:graphicFrame>
        <p:nvGraphicFramePr>
          <p:cNvPr id="144386" name="Object 2"/>
          <p:cNvGraphicFramePr>
            <a:graphicFrameLocks noChangeAspect="1"/>
          </p:cNvGraphicFramePr>
          <p:nvPr>
            <p:ph idx="1"/>
          </p:nvPr>
        </p:nvGraphicFramePr>
        <p:xfrm>
          <a:off x="2438400" y="1066800"/>
          <a:ext cx="4663336" cy="2057400"/>
        </p:xfrm>
        <a:graphic>
          <a:graphicData uri="http://schemas.openxmlformats.org/presentationml/2006/ole">
            <p:oleObj spid="_x0000_s144386" name="VISIO" r:id="rId3" imgW="2808360" imgH="1398600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31242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perpaduan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Topologi</a:t>
            </a:r>
            <a:r>
              <a:rPr lang="en-US" dirty="0" smtClean="0"/>
              <a:t> Bus </a:t>
            </a:r>
            <a:r>
              <a:rPr lang="en-US" dirty="0" err="1" smtClean="0"/>
              <a:t>dan</a:t>
            </a:r>
            <a:r>
              <a:rPr lang="en-US" dirty="0" smtClean="0"/>
              <a:t> Ring.</a:t>
            </a:r>
          </a:p>
          <a:p>
            <a:pPr algn="l"/>
            <a:endParaRPr lang="en-US" dirty="0"/>
          </a:p>
        </p:txBody>
      </p:sp>
      <p:graphicFrame>
        <p:nvGraphicFramePr>
          <p:cNvPr id="144387" name="Object 3"/>
          <p:cNvGraphicFramePr>
            <a:graphicFrameLocks noChangeAspect="1"/>
          </p:cNvGraphicFramePr>
          <p:nvPr/>
        </p:nvGraphicFramePr>
        <p:xfrm>
          <a:off x="1447800" y="3733800"/>
          <a:ext cx="6469063" cy="2503488"/>
        </p:xfrm>
        <a:graphic>
          <a:graphicData uri="http://schemas.openxmlformats.org/presentationml/2006/ole">
            <p:oleObj spid="_x0000_s144387" name="VISIO" r:id="rId4" imgW="5551560" imgH="250344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315200" cy="715963"/>
          </a:xfrm>
        </p:spPr>
        <p:txBody>
          <a:bodyPr/>
          <a:lstStyle/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Kampus</a:t>
            </a:r>
            <a:endParaRPr lang="en-US" dirty="0"/>
          </a:p>
        </p:txBody>
      </p:sp>
      <p:graphicFrame>
        <p:nvGraphicFramePr>
          <p:cNvPr id="145410" name="Object 2"/>
          <p:cNvGraphicFramePr>
            <a:graphicFrameLocks noChangeAspect="1"/>
          </p:cNvGraphicFramePr>
          <p:nvPr>
            <p:ph idx="1"/>
          </p:nvPr>
        </p:nvGraphicFramePr>
        <p:xfrm>
          <a:off x="1828800" y="914400"/>
          <a:ext cx="6096000" cy="4953000"/>
        </p:xfrm>
        <a:graphic>
          <a:graphicData uri="http://schemas.openxmlformats.org/presentationml/2006/ole">
            <p:oleObj spid="_x0000_s145410" name="VISIO" r:id="rId3" imgW="5310720" imgH="6237000" progId="Visio.Drawing.11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" y="5867400"/>
            <a:ext cx="8345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ATM VLAN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FDDI Backbone.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6">
      <a:dk1>
        <a:srgbClr val="4D4D4D"/>
      </a:dk1>
      <a:lt1>
        <a:srgbClr val="FFFFFF"/>
      </a:lt1>
      <a:dk2>
        <a:srgbClr val="4D4D4D"/>
      </a:dk2>
      <a:lt2>
        <a:srgbClr val="7FCC6A"/>
      </a:lt2>
      <a:accent1>
        <a:srgbClr val="5DBF62"/>
      </a:accent1>
      <a:accent2>
        <a:srgbClr val="7CCD6F"/>
      </a:accent2>
      <a:accent3>
        <a:srgbClr val="FFFFFF"/>
      </a:accent3>
      <a:accent4>
        <a:srgbClr val="404040"/>
      </a:accent4>
      <a:accent5>
        <a:srgbClr val="B6DCB7"/>
      </a:accent5>
      <a:accent6>
        <a:srgbClr val="70BA64"/>
      </a:accent6>
      <a:hlink>
        <a:srgbClr val="48AE52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2C86AA"/>
        </a:lt2>
        <a:accent1>
          <a:srgbClr val="4B782A"/>
        </a:accent1>
        <a:accent2>
          <a:srgbClr val="38AFD0"/>
        </a:accent2>
        <a:accent3>
          <a:srgbClr val="FFFFFF"/>
        </a:accent3>
        <a:accent4>
          <a:srgbClr val="404040"/>
        </a:accent4>
        <a:accent5>
          <a:srgbClr val="B1BEAC"/>
        </a:accent5>
        <a:accent6>
          <a:srgbClr val="329EBC"/>
        </a:accent6>
        <a:hlink>
          <a:srgbClr val="9DBC2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7FCC6A"/>
        </a:lt2>
        <a:accent1>
          <a:srgbClr val="5DBF62"/>
        </a:accent1>
        <a:accent2>
          <a:srgbClr val="7CCD6F"/>
        </a:accent2>
        <a:accent3>
          <a:srgbClr val="FFFFFF"/>
        </a:accent3>
        <a:accent4>
          <a:srgbClr val="404040"/>
        </a:accent4>
        <a:accent5>
          <a:srgbClr val="B6DCB7"/>
        </a:accent5>
        <a:accent6>
          <a:srgbClr val="70BA64"/>
        </a:accent6>
        <a:hlink>
          <a:srgbClr val="48AE5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775</TotalTime>
  <Words>608</Words>
  <Application>Microsoft Office PowerPoint</Application>
  <PresentationFormat>On-screen Show (4:3)</PresentationFormat>
  <Paragraphs>153</Paragraphs>
  <Slides>46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powerpoint-template</vt:lpstr>
      <vt:lpstr>VISIO</vt:lpstr>
      <vt:lpstr>Document</vt:lpstr>
      <vt:lpstr>Teknologi Jaringan Komputer</vt:lpstr>
      <vt:lpstr>LAN</vt:lpstr>
      <vt:lpstr>NODES</vt:lpstr>
      <vt:lpstr>WAN</vt:lpstr>
      <vt:lpstr>Topologi Bus &amp; Star (LAN)</vt:lpstr>
      <vt:lpstr>Topologi Bus</vt:lpstr>
      <vt:lpstr>Topologi Ring</vt:lpstr>
      <vt:lpstr>Topologi Star</vt:lpstr>
      <vt:lpstr>Jaringan Kampus</vt:lpstr>
      <vt:lpstr>Topologi Mesh</vt:lpstr>
      <vt:lpstr>Topologi Tree</vt:lpstr>
      <vt:lpstr>Ethernet</vt:lpstr>
      <vt:lpstr>Fast Ethernet</vt:lpstr>
      <vt:lpstr>Gigabit Ethernet</vt:lpstr>
      <vt:lpstr>Switched Ethernet</vt:lpstr>
      <vt:lpstr>Hirarki LAN</vt:lpstr>
      <vt:lpstr>Konfigurasi Klien Server</vt:lpstr>
      <vt:lpstr>Virtual LAN (1)</vt:lpstr>
      <vt:lpstr>Virtual LAN (2)</vt:lpstr>
      <vt:lpstr>Token Ring</vt:lpstr>
      <vt:lpstr>Dual Ring TR LAN</vt:lpstr>
      <vt:lpstr>Kegagalan dalam Token Ring</vt:lpstr>
      <vt:lpstr>FDDI (Fiber Distributed Data Interface)</vt:lpstr>
      <vt:lpstr>Tentang FDDI</vt:lpstr>
      <vt:lpstr>Jaringan Node</vt:lpstr>
      <vt:lpstr>Komponen Jaringan Node</vt:lpstr>
      <vt:lpstr>Hub (1)</vt:lpstr>
      <vt:lpstr>Hub (2)</vt:lpstr>
      <vt:lpstr>Stacked Hub (1)</vt:lpstr>
      <vt:lpstr>Stacked Hub (2)</vt:lpstr>
      <vt:lpstr>Bridges</vt:lpstr>
      <vt:lpstr>Hirarki Bridge</vt:lpstr>
      <vt:lpstr>Router</vt:lpstr>
      <vt:lpstr>Gateway (1)</vt:lpstr>
      <vt:lpstr>Gateway (2)</vt:lpstr>
      <vt:lpstr>Tunneling (1)</vt:lpstr>
      <vt:lpstr>Tunneling (2)</vt:lpstr>
      <vt:lpstr>Half Bridge</vt:lpstr>
      <vt:lpstr>Switched Network (1)</vt:lpstr>
      <vt:lpstr>Switched Network (2)</vt:lpstr>
      <vt:lpstr>Transmisi Teknologi</vt:lpstr>
      <vt:lpstr>Model Transmisi</vt:lpstr>
      <vt:lpstr>Service Broadband (1)</vt:lpstr>
      <vt:lpstr>Service Broadband (2)</vt:lpstr>
      <vt:lpstr>Service Broadband (3)</vt:lpstr>
      <vt:lpstr>The End 0_0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 Technology</dc:title>
  <dc:creator>Windows7Ultimate</dc:creator>
  <cp:lastModifiedBy>Windows7Ultimate</cp:lastModifiedBy>
  <cp:revision>67</cp:revision>
  <dcterms:created xsi:type="dcterms:W3CDTF">2012-09-25T07:49:12Z</dcterms:created>
  <dcterms:modified xsi:type="dcterms:W3CDTF">2015-04-20T19:39:16Z</dcterms:modified>
</cp:coreProperties>
</file>