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822924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58560"/>
            <a:ext cx="822924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59084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59084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5856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5856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5856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590840"/>
            <a:ext cx="8229240" cy="453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822924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590840"/>
            <a:ext cx="8229240" cy="453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58560"/>
            <a:ext cx="822924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822924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58560"/>
            <a:ext cx="822924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59084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59084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5856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5856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58560"/>
            <a:ext cx="26496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822924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453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5856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590840"/>
            <a:ext cx="401580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58560"/>
            <a:ext cx="8229240" cy="216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2280"/>
            <a:ext cx="7772040" cy="1385280"/>
          </a:xfrm>
          <a:prstGeom prst="rect">
            <a:avLst/>
          </a:prstGeom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777777"/>
                </a:solidFill>
                <a:latin typeface="Chantilly Pro"/>
                <a:ea typeface="Chantilly Pro"/>
              </a:rPr>
              <a:t>Click to edit Master title style</a:t>
            </a:r>
            <a:endParaRPr b="0" lang="en-GB" sz="4400" spc="-1" strike="noStrike">
              <a:solidFill>
                <a:srgbClr val="7f7f7f"/>
              </a:solidFill>
              <a:latin typeface="Basic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7080"/>
            <a:ext cx="2440440" cy="47340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46560" y="6247080"/>
            <a:ext cx="2450160" cy="47340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245280" y="6247080"/>
            <a:ext cx="2441160" cy="47340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7f7f7f"/>
                </a:solidFill>
                <a:latin typeface="Chantilly Pro"/>
              </a:rPr>
              <a:t>Click to edit the outline text format</a:t>
            </a:r>
            <a:endParaRPr b="0" lang="en-GB" sz="2400" spc="-1" strike="noStrike">
              <a:solidFill>
                <a:srgbClr val="7f7f7f"/>
              </a:solidFill>
              <a:latin typeface="Chantilly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7f7f7f"/>
                </a:solidFill>
                <a:latin typeface="Chantilly Pro"/>
              </a:rPr>
              <a:t>Second Outline Level</a:t>
            </a:r>
            <a:endParaRPr b="0" lang="en-GB" sz="2000" spc="-1" strike="noStrike">
              <a:solidFill>
                <a:srgbClr val="7f7f7f"/>
              </a:solidFill>
              <a:latin typeface="Chantilly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7f7f7f"/>
                </a:solidFill>
                <a:latin typeface="Chantilly Pro"/>
              </a:rPr>
              <a:t>Third Outline Level</a:t>
            </a:r>
            <a:endParaRPr b="0" lang="en-GB" sz="2000" spc="-1" strike="noStrike">
              <a:solidFill>
                <a:srgbClr val="7f7f7f"/>
              </a:solidFill>
              <a:latin typeface="Chantilly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7f7f7f"/>
                </a:solidFill>
                <a:latin typeface="Chantilly Pro"/>
              </a:rPr>
              <a:t>Fourth Outline Level</a:t>
            </a:r>
            <a:endParaRPr b="0" lang="en-GB" sz="2000" spc="-1" strike="noStrike">
              <a:solidFill>
                <a:srgbClr val="7f7f7f"/>
              </a:solidFill>
              <a:latin typeface="Chantilly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7f7f7f"/>
                </a:solidFill>
                <a:latin typeface="Chantilly Pro"/>
              </a:rPr>
              <a:t>Fifth Outline Level</a:t>
            </a:r>
            <a:endParaRPr b="0" lang="en-GB" sz="2000" spc="-1" strike="noStrike">
              <a:solidFill>
                <a:srgbClr val="7f7f7f"/>
              </a:solidFill>
              <a:latin typeface="Chantilly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7f7f7f"/>
                </a:solidFill>
                <a:latin typeface="Chantilly Pro"/>
              </a:rPr>
              <a:t>Sixth Outline Level</a:t>
            </a:r>
            <a:endParaRPr b="0" lang="en-GB" sz="2000" spc="-1" strike="noStrike">
              <a:solidFill>
                <a:srgbClr val="7f7f7f"/>
              </a:solidFill>
              <a:latin typeface="Chantilly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7f7f7f"/>
                </a:solidFill>
                <a:latin typeface="Chantilly Pro"/>
              </a:rPr>
              <a:t>Seventh Outline Level</a:t>
            </a:r>
            <a:endParaRPr b="0" lang="en-GB" sz="2000" spc="-1" strike="noStrike">
              <a:solidFill>
                <a:srgbClr val="7f7f7f"/>
              </a:solidFill>
              <a:latin typeface="Chantilly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37600"/>
          </a:xfrm>
          <a:prstGeom prst="rect">
            <a:avLst/>
          </a:prstGeom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Click to edit Master title style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590840"/>
            <a:ext cx="8229240" cy="453276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Click to edit Master text styles</a:t>
            </a:r>
            <a:endParaRPr b="0" lang="en-GB" sz="2400" spc="-1" strike="noStrike">
              <a:solidFill>
                <a:srgbClr val="ffffd9"/>
              </a:solidFill>
              <a:latin typeface="Chantilly Pro"/>
            </a:endParaRPr>
          </a:p>
          <a:p>
            <a:pPr lvl="1" marL="61920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Second level</a:t>
            </a:r>
            <a:endParaRPr b="0" lang="en-GB" sz="2000" spc="-1" strike="noStrike">
              <a:solidFill>
                <a:srgbClr val="ffffd9"/>
              </a:solidFill>
              <a:latin typeface="Chantilly Pro"/>
            </a:endParaRPr>
          </a:p>
          <a:p>
            <a:pPr lvl="2" marL="95256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Third level</a:t>
            </a:r>
            <a:endParaRPr b="0" lang="en-GB" sz="2000" spc="-1" strike="noStrike">
              <a:solidFill>
                <a:srgbClr val="ffffd9"/>
              </a:solidFill>
              <a:latin typeface="Chantilly Pro"/>
            </a:endParaRPr>
          </a:p>
          <a:p>
            <a:pPr lvl="3" marL="133344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Fourth level</a:t>
            </a:r>
            <a:endParaRPr b="0" lang="en-GB" sz="2000" spc="-1" strike="noStrike">
              <a:solidFill>
                <a:srgbClr val="ffffd9"/>
              </a:solidFill>
              <a:latin typeface="Chantilly Pro"/>
            </a:endParaRPr>
          </a:p>
          <a:p>
            <a:pPr lvl="4" marL="1714680" indent="-285480">
              <a:lnSpc>
                <a:spcPct val="100000"/>
              </a:lnSpc>
              <a:buClr>
                <a:srgbClr val="ffffd9"/>
              </a:buClr>
              <a:buFont typeface="StarSymbol"/>
              <a:buChar char="»"/>
            </a:pPr>
            <a:r>
              <a:rPr b="0" lang="en-GB" sz="2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Fifth level</a:t>
            </a:r>
            <a:endParaRPr b="0" lang="en-GB" sz="2000" spc="-1" strike="noStrike">
              <a:solidFill>
                <a:srgbClr val="ffffd9"/>
              </a:solidFill>
              <a:latin typeface="Chantilly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440440" cy="47340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BB95E0A-0627-45E0-8F15-5F4A927FDF00}" type="datetime1">
              <a:rPr b="0" lang="en-GB" sz="1400" spc="-1" strike="noStrike">
                <a:solidFill>
                  <a:srgbClr val="ffffd9"/>
                </a:solidFill>
                <a:latin typeface="Basic Sans"/>
                <a:ea typeface="Basic Roman"/>
              </a:rPr>
              <a:t>16/09/2021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346560" y="6247080"/>
            <a:ext cx="2450160" cy="47340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d9"/>
                </a:solidFill>
                <a:latin typeface="Basic Sans"/>
                <a:ea typeface="Basic Roman"/>
              </a:rPr>
              <a:t>{Footer}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245280" y="6247080"/>
            <a:ext cx="2441160" cy="473400"/>
          </a:xfrm>
          <a:prstGeom prst="rect">
            <a:avLst/>
          </a:prstGeom>
        </p:spPr>
        <p:txBody>
          <a:bodyPr numCol="1" spcCol="216000"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0AE72F-16AE-482C-A366-76C83D2BD785}" type="slidenum">
              <a:rPr b="0" lang="en-GB" sz="1400" spc="-1" strike="noStrike">
                <a:solidFill>
                  <a:srgbClr val="ffffd9"/>
                </a:solidFill>
                <a:latin typeface="Basic Sans"/>
                <a:ea typeface="Basic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maulanahirzan@usm.ac.id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Title1"/>
          <p:cNvSpPr txBox="1"/>
          <p:nvPr/>
        </p:nvSpPr>
        <p:spPr>
          <a:xfrm>
            <a:off x="685800" y="2132280"/>
            <a:ext cx="7772040" cy="138528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777777"/>
                </a:solidFill>
                <a:latin typeface="Chantilly Pro"/>
                <a:ea typeface="Chantilly Pro"/>
              </a:rPr>
              <a:t>Manajemen Proyek Teknologi Informasi</a:t>
            </a:r>
            <a:endParaRPr b="0" lang="en-GB" sz="4400" spc="-1" strike="noStrike">
              <a:solidFill>
                <a:srgbClr val="7f7f7f"/>
              </a:solidFill>
              <a:latin typeface="Basic Sans"/>
            </a:endParaRPr>
          </a:p>
        </p:txBody>
      </p:sp>
      <p:sp>
        <p:nvSpPr>
          <p:cNvPr id="83" name="SlideSubtitle1"/>
          <p:cNvSpPr txBox="1"/>
          <p:nvPr/>
        </p:nvSpPr>
        <p:spPr>
          <a:xfrm>
            <a:off x="1371600" y="3881160"/>
            <a:ext cx="6400440" cy="176256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600" spc="-1" strike="noStrike">
                <a:solidFill>
                  <a:srgbClr val="7f7f7f"/>
                </a:solidFill>
                <a:latin typeface="Chantilly Pro"/>
                <a:ea typeface="Chantilly Pro"/>
              </a:rPr>
              <a:t>Pertemuan 1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Biografi Singkat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85" name="SlideText1"/>
          <p:cNvSpPr txBox="1"/>
          <p:nvPr/>
        </p:nvSpPr>
        <p:spPr>
          <a:xfrm>
            <a:off x="457200" y="1590840"/>
            <a:ext cx="8229240" cy="453276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>
            <a:noAutofit/>
          </a:bodyPr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Nama: Alauddin Maulana Hirzan, S. Kom, M. Kom</a:t>
            </a: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Alamat: Semarang</a:t>
            </a: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E-Mail: </a:t>
            </a:r>
            <a:r>
              <a:rPr b="0" lang="en-GB" sz="3600" spc="-1" strike="noStrike" u="sng">
                <a:solidFill>
                  <a:srgbClr val="ff5050"/>
                </a:solidFill>
                <a:uFillTx/>
                <a:latin typeface="Chantilly Pro"/>
                <a:ea typeface="Chantilly Pro"/>
                <a:hlinkClick r:id="rId1"/>
              </a:rPr>
              <a:t>maulanahirzan@usm.ac.id</a:t>
            </a: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Kontrak Kuliah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457200" y="1591200"/>
          <a:ext cx="8273160" cy="4579920"/>
        </p:xfrm>
        <a:graphic>
          <a:graphicData uri="http://schemas.openxmlformats.org/drawingml/2006/table">
            <a:tbl>
              <a:tblPr/>
              <a:tblGrid>
                <a:gridCol w="4111560"/>
                <a:gridCol w="4161600"/>
              </a:tblGrid>
              <a:tr h="915480">
                <a:tc gridSpan="2"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4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Persentase Nilai</a:t>
                      </a:r>
                      <a:endParaRPr b="0" lang="en-GB" sz="4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220400">
                <a:tc>
                  <a:txBody>
                    <a:bodyPr lIns="35280" rIns="35280" tIns="35280" bIns="352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Presensi Mahasiswa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10%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1220400">
                <a:tc>
                  <a:txBody>
                    <a:bodyPr lIns="35280" rIns="35280" tIns="35280" bIns="352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Nilai Tugas Total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20%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915480">
                <a:tc>
                  <a:txBody>
                    <a:bodyPr lIns="35280" rIns="35280" tIns="35280" bIns="352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Ujian Tengah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30%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917280">
                <a:tc>
                  <a:txBody>
                    <a:bodyPr lIns="35280" rIns="35280" tIns="35280" bIns="352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Ujian Akhir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36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40%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Ketertiban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89" name="SlideText1"/>
          <p:cNvSpPr txBox="1"/>
          <p:nvPr/>
        </p:nvSpPr>
        <p:spPr>
          <a:xfrm>
            <a:off x="457200" y="1620000"/>
            <a:ext cx="8229240" cy="453276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>
            <a:noAutofit/>
          </a:bodyPr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Tugas harap dikumpulkan tepat waktu, jika terlambat tidak ditolerir</a:t>
            </a: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Jika sedang sakit ketika ujian, harap hubungi dosen</a:t>
            </a: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Protes nilai yang tidak sesuai waktu nya akan diabaikan/tidak dilayani</a:t>
            </a: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GB" sz="36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Pengantar Manajemen Proyek TI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91" name="SlideText1"/>
          <p:cNvSpPr txBox="1"/>
          <p:nvPr/>
        </p:nvSpPr>
        <p:spPr>
          <a:xfrm>
            <a:off x="457200" y="1590840"/>
            <a:ext cx="8229240" cy="453276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>
            <a:noAutofit/>
          </a:bodyPr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1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Proyek?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 marL="720000" indent="-71964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Sebuah rencana atau proposal (tidak terpusat satu sektor)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1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Apa itu Manajemen Proyek?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 marL="720000" indent="-71964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1. Sebuah proyek yang harus diselesaikan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 marL="720000" indent="-71964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2. Ada titik berakhirnya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 marL="720000" indent="-71964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3. Kumpulan aktivitas yang saling berhubungan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 marL="720000" indent="-71964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26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4. Menyertakan sekumpulan orang bekerja bersama-sama untuk satu pekerjaan selama waktu tertentu</a:t>
            </a: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GB" sz="26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Dunia Proyek TI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sp>
        <p:nvSpPr>
          <p:cNvPr id="93" name="SlideText1"/>
          <p:cNvSpPr txBox="1"/>
          <p:nvPr/>
        </p:nvSpPr>
        <p:spPr>
          <a:xfrm>
            <a:off x="457200" y="1590840"/>
            <a:ext cx="8229240" cy="453276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>
            <a:noAutofit/>
          </a:bodyPr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Program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lvl="1" marL="61920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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Web, Mobile, Desktop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lvl="2" marL="95256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Keamanan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lvl="2" marL="95256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Kinerja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marL="286560" indent="-286200">
              <a:lnSpc>
                <a:spcPct val="100000"/>
              </a:lnSpc>
              <a:spcAft>
                <a:spcPts val="1001"/>
              </a:spcAft>
              <a:buClr>
                <a:srgbClr val="ffffd9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Jaringan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lvl="1" marL="61920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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LAN, MAN, WAN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lvl="2" marL="95256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Keamanan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  <a:p>
            <a:pPr lvl="2" marL="952560" indent="-285480">
              <a:lnSpc>
                <a:spcPct val="100000"/>
              </a:lnSpc>
              <a:buClr>
                <a:srgbClr val="ffffd9"/>
              </a:buClr>
              <a:buFont typeface="Symbol" charset="2"/>
              <a:buChar char=""/>
            </a:pPr>
            <a:r>
              <a:rPr b="0" lang="en-GB" sz="3000" spc="-1" strike="noStrike">
                <a:solidFill>
                  <a:srgbClr val="ffffd9"/>
                </a:solidFill>
                <a:latin typeface="Chantilly Pro"/>
                <a:ea typeface="Chantilly Pro"/>
              </a:rPr>
              <a:t>Pengembangan Kinerja</a:t>
            </a:r>
            <a:endParaRPr b="0" lang="en-GB" sz="3000" spc="-1" strike="noStrike">
              <a:solidFill>
                <a:srgbClr val="ffffd9"/>
              </a:solidFill>
              <a:latin typeface="Chantilly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Manajemen Proses vs Proyek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graphicFrame>
        <p:nvGraphicFramePr>
          <p:cNvPr id="95" name="SlideText1"/>
          <p:cNvGraphicFramePr/>
          <p:nvPr/>
        </p:nvGraphicFramePr>
        <p:xfrm>
          <a:off x="457200" y="1590840"/>
          <a:ext cx="8229240" cy="50112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001880"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Aspek Manajemen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Proses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Proyek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1001880"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Aktivitas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Berulang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Unik (bisa 1x)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1001880"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Penjadwalan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Berlangsung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Durasi Lama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1001880"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Ketergantungan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Rendah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Tinggi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  <a:tr h="1003680"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Resiko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Terbatas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  <a:tc>
                  <a:txBody>
                    <a:bodyPr lIns="35280" rIns="35280" tIns="35280" bIns="35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ffffd9"/>
                          </a:solidFill>
                          <a:latin typeface="Basic Sans"/>
                          <a:ea typeface="Basic Roman"/>
                        </a:rPr>
                        <a:t>Tinggi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5280" marR="35280">
                    <a:lnL w="6480">
                      <a:solidFill>
                        <a:srgbClr val="ffffd9"/>
                      </a:solidFill>
                    </a:lnL>
                    <a:lnR w="6480">
                      <a:solidFill>
                        <a:srgbClr val="ffffd9"/>
                      </a:solidFill>
                    </a:lnR>
                    <a:lnT w="6480">
                      <a:solidFill>
                        <a:srgbClr val="ffffd9"/>
                      </a:solidFill>
                    </a:lnT>
                    <a:lnB w="6480">
                      <a:solidFill>
                        <a:srgbClr val="ffffd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Contoh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pic>
        <p:nvPicPr>
          <p:cNvPr id="97" name="Picture1" descr=""/>
          <p:cNvPicPr/>
          <p:nvPr/>
        </p:nvPicPr>
        <p:blipFill>
          <a:blip r:embed="rId1"/>
          <a:stretch/>
        </p:blipFill>
        <p:spPr>
          <a:xfrm>
            <a:off x="502200" y="1828800"/>
            <a:ext cx="8092800" cy="44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Title1"/>
          <p:cNvSpPr txBox="1"/>
          <p:nvPr/>
        </p:nvSpPr>
        <p:spPr>
          <a:xfrm>
            <a:off x="457200" y="274320"/>
            <a:ext cx="8229240" cy="1137600"/>
          </a:xfrm>
          <a:prstGeom prst="rect">
            <a:avLst/>
          </a:prstGeom>
          <a:noFill/>
          <a:ln w="0">
            <a:noFill/>
          </a:ln>
        </p:spPr>
        <p:txBody>
          <a:bodyPr numCol="1" spcCol="21600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9900"/>
                </a:solidFill>
                <a:latin typeface="Chantilly Pro"/>
                <a:ea typeface="Chantilly Pro"/>
              </a:rPr>
              <a:t>Contoh</a:t>
            </a:r>
            <a:endParaRPr b="0" lang="en-GB" sz="4400" spc="-1" strike="noStrike">
              <a:solidFill>
                <a:srgbClr val="ffffd9"/>
              </a:solidFill>
              <a:latin typeface="Basic Sans"/>
            </a:endParaRPr>
          </a:p>
        </p:txBody>
      </p:sp>
      <p:pic>
        <p:nvPicPr>
          <p:cNvPr id="99" name="Picture1" descr=""/>
          <p:cNvPicPr/>
          <p:nvPr/>
        </p:nvPicPr>
        <p:blipFill>
          <a:blip r:embed="rId1"/>
          <a:stretch/>
        </p:blipFill>
        <p:spPr>
          <a:xfrm>
            <a:off x="488160" y="1650240"/>
            <a:ext cx="8217720" cy="46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2019-09-02T03:01:46Z</dcterms:created>
  <dc:creator/>
  <dc:description/>
  <dc:language>en-GB</dc:language>
  <cp:lastModifiedBy/>
  <dcterms:modified xsi:type="dcterms:W3CDTF">2021-09-16T18:07:54Z</dcterms:modified>
  <cp:revision>1</cp:revision>
  <dc:subject/>
  <dc:title/>
</cp:coreProperties>
</file>