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66680" y="41569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67600" y="41569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868520" y="41569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066680" y="41569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467600" y="41569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868520" y="4156920"/>
            <a:ext cx="323856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93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0800" y="41569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6680" y="4156920"/>
            <a:ext cx="10058040" cy="187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bc9"/>
            </a:gs>
            <a:gs pos="100000">
              <a:srgbClr val="c9c3b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>
              <a:alphaModFix amt="4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algn="ctr" blurRad="5076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Rectangle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oup 3"/>
          <p:cNvGrpSpPr/>
          <p:nvPr/>
        </p:nvGrpSpPr>
        <p:grpSpPr>
          <a:xfrm>
            <a:off x="5249880" y="1267560"/>
            <a:ext cx="1692000" cy="645480"/>
            <a:chOff x="5249880" y="1267560"/>
            <a:chExt cx="1692000" cy="645480"/>
          </a:xfrm>
        </p:grpSpPr>
        <p:sp>
          <p:nvSpPr>
            <p:cNvPr id="6" name="Straight Connector 16"/>
            <p:cNvSpPr/>
            <p:nvPr/>
          </p:nvSpPr>
          <p:spPr>
            <a:xfrm>
              <a:off x="5249880" y="1267560"/>
              <a:ext cx="360" cy="640080"/>
            </a:xfrm>
            <a:prstGeom prst="line">
              <a:avLst/>
            </a:prstGeom>
            <a:ln>
              <a:solidFill>
                <a:srgbClr val="000000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7"/>
            <p:cNvSpPr/>
            <p:nvPr/>
          </p:nvSpPr>
          <p:spPr>
            <a:xfrm>
              <a:off x="6941520" y="1267560"/>
              <a:ext cx="360" cy="640080"/>
            </a:xfrm>
            <a:prstGeom prst="line">
              <a:avLst/>
            </a:prstGeom>
            <a:ln>
              <a:solidFill>
                <a:srgbClr val="000000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Straight Connector 18"/>
            <p:cNvSpPr/>
            <p:nvPr/>
          </p:nvSpPr>
          <p:spPr>
            <a:xfrm>
              <a:off x="5249880" y="1912680"/>
              <a:ext cx="1691640" cy="360"/>
            </a:xfrm>
            <a:prstGeom prst="line">
              <a:avLst/>
            </a:prstGeom>
            <a:ln>
              <a:solidFill>
                <a:srgbClr val="000000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61680" y="2091240"/>
            <a:ext cx="9068400" cy="2590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n-US" sz="7200" spc="-100" strike="noStrike" cap="all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5266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D4E25EF-5D5F-4F65-BB17-79617A20D1DE}" type="datetime">
              <a:rPr b="0" lang="en-US" sz="1300" spc="-1" strike="noStrike">
                <a:solidFill>
                  <a:srgbClr val="404040"/>
                </a:solidFill>
                <a:latin typeface="Century Gothic"/>
                <a:ea typeface="Basic Roman"/>
              </a:rPr>
              <a:t>9/30/21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/>
          </p:nvPr>
        </p:nvSpPr>
        <p:spPr>
          <a:xfrm>
            <a:off x="1454040" y="5211000"/>
            <a:ext cx="590508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/>
          </p:nvPr>
        </p:nvSpPr>
        <p:spPr>
          <a:xfrm>
            <a:off x="8606880" y="5212080"/>
            <a:ext cx="211140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94AE2D-428F-4B69-A251-41B9BD7FC0C1}" type="slidenum">
              <a:rPr b="0" lang="en-US" sz="1000" spc="-1" strike="noStrike">
                <a:solidFill>
                  <a:srgbClr val="707070"/>
                </a:solidFill>
                <a:latin typeface="Basic Sans"/>
                <a:ea typeface="Basic Roman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GB" sz="1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GB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GB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GB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GB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604F2F9-B614-4F30-92BD-E03278B09B4D}" type="datetime">
              <a:rPr b="0" lang="en-US" sz="1000" spc="-1" strike="noStrike">
                <a:solidFill>
                  <a:srgbClr val="404040"/>
                </a:solidFill>
                <a:latin typeface="Basic Sans"/>
                <a:ea typeface="Basic Roman"/>
              </a:rPr>
              <a:t>9/30/21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10469880" y="6307560"/>
            <a:ext cx="1462680" cy="27396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1C73EE-DF74-4ADF-AA8C-40877202E7B6}" type="slidenum">
              <a:rPr b="0" lang="en-US" sz="1000" spc="-1" strike="noStrike">
                <a:solidFill>
                  <a:srgbClr val="404040"/>
                </a:solidFill>
                <a:latin typeface="Basic Sans"/>
                <a:ea typeface="Basic Roman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pm.stackexchange.com/questions/8767/slack-value-in-a-project-network-diagram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mennoknight.wordpress.com/2015/08/13/where-in-the-world-is-lyndon/" TargetMode="External"/><Relationship Id="rId3" Type="http://schemas.openxmlformats.org/officeDocument/2006/relationships/hyperlink" Target="https://creativecommons.org/licenses/by-nc-nd/3.0/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courses.lumenlearning.com/suny-ccc-spch-1080-2/chapter/why-outline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://technofaq.org/posts/2016/03/five-must-have-apps-for-creating-stunning-presentations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Title1"/>
          <p:cNvSpPr txBox="1"/>
          <p:nvPr/>
        </p:nvSpPr>
        <p:spPr>
          <a:xfrm>
            <a:off x="1561680" y="2091240"/>
            <a:ext cx="9068400" cy="2590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83000"/>
              </a:lnSpc>
            </a:pPr>
            <a:r>
              <a:rPr b="0" lang="en-US" sz="6400" spc="-100" strike="noStrike" cap="all">
                <a:solidFill>
                  <a:srgbClr val="262626"/>
                </a:solidFill>
                <a:latin typeface="Century Gothic"/>
              </a:rPr>
              <a:t>Manajemen Proyek TI</a:t>
            </a:r>
            <a:endParaRPr b="0" lang="en-US" sz="64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93" name="SlideSubtitle1"/>
          <p:cNvSpPr txBox="1"/>
          <p:nvPr/>
        </p:nvSpPr>
        <p:spPr>
          <a:xfrm>
            <a:off x="1562040" y="4682160"/>
            <a:ext cx="9070560" cy="456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800" spc="77" strike="noStrike">
                <a:solidFill>
                  <a:srgbClr val="000000"/>
                </a:solidFill>
                <a:latin typeface="Century Gothic"/>
              </a:rPr>
              <a:t>Pertemuan 03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Cont’d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17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Network Path Method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3000" spc="-1" strike="noStrike">
                <a:solidFill>
                  <a:srgbClr val="000000"/>
                </a:solidFill>
                <a:latin typeface="Century Gothic"/>
              </a:rPr>
              <a:t>Activity on Arrow - AOA (PERT Diagram)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3000" spc="-1" strike="noStrike">
                <a:solidFill>
                  <a:srgbClr val="000000"/>
                </a:solidFill>
                <a:latin typeface="Century Gothic"/>
              </a:rPr>
              <a:t>Activity on Node - AON (Precedence Diagram)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8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266320" y="3825360"/>
            <a:ext cx="3688200" cy="27626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4"/>
          <p:cNvSpPr/>
          <p:nvPr/>
        </p:nvSpPr>
        <p:spPr>
          <a:xfrm>
            <a:off x="9211680" y="658836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 by Unknown author is licensed under </a:t>
            </a: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3"/>
              </a:rPr>
              <a:t>CC BY-SA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Project Proposal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21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1(a) Project Statement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1(b) Project Rasionalitas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1(c) Project Objektif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1(d) Project Signifikansi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1(a) Project Statement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23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Pendek, jelas dan mempunyai arti yang tepat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Dapat menjawab pertanyaan: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Siapa-target, siapa yang akan diuntungkan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Apa-goals / objektif, aktifitas utama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Di mana-lokasi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Mengapa-projek ini sangat penting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Kapan-durasi dari proyek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Bagaimana cara meraih tujuan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1(b) Project Rasionalitas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25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Menyediakan informasi penting dan relevantentang bagaimana masalah berkembang dan statusnya saat ini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Bagian ini harus memberikan solusi yang jelas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Hal ini sangat penting karena dapat memberikan sponsor kejelasan mengenai pengetahuan dari sang penulis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1(c) Project Objektif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27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Untuk menyiapkan objektif: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1. Buatlah daftar-daftar objektif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2. Buat secara spesifik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3. Buatlah dengan kata-kata aksi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4. Berikan who, what, where, when, how.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1(d) Project Signifikan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29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Adalah bagian yang lain yang dapat menguatkan argumen proyek 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Garis bawahi beberapa poin seperti: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Jelaskan mengapa proyek ini penting.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Jelaskan mengapa proyek harus tepat waktu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Jelaskan mengapa metode yang ditawarkan terbaik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Jelaskan siapa yang akan diuntungkan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Berikan keuntungan jangka panjang dan lebar 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Jelaskan bagaimana proyek dapat memenuhi tujuan sponsor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Metodologi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31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Bagian ini menjelaskan jantung dari proposal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Di sini menjelaskan secara jelas apa yang ingin dilakukan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Dapat merujuk ke proses dari SDLC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Terdapat berbagai macam metode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Software : SDLC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Jaringan:PPDIOO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Cont’d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33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(a) Project Objectives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Objektif projek dijelaskan lebih detail lagi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(b) Project Struktur Organisasi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Struktur organisasi dari institusi mengaris bawahi departemen atau individu yang berkaitan dengan proyek ini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Cont’d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35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(c) Target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Diskusikan ulang siapa yang akan diuntungkan dan mengapa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Target sebaiknya diidentifikasikan dengan jumlah yang spesifik 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(d) Aktivitas Project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Setiap dari aktivitas sebaiknya didiskusikan dengan komprehensif dan jelas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Cara terbaik melakukannya adalah bertahap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Menu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95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Tahapan Perencanaan Projek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Alat Perencanaan Proyek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Proposal Projek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000" spc="-1" strike="noStrike">
                <a:solidFill>
                  <a:srgbClr val="000000"/>
                </a:solidFill>
                <a:latin typeface="Century Gothic"/>
              </a:rPr>
              <a:t>Komponen Proposall</a:t>
            </a:r>
            <a:endParaRPr b="0" lang="en-GB" sz="3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Tahapan Perencanaan Proyek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97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Tahap 1: Pencarian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Secara aktif mencari kesempatan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Tahap 2: Konspesi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Menyiapkan proposal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Tahap 3: Presentation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Tahap 4: Implementasi dan Monitoring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Tahap 5: Project Handover, Test Runs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Tahap 1: Pencarian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99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200" spc="-1" strike="noStrike">
                <a:solidFill>
                  <a:srgbClr val="000000"/>
                </a:solidFill>
                <a:latin typeface="Century Gothic"/>
              </a:rPr>
              <a:t>Perencana diharuskan mengantisipasi pasar, klien, lingkungan, sosial, politik.</a:t>
            </a:r>
            <a:endParaRPr b="0" lang="en-GB" sz="32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200" spc="-1" strike="noStrike">
                <a:solidFill>
                  <a:srgbClr val="000000"/>
                </a:solidFill>
                <a:latin typeface="Century Gothic"/>
              </a:rPr>
              <a:t>Ketua sebaiknya secara aktif mengonfirmasi permintaan baru sebelum kompetitor lainnya melakukan hal yang sama</a:t>
            </a:r>
            <a:endParaRPr b="0" lang="en-GB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0" name="Picture 4" descr="A picture containing person, person, electronics,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9197640" y="4607280"/>
            <a:ext cx="2742840" cy="1819800"/>
          </a:xfrm>
          <a:prstGeom prst="rect">
            <a:avLst/>
          </a:prstGeom>
          <a:ln w="0">
            <a:noFill/>
          </a:ln>
        </p:spPr>
      </p:pic>
      <p:sp>
        <p:nvSpPr>
          <p:cNvPr id="101" name="TextBox 4"/>
          <p:cNvSpPr/>
          <p:nvPr/>
        </p:nvSpPr>
        <p:spPr>
          <a:xfrm>
            <a:off x="9197640" y="642708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 by Unknown author is licensed under </a:t>
            </a: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3"/>
              </a:rPr>
              <a:t>CC BY-NC-ND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Tahap 2: Konsepsi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03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Menulis proposal proyek dengan benar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3600" spc="-1" strike="noStrike">
                <a:solidFill>
                  <a:srgbClr val="000000"/>
                </a:solidFill>
                <a:latin typeface="Century Gothic"/>
              </a:rPr>
              <a:t>Beberapa proposal memerlukan format yang berbeda-beda</a:t>
            </a:r>
            <a:endParaRPr b="0" lang="en-GB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4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9197640" y="3594600"/>
            <a:ext cx="2742840" cy="28854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4"/>
          <p:cNvSpPr/>
          <p:nvPr/>
        </p:nvSpPr>
        <p:spPr>
          <a:xfrm>
            <a:off x="9197640" y="648072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 by Unknown author is licensed under </a:t>
            </a: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3"/>
              </a:rPr>
              <a:t>CC BY-SA-NC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Tahap 3: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07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Presentasi: baik tertulis 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maupun oral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Selama presentasi, sang penentu keputusan dapat menanyak aspek yang tidak jelas atau mendapatkan klarifikasi lebih lanjut. 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Presentasi dapat menjukkan entusias dari tim proyek 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8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8717760" y="4812840"/>
            <a:ext cx="3293280" cy="1860480"/>
          </a:xfrm>
          <a:prstGeom prst="rect">
            <a:avLst/>
          </a:prstGeom>
          <a:ln w="0">
            <a:noFill/>
          </a:ln>
        </p:spPr>
      </p:pic>
      <p:sp>
        <p:nvSpPr>
          <p:cNvPr id="109" name="TextBox 4"/>
          <p:cNvSpPr/>
          <p:nvPr/>
        </p:nvSpPr>
        <p:spPr>
          <a:xfrm>
            <a:off x="9268200" y="6673320"/>
            <a:ext cx="27428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2"/>
              </a:rPr>
              <a:t>This Photo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 by Unknown author is licensed under </a:t>
            </a:r>
            <a:r>
              <a:rPr b="0" lang="en-US" sz="1800" spc="-1" strike="noStrike" u="sng">
                <a:solidFill>
                  <a:srgbClr val="f49100"/>
                </a:solidFill>
                <a:uFillTx/>
                <a:latin typeface="Basic Sans"/>
                <a:ea typeface="Basic Roman"/>
                <a:hlinkClick r:id="rId3"/>
              </a:rPr>
              <a:t>CC BY-SA-NC</a:t>
            </a:r>
            <a:r>
              <a:rPr b="0" lang="en-US" sz="1800" spc="-1" strike="noStrike">
                <a:solidFill>
                  <a:srgbClr val="000000"/>
                </a:solidFill>
                <a:latin typeface="Basic Sans"/>
                <a:ea typeface="Basic Roman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Tahap 4: 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11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Setelah proposal dan presentasi disetujui oleh sponsor, maka kontrak proyek bisa dilakukan.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Kontrak proyek akan tertuliskan: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1. Definisi jelas dari 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lingkupan kerja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2.Jaminan performa oleh sponsor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3.Waktu mulai dan selesai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Tahap 5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13" name="SlideText1"/>
          <p:cNvSpPr txBox="1"/>
          <p:nvPr/>
        </p:nvSpPr>
        <p:spPr>
          <a:xfrm>
            <a:off x="1066680" y="2103120"/>
            <a:ext cx="10058040" cy="2421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Setelah penyerahan, tim proyek sebaiknya melakukan demonstrasi kepuasan dari proyek.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800" spc="-1" strike="noStrike">
                <a:solidFill>
                  <a:srgbClr val="000000"/>
                </a:solidFill>
                <a:latin typeface="Century Gothic"/>
              </a:rPr>
              <a:t>Setelah itu, tim proyek akan dibayar penuh. Namun yang terpenting adalah menandai pemindahan tanggung jawab.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 </a:t>
            </a:r>
            <a:endParaRPr b="0" lang="en-GB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Title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Century Gothic"/>
              </a:rPr>
              <a:t>Peralatan Perencanaan Projek</a:t>
            </a:r>
            <a:endParaRPr b="0" lang="en-US" sz="4800" spc="-1" strike="noStrike">
              <a:solidFill>
                <a:srgbClr val="000000"/>
              </a:solidFill>
              <a:latin typeface="Basic Sans"/>
            </a:endParaRPr>
          </a:p>
        </p:txBody>
      </p:sp>
      <p:sp>
        <p:nvSpPr>
          <p:cNvPr id="115" name="SlideText1"/>
          <p:cNvSpPr txBox="1"/>
          <p:nvPr/>
        </p:nvSpPr>
        <p:spPr>
          <a:xfrm>
            <a:off x="1066680" y="2103120"/>
            <a:ext cx="10058040" cy="3931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Gantt Chart (bar chart)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Daftar berbagai aktivitas yang akan dilakukan untuk spesifik proyek secara kronologis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Mulai dan Selesai aktivitas ditandai dengan ujung dari tanda kotak di tiap aktivitas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- Status dari projek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- Estimasi durasi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- Estimasi kerja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GB" sz="2600" spc="-1" strike="noStrike">
                <a:solidFill>
                  <a:srgbClr val="000000"/>
                </a:solidFill>
                <a:latin typeface="Century Gothic"/>
              </a:rPr>
              <a:t>- Urutan tugas</a:t>
            </a: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GB" sz="2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2019-09-14T20:15:41Z</dcterms:created>
  <dc:creator/>
  <dc:description/>
  <dc:language>en-GB</dc:language>
  <cp:lastModifiedBy>Alauddin Maulana Hirzan </cp:lastModifiedBy>
  <dcterms:modified xsi:type="dcterms:W3CDTF">2021-09-30T19:00:53Z</dcterms:modified>
  <cp:revision>27</cp:revision>
  <dc:subject/>
  <dc:title>Manajemen Proyek TI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