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7D1B5-1E18-4840-B586-0BCE69F6B6D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F1228AB-FB19-430A-A120-A583F52C4E3E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Persetujuan</a:t>
          </a:r>
          <a:r>
            <a:rPr lang="en-US" dirty="0">
              <a:latin typeface="Corbel" panose="020B0503020204020204"/>
            </a:rPr>
            <a:t> </a:t>
          </a:r>
          <a:r>
            <a:rPr lang="en-US" dirty="0" err="1">
              <a:latin typeface="Corbel" panose="020B0503020204020204"/>
            </a:rPr>
            <a:t>Kelompok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orbel"/>
          </a:endParaRPr>
        </a:p>
      </dgm:t>
    </dgm:pt>
    <dgm:pt modelId="{9DB30298-C19F-4500-A199-76371B7EE482}" type="parTrans" cxnId="{4826E484-5101-41F3-8B74-1E1737D618A7}">
      <dgm:prSet/>
      <dgm:spPr/>
    </dgm:pt>
    <dgm:pt modelId="{D1BD32DD-BE44-4841-9704-C5FFFA8EC9A9}" type="sibTrans" cxnId="{4826E484-5101-41F3-8B74-1E1737D618A7}">
      <dgm:prSet/>
      <dgm:spPr/>
    </dgm:pt>
    <dgm:pt modelId="{774BE7E6-0ABA-4D89-8A25-2E0C4C436723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Persetujuan</a:t>
          </a:r>
          <a:r>
            <a:rPr lang="en-US" dirty="0">
              <a:latin typeface="Corbel" panose="020B0503020204020204"/>
            </a:rPr>
            <a:t> Projek Manager</a:t>
          </a:r>
          <a:endParaRPr lang="en-US" dirty="0"/>
        </a:p>
      </dgm:t>
    </dgm:pt>
    <dgm:pt modelId="{38E8C6F1-3593-4686-A6D3-E1ACAF3FD50A}" type="parTrans" cxnId="{CCD07BE3-D363-46A2-901C-D3F019FA4483}">
      <dgm:prSet/>
      <dgm:spPr/>
    </dgm:pt>
    <dgm:pt modelId="{377861C9-7EC9-4708-980E-985849CEE0B7}" type="sibTrans" cxnId="{CCD07BE3-D363-46A2-901C-D3F019FA4483}">
      <dgm:prSet/>
      <dgm:spPr/>
    </dgm:pt>
    <dgm:pt modelId="{FADC9849-B87D-4AB3-B85B-550AB1FFCA3D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Persetujuan</a:t>
          </a:r>
          <a:r>
            <a:rPr lang="en-US" dirty="0">
              <a:latin typeface="Corbel" panose="020B0503020204020204"/>
            </a:rPr>
            <a:t> Manager Senior</a:t>
          </a:r>
          <a:endParaRPr lang="en-US" dirty="0"/>
        </a:p>
      </dgm:t>
    </dgm:pt>
    <dgm:pt modelId="{B5F0C1BF-4A49-40BB-B703-5FD680482558}" type="parTrans" cxnId="{783CD688-8CEA-48D9-973B-16CF675D7912}">
      <dgm:prSet/>
      <dgm:spPr/>
    </dgm:pt>
    <dgm:pt modelId="{20DC87DB-C32C-4DAC-8A32-183AB3C33075}" type="sibTrans" cxnId="{783CD688-8CEA-48D9-973B-16CF675D7912}">
      <dgm:prSet/>
      <dgm:spPr/>
    </dgm:pt>
    <dgm:pt modelId="{8F28E326-CBBE-4AA8-AA52-C36D0B8EEC36}" type="pres">
      <dgm:prSet presAssocID="{5227D1B5-1E18-4840-B586-0BCE69F6B6DE}" presName="Name0" presStyleCnt="0">
        <dgm:presLayoutVars>
          <dgm:dir/>
          <dgm:resizeHandles val="exact"/>
        </dgm:presLayoutVars>
      </dgm:prSet>
      <dgm:spPr/>
    </dgm:pt>
    <dgm:pt modelId="{08CD012F-2AB0-44FE-87F2-957E32B6A82D}" type="pres">
      <dgm:prSet presAssocID="{2F1228AB-FB19-430A-A120-A583F52C4E3E}" presName="parTxOnly" presStyleLbl="node1" presStyleIdx="0" presStyleCnt="3">
        <dgm:presLayoutVars>
          <dgm:bulletEnabled val="1"/>
        </dgm:presLayoutVars>
      </dgm:prSet>
      <dgm:spPr/>
    </dgm:pt>
    <dgm:pt modelId="{F35CFA4C-4A94-4889-966E-33D6F9F66DC0}" type="pres">
      <dgm:prSet presAssocID="{D1BD32DD-BE44-4841-9704-C5FFFA8EC9A9}" presName="parSpace" presStyleCnt="0"/>
      <dgm:spPr/>
    </dgm:pt>
    <dgm:pt modelId="{98FED217-7AC7-4C5B-AFE0-7ABF2A518DA5}" type="pres">
      <dgm:prSet presAssocID="{774BE7E6-0ABA-4D89-8A25-2E0C4C436723}" presName="parTxOnly" presStyleLbl="node1" presStyleIdx="1" presStyleCnt="3">
        <dgm:presLayoutVars>
          <dgm:bulletEnabled val="1"/>
        </dgm:presLayoutVars>
      </dgm:prSet>
      <dgm:spPr/>
    </dgm:pt>
    <dgm:pt modelId="{30562719-13D4-44E3-949C-79AE0F344194}" type="pres">
      <dgm:prSet presAssocID="{377861C9-7EC9-4708-980E-985849CEE0B7}" presName="parSpace" presStyleCnt="0"/>
      <dgm:spPr/>
    </dgm:pt>
    <dgm:pt modelId="{C1AD18A7-90B9-4DEA-80F0-B2F6FE2EF1CF}" type="pres">
      <dgm:prSet presAssocID="{FADC9849-B87D-4AB3-B85B-550AB1FFCA3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9C76416-8D20-4CC6-8A2E-8CD803796E86}" type="presOf" srcId="{5227D1B5-1E18-4840-B586-0BCE69F6B6DE}" destId="{8F28E326-CBBE-4AA8-AA52-C36D0B8EEC36}" srcOrd="0" destOrd="0" presId="urn:microsoft.com/office/officeart/2005/8/layout/hChevron3"/>
    <dgm:cxn modelId="{BD77FD21-8C0A-4B21-8569-49E0491E84CD}" type="presOf" srcId="{FADC9849-B87D-4AB3-B85B-550AB1FFCA3D}" destId="{C1AD18A7-90B9-4DEA-80F0-B2F6FE2EF1CF}" srcOrd="0" destOrd="0" presId="urn:microsoft.com/office/officeart/2005/8/layout/hChevron3"/>
    <dgm:cxn modelId="{AD005C24-CFC3-4C5C-A5A6-E835F9CB425C}" type="presOf" srcId="{774BE7E6-0ABA-4D89-8A25-2E0C4C436723}" destId="{98FED217-7AC7-4C5B-AFE0-7ABF2A518DA5}" srcOrd="0" destOrd="0" presId="urn:microsoft.com/office/officeart/2005/8/layout/hChevron3"/>
    <dgm:cxn modelId="{4826E484-5101-41F3-8B74-1E1737D618A7}" srcId="{5227D1B5-1E18-4840-B586-0BCE69F6B6DE}" destId="{2F1228AB-FB19-430A-A120-A583F52C4E3E}" srcOrd="0" destOrd="0" parTransId="{9DB30298-C19F-4500-A199-76371B7EE482}" sibTransId="{D1BD32DD-BE44-4841-9704-C5FFFA8EC9A9}"/>
    <dgm:cxn modelId="{783CD688-8CEA-48D9-973B-16CF675D7912}" srcId="{5227D1B5-1E18-4840-B586-0BCE69F6B6DE}" destId="{FADC9849-B87D-4AB3-B85B-550AB1FFCA3D}" srcOrd="2" destOrd="0" parTransId="{B5F0C1BF-4A49-40BB-B703-5FD680482558}" sibTransId="{20DC87DB-C32C-4DAC-8A32-183AB3C33075}"/>
    <dgm:cxn modelId="{4FB102A1-911F-4CFC-AD82-E74B69FD44DE}" type="presOf" srcId="{2F1228AB-FB19-430A-A120-A583F52C4E3E}" destId="{08CD012F-2AB0-44FE-87F2-957E32B6A82D}" srcOrd="0" destOrd="0" presId="urn:microsoft.com/office/officeart/2005/8/layout/hChevron3"/>
    <dgm:cxn modelId="{CCD07BE3-D363-46A2-901C-D3F019FA4483}" srcId="{5227D1B5-1E18-4840-B586-0BCE69F6B6DE}" destId="{774BE7E6-0ABA-4D89-8A25-2E0C4C436723}" srcOrd="1" destOrd="0" parTransId="{38E8C6F1-3593-4686-A6D3-E1ACAF3FD50A}" sibTransId="{377861C9-7EC9-4708-980E-985849CEE0B7}"/>
    <dgm:cxn modelId="{ED2C9D98-3C2C-4C48-A3CF-67E4E78C4FFA}" type="presParOf" srcId="{8F28E326-CBBE-4AA8-AA52-C36D0B8EEC36}" destId="{08CD012F-2AB0-44FE-87F2-957E32B6A82D}" srcOrd="0" destOrd="0" presId="urn:microsoft.com/office/officeart/2005/8/layout/hChevron3"/>
    <dgm:cxn modelId="{7E56FA07-EE44-4FD2-BCD1-2DF9B2003CF2}" type="presParOf" srcId="{8F28E326-CBBE-4AA8-AA52-C36D0B8EEC36}" destId="{F35CFA4C-4A94-4889-966E-33D6F9F66DC0}" srcOrd="1" destOrd="0" presId="urn:microsoft.com/office/officeart/2005/8/layout/hChevron3"/>
    <dgm:cxn modelId="{4F081E80-11C8-4BDD-AED3-03EB9F03ABD4}" type="presParOf" srcId="{8F28E326-CBBE-4AA8-AA52-C36D0B8EEC36}" destId="{98FED217-7AC7-4C5B-AFE0-7ABF2A518DA5}" srcOrd="2" destOrd="0" presId="urn:microsoft.com/office/officeart/2005/8/layout/hChevron3"/>
    <dgm:cxn modelId="{3E981D00-9E2B-4AA5-9F35-95026D9BEECF}" type="presParOf" srcId="{8F28E326-CBBE-4AA8-AA52-C36D0B8EEC36}" destId="{30562719-13D4-44E3-949C-79AE0F344194}" srcOrd="3" destOrd="0" presId="urn:microsoft.com/office/officeart/2005/8/layout/hChevron3"/>
    <dgm:cxn modelId="{C2F45E68-CCB8-41CD-8259-B68680D8CC6E}" type="presParOf" srcId="{8F28E326-CBBE-4AA8-AA52-C36D0B8EEC36}" destId="{C1AD18A7-90B9-4DEA-80F0-B2F6FE2EF1C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D012F-2AB0-44FE-87F2-957E32B6A82D}">
      <dsp:nvSpPr>
        <dsp:cNvPr id="0" name=""/>
        <dsp:cNvSpPr/>
      </dsp:nvSpPr>
      <dsp:spPr>
        <a:xfrm>
          <a:off x="4402" y="792107"/>
          <a:ext cx="3849964" cy="15399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rbel" panose="020B0503020204020204"/>
            </a:rPr>
            <a:t>Persetujuan</a:t>
          </a:r>
          <a:r>
            <a:rPr lang="en-US" sz="3200" kern="1200" dirty="0">
              <a:latin typeface="Corbel" panose="020B0503020204020204"/>
            </a:rPr>
            <a:t> </a:t>
          </a:r>
          <a:r>
            <a:rPr lang="en-US" sz="3200" kern="1200" dirty="0" err="1">
              <a:latin typeface="Corbel" panose="020B0503020204020204"/>
            </a:rPr>
            <a:t>Kelompok</a:t>
          </a:r>
          <a:endParaRPr lang="en-US" sz="3200" b="0" i="0" u="none" strike="noStrike" kern="1200" cap="none" baseline="0" noProof="0" dirty="0" err="1">
            <a:solidFill>
              <a:srgbClr val="010000"/>
            </a:solidFill>
            <a:latin typeface="Corbel"/>
          </a:endParaRPr>
        </a:p>
      </dsp:txBody>
      <dsp:txXfrm>
        <a:off x="4402" y="792107"/>
        <a:ext cx="3464968" cy="1539985"/>
      </dsp:txXfrm>
    </dsp:sp>
    <dsp:sp modelId="{98FED217-7AC7-4C5B-AFE0-7ABF2A518DA5}">
      <dsp:nvSpPr>
        <dsp:cNvPr id="0" name=""/>
        <dsp:cNvSpPr/>
      </dsp:nvSpPr>
      <dsp:spPr>
        <a:xfrm>
          <a:off x="3084374" y="792107"/>
          <a:ext cx="3849964" cy="1539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rbel" panose="020B0503020204020204"/>
            </a:rPr>
            <a:t>Persetujuan</a:t>
          </a:r>
          <a:r>
            <a:rPr lang="en-US" sz="3200" kern="1200" dirty="0">
              <a:latin typeface="Corbel" panose="020B0503020204020204"/>
            </a:rPr>
            <a:t> Projek Manager</a:t>
          </a:r>
          <a:endParaRPr lang="en-US" sz="3200" kern="1200" dirty="0"/>
        </a:p>
      </dsp:txBody>
      <dsp:txXfrm>
        <a:off x="3854367" y="792107"/>
        <a:ext cx="2309979" cy="1539985"/>
      </dsp:txXfrm>
    </dsp:sp>
    <dsp:sp modelId="{C1AD18A7-90B9-4DEA-80F0-B2F6FE2EF1CF}">
      <dsp:nvSpPr>
        <dsp:cNvPr id="0" name=""/>
        <dsp:cNvSpPr/>
      </dsp:nvSpPr>
      <dsp:spPr>
        <a:xfrm>
          <a:off x="6164345" y="792107"/>
          <a:ext cx="3849964" cy="1539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rbel" panose="020B0503020204020204"/>
            </a:rPr>
            <a:t>Persetujuan</a:t>
          </a:r>
          <a:r>
            <a:rPr lang="en-US" sz="3200" kern="1200" dirty="0">
              <a:latin typeface="Corbel" panose="020B0503020204020204"/>
            </a:rPr>
            <a:t> Manager Senior</a:t>
          </a:r>
          <a:endParaRPr lang="en-US" sz="3200" kern="1200" dirty="0"/>
        </a:p>
      </dsp:txBody>
      <dsp:txXfrm>
        <a:off x="6934338" y="792107"/>
        <a:ext cx="2309979" cy="1539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ru-RU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D5FE2C-57E8-448C-B5FC-83BB1464E8F6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9/27/21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6D42DB-D8FC-4D04-AC84-C5C9952B1542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ru-RU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ru-RU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ru-RU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ru-RU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ru-RU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B001C9-20EF-45E1-A93E-02E1531B4615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9/27/21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03747E-BE89-45C9-A641-AEFBC444B264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orbel"/>
              </a:rPr>
              <a:t>Inisiasi Projek</a:t>
            </a:r>
            <a:endParaRPr b="0" lang="ru-RU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Подзаголовок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orbel"/>
              </a:rPr>
              <a:t>Pertemuan 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Corbel"/>
              </a:rPr>
              <a:t>Rencana Proyek/Project Plan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3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Hasil akhir rencana yang disetujui ini adalah rencana proyek, juga dikenal sebagai rencana Master atau Baseline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Setelah fase perencanaan selesai, akan lebih bermanfaat jika dilakukan tinjuan paska perencanaan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Tujuan utama dari tinjauan ini adalah untuk memastikan bahwa semua elemen rencana proyek telah dikembangkan dengan baik dan dikomunikasikan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Corbel"/>
              </a:rPr>
              <a:t>Elemen Project Plan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Content Placeholder 2"/>
          <p:cNvSpPr txBox="1"/>
          <p:nvPr/>
        </p:nvSpPr>
        <p:spPr>
          <a:xfrm>
            <a:off x="2792520" y="2106360"/>
            <a:ext cx="8709840" cy="443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Gambaran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Ruang Lingkup, Tujuan, Struktur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Tujuan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Waktu, Biaya, Kinerja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Tujuan Laba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Persyaratan Teknis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Pendekatan umum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Teknologi untuk Digunakan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Prosedur Manajerial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/>
        </p:nvSpPr>
        <p:spPr>
          <a:xfrm>
            <a:off x="1484280" y="685800"/>
            <a:ext cx="10018440" cy="688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Content Placeholder 2"/>
          <p:cNvSpPr txBox="1"/>
          <p:nvPr/>
        </p:nvSpPr>
        <p:spPr>
          <a:xfrm>
            <a:off x="2677680" y="1373040"/>
            <a:ext cx="8825040" cy="515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Pedoman Penandatanganan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Pertimbangan Hukum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Pertimbangan Prosedural dan Hubungan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Keterbatasan Jadwal dan Sumber Daya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Identifikasi Awal Pengorbanan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Monitor dan Kontrol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Menetapkan Metrik, Pengukuran, &amp; Peluang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Area Masalah yang Berpotensi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Identifikasi Risiko, Penilaian, dan Tanggapan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Eksekusi Rencana Proyek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Content Placeholder 2"/>
          <p:cNvSpPr txBox="1"/>
          <p:nvPr/>
        </p:nvSpPr>
        <p:spPr>
          <a:xfrm>
            <a:off x="1484280" y="1933920"/>
            <a:ext cx="10018440" cy="482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Rencana proyek biasanya dibangun dalam bentuk daftar urutan kegiatan yang diperlukan untuk melaksanakan proyek dari awal hingga selesai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Ini membantu perencana menentukan urutan suatu hal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Pengurutan kegiatan adalah pertimbangan yang diperlukan untuk menentukan jadwal dan durasi proyek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Content Placeholder 2"/>
          <p:cNvSpPr txBox="1"/>
          <p:nvPr/>
        </p:nvSpPr>
        <p:spPr>
          <a:xfrm>
            <a:off x="2533680" y="2666880"/>
            <a:ext cx="896868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Pengembang perangkat lunak umumnya menggunakan proses perencanaan yang berorientasi pada siklus hidup perangkat lunak: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Evaluasi konsep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Identifikasi persyaratan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Desain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Penerapan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orbel"/>
              </a:rPr>
              <a:t>Uji</a:t>
            </a:r>
            <a:endParaRPr b="0" lang="ru-RU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- Integrasi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- Validasi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- Tes dan evaluasi pelanggan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- Operasi dan pemeliharaan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Integrasi Sistem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Content Placeholder 2"/>
          <p:cNvSpPr txBox="1"/>
          <p:nvPr/>
        </p:nvSpPr>
        <p:spPr>
          <a:xfrm>
            <a:off x="1484280" y="2221200"/>
            <a:ext cx="10018440" cy="356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Integrasi Sistem berkaitan dengan tiga tujuan utama: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Kinerja - apa yang dilakukan sistem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Efektivitas - mencapai kinerja yang diinginkan secara optimal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Tidak memerlukan spesifikasi komponen kecuali diperlukan untuk memenuhi satu atau lebih persyaratan sistem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Setiap persyaratan komponen harus dapat dilacak ke satu atau lebih 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Merancang komponen untuk mengoptimalkan kinerja sistem, bukan kinerja subsistem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Sistem Biaya : biaya adalah parameter desain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Corbel"/>
              </a:rPr>
              <a:t>Sistem Perencanaan Hirarki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Semua kegiatan yang diperlukan untuk menyelesaikan suatu proyek harus digambarkan secara tepat, dan terkoordinasi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Beberapa kegiatan harus dilakukan berurutan, dan beberapa secara bersamaan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Ilustrasi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1627560" y="2669760"/>
            <a:ext cx="2754360" cy="3247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cap="rnd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Rectangle 4"/>
          <p:cNvSpPr/>
          <p:nvPr/>
        </p:nvSpPr>
        <p:spPr>
          <a:xfrm>
            <a:off x="4388040" y="3129840"/>
            <a:ext cx="2754360" cy="324720"/>
          </a:xfrm>
          <a:prstGeom prst="rect">
            <a:avLst/>
          </a:prstGeom>
          <a:solidFill>
            <a:srgbClr val="30acec"/>
          </a:solidFill>
          <a:ln cap="rnd">
            <a:solidFill>
              <a:srgbClr val="237f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5"/>
          <p:cNvSpPr/>
          <p:nvPr/>
        </p:nvSpPr>
        <p:spPr>
          <a:xfrm>
            <a:off x="3093840" y="4538880"/>
            <a:ext cx="2754360" cy="324720"/>
          </a:xfrm>
          <a:prstGeom prst="rect">
            <a:avLst/>
          </a:prstGeom>
          <a:solidFill>
            <a:srgbClr val="30acec"/>
          </a:solidFill>
          <a:ln cap="rnd">
            <a:solidFill>
              <a:srgbClr val="237f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6"/>
          <p:cNvSpPr/>
          <p:nvPr/>
        </p:nvSpPr>
        <p:spPr>
          <a:xfrm>
            <a:off x="3093840" y="5185800"/>
            <a:ext cx="2754360" cy="324720"/>
          </a:xfrm>
          <a:prstGeom prst="rect">
            <a:avLst/>
          </a:prstGeom>
          <a:solidFill>
            <a:srgbClr val="30acec"/>
          </a:solidFill>
          <a:ln cap="rnd">
            <a:solidFill>
              <a:srgbClr val="237f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7"/>
          <p:cNvSpPr/>
          <p:nvPr/>
        </p:nvSpPr>
        <p:spPr>
          <a:xfrm>
            <a:off x="7383240" y="3084480"/>
            <a:ext cx="274284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Aktivitas Berurutan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TextBox 8"/>
          <p:cNvSpPr/>
          <p:nvPr/>
        </p:nvSpPr>
        <p:spPr>
          <a:xfrm>
            <a:off x="7325640" y="4723560"/>
            <a:ext cx="285768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Aktivitas Bersamaan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Menu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Koordinasi Awal</a:t>
            </a:r>
            <a:endParaRPr b="0" lang="ru-RU" sz="36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Elemen Perencanaan</a:t>
            </a:r>
            <a:endParaRPr b="0" lang="ru-RU" sz="36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Peralatan Awal</a:t>
            </a:r>
            <a:endParaRPr b="0" lang="ru-RU" sz="36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Koordinasi melalui Integrasi</a:t>
            </a:r>
            <a:endParaRPr b="0" lang="ru-RU" sz="3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8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Menggunakan sistem perencanaan hirarkis memungkinkan kegiatan dapat diidentifikasi dan disortir secara tepat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Juga dikenal sebagai "proses perencanaan yang merata"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Menata Projek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0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Pentingnya perencanaan yang cermat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Pinto dan Slevin mengembangkan daftar berisi sepuluh faktor kesuksesan implementasi proyek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Faktor-faktor ini dibagi menjadi strategis dan cluster taktis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Faktor Strategis Kesuksesan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2" name="Content Placeholder 2"/>
          <p:cNvSpPr txBox="1"/>
          <p:nvPr/>
        </p:nvSpPr>
        <p:spPr>
          <a:xfrm>
            <a:off x="2016360" y="2666880"/>
            <a:ext cx="9486360" cy="362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Misi Proyek - menjabarkan dengan jelas tujuan yang telah disepakati di dalam rencana proyek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Dukungan Manajemen Utama – sangat diperlukan untuk manajemen utama  berada di balik proyek sejak awal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Rencana Tindakan Proyek - rencana terperinci dari langkah-langkah proses implementasi perlu dikembangkan termasuk semua sumber daya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Corbel"/>
              </a:rPr>
              <a:t>Koordinasi melalui Manajemen Integrasi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4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Aspek yang paling sulit dari implementasi proyek adalah koordinasi dan integrasi berbagai elemen proyek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Proses rumit mengoordinasikan pekerjaan dan pengaturan waktu dari semua input disebut manajemen integrasi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Interface Coordination digunakan untuk menunjukkan proses mengelola pekerjaan antar grup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6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ini mencakup tugas koordinasi, sumber daya, pemangku kepentingan, dan elemen proyek lainnya, selain mengelola konflik antara berbagai aspek proyek, membuat pertukaran dan mengevaluasi sumber daya.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Mengapa?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8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Proyek itu rumit, dengan banyak bagian berbeda yang perlu dikelola. Sebagai contoh, seorang manajer proyek perlu mengawasi semua hal berikut: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Jadwal, Biaya, Cakupan, Kualitas, Sumber daya, Risiko, Perubahan, Stakeholder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7 Proses Integrasi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0" name="Content Placeholder 2"/>
          <p:cNvSpPr txBox="1"/>
          <p:nvPr/>
        </p:nvSpPr>
        <p:spPr>
          <a:xfrm>
            <a:off x="2735280" y="2379600"/>
            <a:ext cx="8767440" cy="3972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Kembangkan piagam proyek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Kembangkan rencana manajemen proyek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Mengarahkan dan mengelola pekerjaan proyek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Kelola pengetahuan proyek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Pantau dan kendalikan pekerjaan proyek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Lakukan kontrol perubahan terintegrasi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Tutup proyek (atau fase proyek)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2" name="Content Placeholder 2"/>
          <p:cNvSpPr txBox="1"/>
          <p:nvPr/>
        </p:nvSpPr>
        <p:spPr>
          <a:xfrm>
            <a:off x="2447640" y="2666880"/>
            <a:ext cx="905508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Proses integrasi manajemen integrasi ini terjadi di seluruh siklus hidup proyek. 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Dengan kata lain, setidaknya satu dari tujuh proses ini berada dalam lima fase standar proyek. 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Ini karena mengelola integrasi proyek adalah tugas berkelanjutan yang perlu terus terjadi di seluruh proyek.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Corbel"/>
              </a:rPr>
              <a:t>Koordinasi Proyek Awal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Sangat penting untuk mencapai tujuan proyek yang jelas terkait dengan keseluruhan misi perusahaan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Rapat Peluncuran Proyek adalah koordinasi awal yang menjadi simbol atas komitmen manajemen terhadap proyek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Corbel"/>
              </a:rPr>
              <a:t>Keberhasilan pertemuan peluncuran proyek adalah mutlak tergantung pada tujuan/objektif</a:t>
            </a:r>
            <a:endParaRPr b="0" lang="ru-RU" sz="2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Corbel"/>
              </a:rPr>
              <a:t>Rapat Peluncuran Proyek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Corbel"/>
              </a:rPr>
              <a:t>Seharusnya tidak membolehkan rencana, jadwal, dan anggaran berjalan melampaui tingkat yang telah ditentukan saat peluncuran pertemuan</a:t>
            </a:r>
            <a:endParaRPr b="0" lang="ru-RU" sz="3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Hasil Rapat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Lingkup Teknis ditetapkan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Bidang dasar tanggung jawab kinerja diterima oleh peserta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Beberapa jadwal keseluruhan sementara dan anggaran dijabarkan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Corbel"/>
              </a:rPr>
              <a:t>Rencana Komposit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Setiap individu / unit yang menerima sebagian tanggung jawab dari proyek harus setuju untuk memberikan rencana awal tentang pencapaian tanggung jawab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Rencana ini harus berisi deskripsi tugas yang diperlukan, perkiraan anggaran dan jadwal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Rencana-rencana ini kemudian diteliti oleh kelompok dan digabungkan menjadi rencana proyek komposit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Ilustrasi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grpSp>
        <p:nvGrpSpPr>
          <p:cNvPr id="116" name="Diagram 4"/>
          <p:cNvGrpSpPr/>
          <p:nvPr/>
        </p:nvGrpSpPr>
        <p:grpSpPr>
          <a:xfrm>
            <a:off x="1371600" y="2666880"/>
            <a:ext cx="10018440" cy="3123720"/>
            <a:chOff x="1371600" y="2666880"/>
            <a:chExt cx="10018440" cy="3123720"/>
          </a:xfrm>
        </p:grpSpPr>
        <p:sp>
          <p:nvSpPr>
            <p:cNvPr id="117" name=""/>
            <p:cNvSpPr/>
            <p:nvPr/>
          </p:nvSpPr>
          <p:spPr>
            <a:xfrm>
              <a:off x="1371600" y="2666880"/>
              <a:ext cx="10018440" cy="312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>
              <a:off x="6276960" y="3857760"/>
              <a:ext cx="2289240" cy="544320"/>
            </a:xfrm>
            <a:custGeom>
              <a:avLst/>
              <a:gdLst/>
              <a:ahLst/>
              <a:rect l="l" t="t" r="r" b="b"/>
              <a:pathLst>
                <a:path w="2289677" h="544839">
                  <a:moveTo>
                    <a:pt x="0" y="0"/>
                  </a:moveTo>
                  <a:lnTo>
                    <a:pt x="0" y="371291"/>
                  </a:lnTo>
                  <a:lnTo>
                    <a:pt x="2289677" y="371291"/>
                  </a:lnTo>
                  <a:lnTo>
                    <a:pt x="2289677" y="544839"/>
                  </a:lnTo>
                </a:path>
              </a:pathLst>
            </a:custGeom>
            <a:noFill/>
            <a:ln cap="rnd">
              <a:solidFill>
                <a:srgbClr val="30acec">
                  <a:shade val="60000"/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6231240" y="3857760"/>
              <a:ext cx="91080" cy="544320"/>
            </a:xfrm>
            <a:custGeom>
              <a:avLst/>
              <a:gdLst/>
              <a:ahLst/>
              <a:rect l="l" t="t" r="r" b="b"/>
              <a:pathLst>
                <a:path w="0" h="544839">
                  <a:moveTo>
                    <a:pt x="45720" y="0"/>
                  </a:moveTo>
                  <a:lnTo>
                    <a:pt x="45720" y="544839"/>
                  </a:lnTo>
                </a:path>
              </a:pathLst>
            </a:custGeom>
            <a:noFill/>
            <a:ln cap="rnd">
              <a:solidFill>
                <a:srgbClr val="30acec">
                  <a:shade val="60000"/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3987360" y="3857760"/>
              <a:ext cx="2289240" cy="544320"/>
            </a:xfrm>
            <a:custGeom>
              <a:avLst/>
              <a:gdLst/>
              <a:ahLst/>
              <a:rect l="l" t="t" r="r" b="b"/>
              <a:pathLst>
                <a:path w="2289677" h="544839">
                  <a:moveTo>
                    <a:pt x="2289677" y="0"/>
                  </a:moveTo>
                  <a:lnTo>
                    <a:pt x="2289677" y="371291"/>
                  </a:lnTo>
                  <a:lnTo>
                    <a:pt x="0" y="371291"/>
                  </a:lnTo>
                  <a:lnTo>
                    <a:pt x="0" y="544839"/>
                  </a:lnTo>
                </a:path>
              </a:pathLst>
            </a:custGeom>
            <a:noFill/>
            <a:ln cap="rnd">
              <a:solidFill>
                <a:srgbClr val="30acec">
                  <a:shade val="60000"/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5340240" y="266832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5548320" y="286596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30acec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49400" rIns="114480" tIns="149400" bIns="14940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rgbClr val="000000"/>
                  </a:solidFill>
                  <a:latin typeface="Corbel"/>
                </a:rPr>
                <a:t>Rencana Komposit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3050640" y="440280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>
              <a:off x="3258720" y="460044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30acec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49400" rIns="114480" tIns="149400" bIns="14940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Corbel"/>
                </a:rPr>
                <a:t>Rencana Bid A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5340240" y="440280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>
              <a:off x="5548320" y="460044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30acec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49400" rIns="114480" tIns="149400" bIns="14940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Corbel"/>
                </a:rPr>
                <a:t>Rencana Bid B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7629840" y="440280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>
              <a:off x="7837920" y="4600440"/>
              <a:ext cx="1873080" cy="1189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cap="rnd">
              <a:solidFill>
                <a:srgbClr val="30acec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49400" rIns="114480" tIns="149400" bIns="14940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Corbel"/>
                </a:rPr>
                <a:t>Rencana Bid C</a:t>
              </a:r>
              <a:endParaRPr b="0" lang="en-US" sz="3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Cont'd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Content Placeholder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Rencana komposit yang masih belum sempurna, disetujui oleh masing-masing kelompok yang berpartisipasi, lalu manajer proyek, dan kemudian oleh manajemen organisasi senior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  <a:ea typeface="Corbel"/>
              </a:rPr>
              <a:t>Setiap persetujuan akan memperkuat rencana, dan ketika manajemen senior telah mengesahkannya, setiap perubahan lebih lanjut harus dilakukan dengan cara formal.</a:t>
            </a:r>
            <a:endParaRPr b="0" lang="ru-RU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Ilustrasi</a:t>
            </a:r>
            <a:endParaRPr b="0" lang="ru-RU" sz="4000" spc="-1" strike="noStrike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826529331"/>
              </p:ext>
            </p:extLst>
          </p:nvPr>
        </p:nvGraphicFramePr>
        <p:xfrm>
          <a:off x="1484280" y="2666880"/>
          <a:ext cx="10018440" cy="31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LibreOffice/7.1.4.2$Linux_X86_64 LibreOffice_project/10$Build-2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/>
  <dc:description/>
  <dc:language>en-US</dc:language>
  <cp:lastModifiedBy/>
  <dcterms:modified xsi:type="dcterms:W3CDTF">2021-09-27T13:25:51Z</dcterms:modified>
  <cp:revision>235</cp:revision>
  <dc:subject/>
  <dc:title>Inisiasi Projek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27</vt:i4>
  </property>
</Properties>
</file>