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t>11/9/2019</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t>11/9/2019</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11/9/2019</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11/9/2019</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11/9/2019</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11/9/2019</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7CFD-99A0-47FB-A3E5-0AE434E659A1}"/>
              </a:ext>
            </a:extLst>
          </p:cNvPr>
          <p:cNvSpPr>
            <a:spLocks noGrp="1"/>
          </p:cNvSpPr>
          <p:nvPr>
            <p:ph type="ctrTitle"/>
          </p:nvPr>
        </p:nvSpPr>
        <p:spPr/>
        <p:txBody>
          <a:bodyPr/>
          <a:lstStyle/>
          <a:p>
            <a:r>
              <a:rPr lang="en-US" dirty="0" err="1"/>
              <a:t>Manajemen</a:t>
            </a:r>
            <a:r>
              <a:rPr lang="en-US" dirty="0"/>
              <a:t> </a:t>
            </a:r>
            <a:r>
              <a:rPr lang="en-US" dirty="0" err="1"/>
              <a:t>Proyek</a:t>
            </a:r>
            <a:r>
              <a:rPr lang="en-US" dirty="0"/>
              <a:t> TI</a:t>
            </a:r>
            <a:endParaRPr lang="id-ID" dirty="0"/>
          </a:p>
        </p:txBody>
      </p:sp>
      <p:sp>
        <p:nvSpPr>
          <p:cNvPr id="3" name="Subtitle 2">
            <a:extLst>
              <a:ext uri="{FF2B5EF4-FFF2-40B4-BE49-F238E27FC236}">
                <a16:creationId xmlns:a16="http://schemas.microsoft.com/office/drawing/2014/main" id="{B0101E91-A380-4981-BD44-1C0E835962C0}"/>
              </a:ext>
            </a:extLst>
          </p:cNvPr>
          <p:cNvSpPr>
            <a:spLocks noGrp="1"/>
          </p:cNvSpPr>
          <p:nvPr>
            <p:ph type="subTitle" idx="1"/>
          </p:nvPr>
        </p:nvSpPr>
        <p:spPr/>
        <p:txBody>
          <a:bodyPr/>
          <a:lstStyle/>
          <a:p>
            <a:r>
              <a:rPr lang="en-US" dirty="0" err="1"/>
              <a:t>Pertemuan</a:t>
            </a:r>
            <a:r>
              <a:rPr lang="en-US" dirty="0"/>
              <a:t> 11</a:t>
            </a:r>
            <a:endParaRPr lang="id-ID" dirty="0"/>
          </a:p>
        </p:txBody>
      </p:sp>
    </p:spTree>
    <p:extLst>
      <p:ext uri="{BB962C8B-B14F-4D97-AF65-F5344CB8AC3E}">
        <p14:creationId xmlns:p14="http://schemas.microsoft.com/office/powerpoint/2010/main" val="219028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D587-EFAA-493B-A7E6-8BD9BA508FFF}"/>
              </a:ext>
            </a:extLst>
          </p:cNvPr>
          <p:cNvSpPr>
            <a:spLocks noGrp="1"/>
          </p:cNvSpPr>
          <p:nvPr>
            <p:ph type="title"/>
          </p:nvPr>
        </p:nvSpPr>
        <p:spPr/>
        <p:txBody>
          <a:bodyPr/>
          <a:lstStyle/>
          <a:p>
            <a:r>
              <a:rPr lang="en-US" dirty="0"/>
              <a:t>Cont’d</a:t>
            </a:r>
            <a:endParaRPr lang="id-ID" dirty="0"/>
          </a:p>
        </p:txBody>
      </p:sp>
      <p:sp>
        <p:nvSpPr>
          <p:cNvPr id="3" name="Content Placeholder 2">
            <a:extLst>
              <a:ext uri="{FF2B5EF4-FFF2-40B4-BE49-F238E27FC236}">
                <a16:creationId xmlns:a16="http://schemas.microsoft.com/office/drawing/2014/main" id="{FDB2F9B1-606A-4AE7-B308-9521DE44366D}"/>
              </a:ext>
            </a:extLst>
          </p:cNvPr>
          <p:cNvSpPr>
            <a:spLocks noGrp="1"/>
          </p:cNvSpPr>
          <p:nvPr>
            <p:ph idx="1"/>
          </p:nvPr>
        </p:nvSpPr>
        <p:spPr/>
        <p:txBody>
          <a:bodyPr>
            <a:normAutofit/>
          </a:bodyPr>
          <a:lstStyle/>
          <a:p>
            <a:pPr algn="just"/>
            <a:r>
              <a:rPr lang="id-ID" sz="2400" dirty="0"/>
              <a:t>Pantau kemajuan proyek: </a:t>
            </a:r>
            <a:endParaRPr lang="en-US" sz="2400" dirty="0"/>
          </a:p>
          <a:p>
            <a:pPr algn="just"/>
            <a:r>
              <a:rPr lang="en-US" sz="2400" dirty="0"/>
              <a:t>G</a:t>
            </a:r>
            <a:r>
              <a:rPr lang="id-ID" sz="2400" dirty="0"/>
              <a:t>unakan </a:t>
            </a:r>
            <a:r>
              <a:rPr lang="en-US" sz="2400" dirty="0"/>
              <a:t>progress bar</a:t>
            </a:r>
            <a:r>
              <a:rPr lang="id-ID" sz="2400" dirty="0"/>
              <a:t> untuk memantau </a:t>
            </a:r>
            <a:r>
              <a:rPr lang="en-US" sz="2400" dirty="0" err="1"/>
              <a:t>keberlangsungan</a:t>
            </a:r>
            <a:r>
              <a:rPr lang="id-ID" sz="2400" dirty="0"/>
              <a:t> dari </a:t>
            </a:r>
            <a:r>
              <a:rPr lang="en-US" sz="2400" dirty="0" err="1"/>
              <a:t>tugas</a:t>
            </a:r>
            <a:r>
              <a:rPr lang="en-US" sz="2400" dirty="0"/>
              <a:t> </a:t>
            </a:r>
            <a:r>
              <a:rPr lang="en-US" sz="2400" dirty="0" err="1"/>
              <a:t>spesifik</a:t>
            </a:r>
            <a:r>
              <a:rPr lang="id-ID" sz="2400" dirty="0"/>
              <a:t>.</a:t>
            </a:r>
          </a:p>
          <a:p>
            <a:pPr algn="just"/>
            <a:r>
              <a:rPr lang="id-ID" sz="2400" dirty="0"/>
              <a:t>Identifikasi </a:t>
            </a:r>
            <a:r>
              <a:rPr lang="en-US" sz="2400" dirty="0"/>
              <a:t>Milestone</a:t>
            </a:r>
            <a:r>
              <a:rPr lang="id-ID" sz="2400" dirty="0"/>
              <a:t>: </a:t>
            </a:r>
            <a:endParaRPr lang="en-US" sz="2400" dirty="0"/>
          </a:p>
          <a:p>
            <a:pPr algn="just"/>
            <a:r>
              <a:rPr lang="en-US" sz="2400" dirty="0"/>
              <a:t>Milestone</a:t>
            </a:r>
            <a:r>
              <a:rPr lang="id-ID" sz="2400" dirty="0"/>
              <a:t> adalah momen kebenaran; </a:t>
            </a:r>
            <a:r>
              <a:rPr lang="en-US" sz="2400" dirty="0" err="1"/>
              <a:t>Penyelesaian</a:t>
            </a:r>
            <a:r>
              <a:rPr lang="id-ID" sz="2400" dirty="0"/>
              <a:t> yang harus dicapai tim </a:t>
            </a:r>
            <a:r>
              <a:rPr lang="en-US" sz="2400" dirty="0" err="1"/>
              <a:t>secara</a:t>
            </a:r>
            <a:r>
              <a:rPr lang="en-US" sz="2400" dirty="0"/>
              <a:t> </a:t>
            </a:r>
            <a:r>
              <a:rPr lang="en-US" sz="2400" dirty="0" err="1"/>
              <a:t>tepat</a:t>
            </a:r>
            <a:r>
              <a:rPr lang="en-US" sz="2400" dirty="0"/>
              <a:t> </a:t>
            </a:r>
            <a:r>
              <a:rPr lang="en-US" sz="2400" dirty="0" err="1"/>
              <a:t>waktu</a:t>
            </a:r>
            <a:r>
              <a:rPr lang="en-US" sz="2400" dirty="0"/>
              <a:t> </a:t>
            </a:r>
            <a:r>
              <a:rPr lang="id-ID" sz="2400" dirty="0"/>
              <a:t> atau lebih cepat dari jadwal. Mereka opsional tetapi direkomendasikan.</a:t>
            </a:r>
          </a:p>
        </p:txBody>
      </p:sp>
    </p:spTree>
    <p:extLst>
      <p:ext uri="{BB962C8B-B14F-4D97-AF65-F5344CB8AC3E}">
        <p14:creationId xmlns:p14="http://schemas.microsoft.com/office/powerpoint/2010/main" val="312743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4D05-2A45-4DF9-915F-88CD630537A0}"/>
              </a:ext>
            </a:extLst>
          </p:cNvPr>
          <p:cNvSpPr>
            <a:spLocks noGrp="1"/>
          </p:cNvSpPr>
          <p:nvPr>
            <p:ph type="title"/>
          </p:nvPr>
        </p:nvSpPr>
        <p:spPr/>
        <p:txBody>
          <a:bodyPr/>
          <a:lstStyle/>
          <a:p>
            <a:r>
              <a:rPr lang="en-US" dirty="0"/>
              <a:t>Cont’d</a:t>
            </a:r>
            <a:endParaRPr lang="id-ID" dirty="0"/>
          </a:p>
        </p:txBody>
      </p:sp>
      <p:sp>
        <p:nvSpPr>
          <p:cNvPr id="3" name="Content Placeholder 2">
            <a:extLst>
              <a:ext uri="{FF2B5EF4-FFF2-40B4-BE49-F238E27FC236}">
                <a16:creationId xmlns:a16="http://schemas.microsoft.com/office/drawing/2014/main" id="{2EE218C6-2000-42D8-BEF5-535839BCB3E5}"/>
              </a:ext>
            </a:extLst>
          </p:cNvPr>
          <p:cNvSpPr>
            <a:spLocks noGrp="1"/>
          </p:cNvSpPr>
          <p:nvPr>
            <p:ph idx="1"/>
          </p:nvPr>
        </p:nvSpPr>
        <p:spPr/>
        <p:txBody>
          <a:bodyPr>
            <a:normAutofit/>
          </a:bodyPr>
          <a:lstStyle/>
          <a:p>
            <a:pPr algn="just"/>
            <a:r>
              <a:rPr lang="id-ID" sz="2800" dirty="0"/>
              <a:t>Temukan dan laporkan masalah: </a:t>
            </a:r>
            <a:endParaRPr lang="en-US" sz="2800" dirty="0"/>
          </a:p>
          <a:p>
            <a:pPr algn="just"/>
            <a:r>
              <a:rPr lang="en-US" sz="2800" dirty="0"/>
              <a:t>T</a:t>
            </a:r>
            <a:r>
              <a:rPr lang="id-ID" sz="2800" dirty="0"/>
              <a:t>emukan masalah nyata, yang mengancam menggunakan bagan Gantt dan gunakan fungsionalitas jalur kritis untuk mengidentifikasi tugas yang akan memengaruhi tanggal penyelesaian proyek.</a:t>
            </a:r>
          </a:p>
        </p:txBody>
      </p:sp>
    </p:spTree>
    <p:extLst>
      <p:ext uri="{BB962C8B-B14F-4D97-AF65-F5344CB8AC3E}">
        <p14:creationId xmlns:p14="http://schemas.microsoft.com/office/powerpoint/2010/main" val="11353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7B70-6FB6-47AD-88ED-7FA4A0A89422}"/>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65DD4264-CC2B-495C-A8C9-E4B9BFF916CF}"/>
              </a:ext>
            </a:extLst>
          </p:cNvPr>
          <p:cNvSpPr>
            <a:spLocks noGrp="1"/>
          </p:cNvSpPr>
          <p:nvPr>
            <p:ph idx="1"/>
          </p:nvPr>
        </p:nvSpPr>
        <p:spPr/>
        <p:txBody>
          <a:bodyPr/>
          <a:lstStyle/>
          <a:p>
            <a:endParaRPr lang="id-ID"/>
          </a:p>
        </p:txBody>
      </p:sp>
      <p:pic>
        <p:nvPicPr>
          <p:cNvPr id="1026" name="Picture 2" descr="Mastering Your Production Calendar [FREE Gantt Chart Excel ...">
            <a:extLst>
              <a:ext uri="{FF2B5EF4-FFF2-40B4-BE49-F238E27FC236}">
                <a16:creationId xmlns:a16="http://schemas.microsoft.com/office/drawing/2014/main" id="{239AC3F1-2785-4482-9686-4A2ABF0A2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01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0630-6097-4BE4-A866-501E4D125696}"/>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F1499736-853B-420B-8D38-373A970458B4}"/>
              </a:ext>
            </a:extLst>
          </p:cNvPr>
          <p:cNvSpPr>
            <a:spLocks noGrp="1"/>
          </p:cNvSpPr>
          <p:nvPr>
            <p:ph idx="1"/>
          </p:nvPr>
        </p:nvSpPr>
        <p:spPr/>
        <p:txBody>
          <a:bodyPr/>
          <a:lstStyle/>
          <a:p>
            <a:endParaRPr lang="id-ID"/>
          </a:p>
        </p:txBody>
      </p:sp>
      <p:pic>
        <p:nvPicPr>
          <p:cNvPr id="2050" name="Picture 2" descr="Gantt Chart Maker Excel Template">
            <a:extLst>
              <a:ext uri="{FF2B5EF4-FFF2-40B4-BE49-F238E27FC236}">
                <a16:creationId xmlns:a16="http://schemas.microsoft.com/office/drawing/2014/main" id="{74E47248-E5EC-4A15-8422-395E53558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12192000" cy="682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B142-1FAD-4D6C-8049-2B58F4A5F1BA}"/>
              </a:ext>
            </a:extLst>
          </p:cNvPr>
          <p:cNvSpPr>
            <a:spLocks noGrp="1"/>
          </p:cNvSpPr>
          <p:nvPr>
            <p:ph type="title"/>
          </p:nvPr>
        </p:nvSpPr>
        <p:spPr/>
        <p:txBody>
          <a:bodyPr/>
          <a:lstStyle/>
          <a:p>
            <a:r>
              <a:rPr lang="en-US" dirty="0"/>
              <a:t>Batasan Gantt Chart</a:t>
            </a:r>
            <a:endParaRPr lang="id-ID" dirty="0"/>
          </a:p>
        </p:txBody>
      </p:sp>
      <p:sp>
        <p:nvSpPr>
          <p:cNvPr id="3" name="Content Placeholder 2">
            <a:extLst>
              <a:ext uri="{FF2B5EF4-FFF2-40B4-BE49-F238E27FC236}">
                <a16:creationId xmlns:a16="http://schemas.microsoft.com/office/drawing/2014/main" id="{5AB4B01E-2502-473E-8C6E-6A76BF86FF24}"/>
              </a:ext>
            </a:extLst>
          </p:cNvPr>
          <p:cNvSpPr>
            <a:spLocks noGrp="1"/>
          </p:cNvSpPr>
          <p:nvPr>
            <p:ph idx="1"/>
          </p:nvPr>
        </p:nvSpPr>
        <p:spPr/>
        <p:txBody>
          <a:bodyPr>
            <a:normAutofit fontScale="92500" lnSpcReduction="10000"/>
          </a:bodyPr>
          <a:lstStyle/>
          <a:p>
            <a:pPr algn="just"/>
            <a:r>
              <a:rPr lang="id-ID" sz="2800" dirty="0"/>
              <a:t>Setiap kegiatan tidak mudah secara visual dimasukkan ke dalam perencanaan proyek karena kendala </a:t>
            </a:r>
            <a:r>
              <a:rPr lang="en-US" sz="2800" dirty="0" err="1"/>
              <a:t>sebelumnya</a:t>
            </a:r>
            <a:endParaRPr lang="id-ID" sz="2800" dirty="0"/>
          </a:p>
          <a:p>
            <a:pPr algn="just"/>
            <a:r>
              <a:rPr lang="id-ID" sz="2800" dirty="0"/>
              <a:t>Perkiraan durasi penyelesaian untuk suatu kegiatan tidak dapat ditentukan secara tepat.</a:t>
            </a:r>
          </a:p>
          <a:p>
            <a:pPr algn="just"/>
            <a:r>
              <a:rPr lang="id-ID" sz="2800" dirty="0"/>
              <a:t>Hanya dapat diimplementasikan ke dalam proyek skala kecil &amp; sederhana.</a:t>
            </a:r>
          </a:p>
          <a:p>
            <a:pPr algn="just"/>
            <a:r>
              <a:rPr lang="id-ID" sz="2800" dirty="0"/>
              <a:t>Tidak cocok untuk proyek kompleks yang melibatkan banyak variabel terkontrol &amp; tidak terkendali.</a:t>
            </a:r>
          </a:p>
        </p:txBody>
      </p:sp>
    </p:spTree>
    <p:extLst>
      <p:ext uri="{BB962C8B-B14F-4D97-AF65-F5344CB8AC3E}">
        <p14:creationId xmlns:p14="http://schemas.microsoft.com/office/powerpoint/2010/main" val="1655457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218C-31C3-4E15-93F9-9E7E6A88E783}"/>
              </a:ext>
            </a:extLst>
          </p:cNvPr>
          <p:cNvSpPr>
            <a:spLocks noGrp="1"/>
          </p:cNvSpPr>
          <p:nvPr>
            <p:ph type="title"/>
          </p:nvPr>
        </p:nvSpPr>
        <p:spPr/>
        <p:txBody>
          <a:bodyPr/>
          <a:lstStyle/>
          <a:p>
            <a:r>
              <a:rPr lang="en-US" dirty="0" err="1"/>
              <a:t>Solusi</a:t>
            </a:r>
            <a:r>
              <a:rPr lang="en-US" dirty="0"/>
              <a:t>: Diagram Network</a:t>
            </a:r>
            <a:endParaRPr lang="id-ID" dirty="0"/>
          </a:p>
        </p:txBody>
      </p:sp>
      <p:sp>
        <p:nvSpPr>
          <p:cNvPr id="3" name="Content Placeholder 2">
            <a:extLst>
              <a:ext uri="{FF2B5EF4-FFF2-40B4-BE49-F238E27FC236}">
                <a16:creationId xmlns:a16="http://schemas.microsoft.com/office/drawing/2014/main" id="{4B68C74F-6B27-44DD-A641-931A5A601192}"/>
              </a:ext>
            </a:extLst>
          </p:cNvPr>
          <p:cNvSpPr>
            <a:spLocks noGrp="1"/>
          </p:cNvSpPr>
          <p:nvPr>
            <p:ph idx="1"/>
          </p:nvPr>
        </p:nvSpPr>
        <p:spPr/>
        <p:txBody>
          <a:bodyPr>
            <a:normAutofit/>
          </a:bodyPr>
          <a:lstStyle/>
          <a:p>
            <a:pPr algn="just"/>
            <a:r>
              <a:rPr lang="id-ID" sz="3200" dirty="0"/>
              <a:t>Diagram </a:t>
            </a:r>
            <a:r>
              <a:rPr lang="en-US" sz="3200" dirty="0"/>
              <a:t>Network</a:t>
            </a:r>
            <a:r>
              <a:rPr lang="id-ID" sz="3200" dirty="0"/>
              <a:t> secara grafis menggambarkan urutan,</a:t>
            </a:r>
            <a:r>
              <a:rPr lang="en-US" sz="3200" dirty="0"/>
              <a:t> </a:t>
            </a:r>
            <a:r>
              <a:rPr lang="id-ID" sz="3200" dirty="0"/>
              <a:t>ketergantungan, dan </a:t>
            </a:r>
            <a:r>
              <a:rPr lang="en-US" sz="3200" dirty="0" err="1"/>
              <a:t>jadwal</a:t>
            </a:r>
            <a:r>
              <a:rPr lang="en-US" sz="3200" dirty="0"/>
              <a:t> </a:t>
            </a:r>
            <a:r>
              <a:rPr lang="id-ID" sz="3200" dirty="0"/>
              <a:t>mulai dan </a:t>
            </a:r>
            <a:r>
              <a:rPr lang="en-US" sz="3200" dirty="0"/>
              <a:t>s</a:t>
            </a:r>
            <a:r>
              <a:rPr lang="id-ID" sz="3200" dirty="0"/>
              <a:t>elesai waktu</a:t>
            </a:r>
            <a:r>
              <a:rPr lang="en-US" sz="3200" dirty="0"/>
              <a:t> </a:t>
            </a:r>
            <a:r>
              <a:rPr lang="id-ID" sz="3200" dirty="0"/>
              <a:t>proyek pekerjaan</a:t>
            </a:r>
            <a:r>
              <a:rPr lang="en-US" sz="3200" dirty="0"/>
              <a:t> </a:t>
            </a:r>
            <a:r>
              <a:rPr lang="en-US" sz="3200" dirty="0" err="1"/>
              <a:t>untuk</a:t>
            </a:r>
            <a:r>
              <a:rPr lang="en-US" sz="3200" dirty="0"/>
              <a:t> </a:t>
            </a:r>
            <a:r>
              <a:rPr lang="en-US" sz="3200" dirty="0" err="1"/>
              <a:t>mencari</a:t>
            </a:r>
            <a:r>
              <a:rPr lang="en-US" sz="3200" dirty="0"/>
              <a:t> </a:t>
            </a:r>
            <a:r>
              <a:rPr lang="en-US" sz="3200" b="1" dirty="0" err="1"/>
              <a:t>Jalur</a:t>
            </a:r>
            <a:r>
              <a:rPr lang="en-US" sz="3200" b="1" dirty="0"/>
              <a:t> </a:t>
            </a:r>
            <a:r>
              <a:rPr lang="en-US" sz="3200" b="1" dirty="0" err="1"/>
              <a:t>Kritis</a:t>
            </a:r>
            <a:endParaRPr lang="id-ID" sz="3200" b="1" dirty="0"/>
          </a:p>
        </p:txBody>
      </p:sp>
    </p:spTree>
    <p:extLst>
      <p:ext uri="{BB962C8B-B14F-4D97-AF65-F5344CB8AC3E}">
        <p14:creationId xmlns:p14="http://schemas.microsoft.com/office/powerpoint/2010/main" val="176262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279D-B963-4FA4-8A03-2CC790DDE7ED}"/>
              </a:ext>
            </a:extLst>
          </p:cNvPr>
          <p:cNvSpPr>
            <a:spLocks noGrp="1"/>
          </p:cNvSpPr>
          <p:nvPr>
            <p:ph type="title"/>
          </p:nvPr>
        </p:nvSpPr>
        <p:spPr/>
        <p:txBody>
          <a:bodyPr/>
          <a:lstStyle/>
          <a:p>
            <a:r>
              <a:rPr lang="en-US" dirty="0" err="1"/>
              <a:t>Manfaat</a:t>
            </a:r>
            <a:r>
              <a:rPr lang="en-US" dirty="0"/>
              <a:t> Network Diagram</a:t>
            </a:r>
            <a:endParaRPr lang="id-ID" dirty="0"/>
          </a:p>
        </p:txBody>
      </p:sp>
      <p:sp>
        <p:nvSpPr>
          <p:cNvPr id="3" name="Content Placeholder 2">
            <a:extLst>
              <a:ext uri="{FF2B5EF4-FFF2-40B4-BE49-F238E27FC236}">
                <a16:creationId xmlns:a16="http://schemas.microsoft.com/office/drawing/2014/main" id="{E4D440A5-EF5D-4DED-9077-38FD4E730BCF}"/>
              </a:ext>
            </a:extLst>
          </p:cNvPr>
          <p:cNvSpPr>
            <a:spLocks noGrp="1"/>
          </p:cNvSpPr>
          <p:nvPr>
            <p:ph idx="1"/>
          </p:nvPr>
        </p:nvSpPr>
        <p:spPr/>
        <p:txBody>
          <a:bodyPr>
            <a:normAutofit/>
          </a:bodyPr>
          <a:lstStyle/>
          <a:p>
            <a:r>
              <a:rPr lang="id-ID" sz="2800" dirty="0"/>
              <a:t>• Memberikan dasar untuk penjadwalan tenaga kerja dan peralatan.</a:t>
            </a:r>
          </a:p>
          <a:p>
            <a:r>
              <a:rPr lang="id-ID" sz="2800" dirty="0"/>
              <a:t>• Meningkatkan komunikasi di antara peserta proyek.</a:t>
            </a:r>
          </a:p>
          <a:p>
            <a:r>
              <a:rPr lang="id-ID" sz="2800" dirty="0"/>
              <a:t>• Memberikan perkiraan durasi proyek.</a:t>
            </a:r>
          </a:p>
          <a:p>
            <a:r>
              <a:rPr lang="id-ID" sz="2800" dirty="0"/>
              <a:t>• Memberikan dasar untuk penganggaran arus kas.</a:t>
            </a:r>
          </a:p>
          <a:p>
            <a:r>
              <a:rPr lang="id-ID" sz="2800" dirty="0"/>
              <a:t>• Identifikasi kegiatan yang sangat penting.</a:t>
            </a:r>
          </a:p>
        </p:txBody>
      </p:sp>
    </p:spTree>
    <p:extLst>
      <p:ext uri="{BB962C8B-B14F-4D97-AF65-F5344CB8AC3E}">
        <p14:creationId xmlns:p14="http://schemas.microsoft.com/office/powerpoint/2010/main" val="277319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96A8-CEDE-4562-93D7-64F5AB25F67B}"/>
              </a:ext>
            </a:extLst>
          </p:cNvPr>
          <p:cNvSpPr>
            <a:spLocks noGrp="1"/>
          </p:cNvSpPr>
          <p:nvPr>
            <p:ph type="title"/>
          </p:nvPr>
        </p:nvSpPr>
        <p:spPr/>
        <p:txBody>
          <a:bodyPr/>
          <a:lstStyle/>
          <a:p>
            <a:r>
              <a:rPr lang="en-US" dirty="0" err="1"/>
              <a:t>Istilah</a:t>
            </a:r>
            <a:r>
              <a:rPr lang="en-US" dirty="0"/>
              <a:t> Dasar Diagram </a:t>
            </a:r>
            <a:r>
              <a:rPr lang="en-US" dirty="0" err="1"/>
              <a:t>Jaringan</a:t>
            </a:r>
            <a:endParaRPr lang="id-ID" dirty="0"/>
          </a:p>
        </p:txBody>
      </p:sp>
      <p:sp>
        <p:nvSpPr>
          <p:cNvPr id="3" name="Content Placeholder 2">
            <a:extLst>
              <a:ext uri="{FF2B5EF4-FFF2-40B4-BE49-F238E27FC236}">
                <a16:creationId xmlns:a16="http://schemas.microsoft.com/office/drawing/2014/main" id="{1187C2C3-B910-4A11-8706-81631D56FC51}"/>
              </a:ext>
            </a:extLst>
          </p:cNvPr>
          <p:cNvSpPr>
            <a:spLocks noGrp="1"/>
          </p:cNvSpPr>
          <p:nvPr>
            <p:ph idx="1"/>
          </p:nvPr>
        </p:nvSpPr>
        <p:spPr/>
        <p:txBody>
          <a:bodyPr>
            <a:normAutofit fontScale="92500" lnSpcReduction="20000"/>
          </a:bodyPr>
          <a:lstStyle/>
          <a:p>
            <a:r>
              <a:rPr lang="id-ID" sz="2800" dirty="0"/>
              <a:t>Aktivitas: </a:t>
            </a:r>
            <a:endParaRPr lang="en-US" sz="2800" dirty="0"/>
          </a:p>
          <a:p>
            <a:pPr lvl="1"/>
            <a:r>
              <a:rPr lang="en-US" sz="2600" dirty="0"/>
              <a:t>E</a:t>
            </a:r>
            <a:r>
              <a:rPr lang="id-ID" sz="2600" dirty="0"/>
              <a:t>lemen dari</a:t>
            </a:r>
            <a:r>
              <a:rPr lang="en-US" sz="2600" dirty="0"/>
              <a:t> </a:t>
            </a:r>
            <a:r>
              <a:rPr lang="id-ID" sz="2600" dirty="0"/>
              <a:t>proyek yang membutuhkan waktu.</a:t>
            </a:r>
          </a:p>
          <a:p>
            <a:r>
              <a:rPr lang="id-ID" sz="2800" dirty="0"/>
              <a:t>Merge Activity: </a:t>
            </a:r>
            <a:endParaRPr lang="en-US" sz="2800" dirty="0"/>
          </a:p>
          <a:p>
            <a:pPr lvl="1"/>
            <a:r>
              <a:rPr lang="en-US" sz="2600" dirty="0"/>
              <a:t>A</a:t>
            </a:r>
            <a:r>
              <a:rPr lang="id-ID" sz="2600" dirty="0"/>
              <a:t>ktivitas yang</a:t>
            </a:r>
            <a:r>
              <a:rPr lang="en-US" sz="2600" dirty="0"/>
              <a:t> </a:t>
            </a:r>
            <a:r>
              <a:rPr lang="id-ID" sz="2600" dirty="0"/>
              <a:t>memiliki dua atau lebih sebelumnya</a:t>
            </a:r>
            <a:r>
              <a:rPr lang="en-US" sz="2600" dirty="0"/>
              <a:t> </a:t>
            </a:r>
            <a:r>
              <a:rPr lang="id-ID" sz="2600" dirty="0"/>
              <a:t>kegiatan di mana itu tergantung.</a:t>
            </a:r>
          </a:p>
          <a:p>
            <a:r>
              <a:rPr lang="id-ID" sz="2800" dirty="0"/>
              <a:t>Paralel (Bersamaan) Aktivitas:</a:t>
            </a:r>
          </a:p>
          <a:p>
            <a:pPr lvl="1"/>
            <a:r>
              <a:rPr lang="id-ID" sz="2600" dirty="0"/>
              <a:t>Aktivitas itu bisa terjadi</a:t>
            </a:r>
            <a:r>
              <a:rPr lang="en-US" sz="2600" dirty="0"/>
              <a:t> </a:t>
            </a:r>
            <a:r>
              <a:rPr lang="id-ID" sz="2600" dirty="0"/>
              <a:t>secara mandiri dan, jika diinginkan, tidak</a:t>
            </a:r>
            <a:r>
              <a:rPr lang="en-US" sz="2600" dirty="0"/>
              <a:t> </a:t>
            </a:r>
            <a:r>
              <a:rPr lang="id-ID" sz="2600" dirty="0"/>
              <a:t>pada waktu bersamaan.</a:t>
            </a:r>
          </a:p>
        </p:txBody>
      </p:sp>
    </p:spTree>
    <p:extLst>
      <p:ext uri="{BB962C8B-B14F-4D97-AF65-F5344CB8AC3E}">
        <p14:creationId xmlns:p14="http://schemas.microsoft.com/office/powerpoint/2010/main" val="2540876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5390-DAA7-4EB7-B2CE-80DA91C29D2A}"/>
              </a:ext>
            </a:extLst>
          </p:cNvPr>
          <p:cNvSpPr>
            <a:spLocks noGrp="1"/>
          </p:cNvSpPr>
          <p:nvPr>
            <p:ph type="title"/>
          </p:nvPr>
        </p:nvSpPr>
        <p:spPr/>
        <p:txBody>
          <a:bodyPr/>
          <a:lstStyle/>
          <a:p>
            <a:r>
              <a:rPr lang="en-US" dirty="0"/>
              <a:t>Cont’d</a:t>
            </a:r>
            <a:endParaRPr lang="id-ID" dirty="0"/>
          </a:p>
        </p:txBody>
      </p:sp>
      <p:sp>
        <p:nvSpPr>
          <p:cNvPr id="3" name="Content Placeholder 2">
            <a:extLst>
              <a:ext uri="{FF2B5EF4-FFF2-40B4-BE49-F238E27FC236}">
                <a16:creationId xmlns:a16="http://schemas.microsoft.com/office/drawing/2014/main" id="{DCB78556-13B7-48F9-897E-C0A22E40D0B8}"/>
              </a:ext>
            </a:extLst>
          </p:cNvPr>
          <p:cNvSpPr>
            <a:spLocks noGrp="1"/>
          </p:cNvSpPr>
          <p:nvPr>
            <p:ph idx="1"/>
          </p:nvPr>
        </p:nvSpPr>
        <p:spPr/>
        <p:txBody>
          <a:bodyPr>
            <a:normAutofit/>
          </a:bodyPr>
          <a:lstStyle/>
          <a:p>
            <a:pPr algn="just"/>
            <a:r>
              <a:rPr lang="id-ID" sz="2800" dirty="0"/>
              <a:t>Path: </a:t>
            </a:r>
            <a:endParaRPr lang="en-US" sz="2800" dirty="0"/>
          </a:p>
          <a:p>
            <a:pPr lvl="1" algn="just"/>
            <a:r>
              <a:rPr lang="en-US" sz="2600" dirty="0"/>
              <a:t>U</a:t>
            </a:r>
            <a:r>
              <a:rPr lang="id-ID" sz="2600" dirty="0"/>
              <a:t>rutan kegiatan yang terhubung dan tergantung.</a:t>
            </a:r>
          </a:p>
          <a:p>
            <a:pPr algn="just"/>
            <a:r>
              <a:rPr lang="en-US" sz="2800" dirty="0"/>
              <a:t>Critical Path</a:t>
            </a:r>
            <a:r>
              <a:rPr lang="id-ID" sz="2800" dirty="0"/>
              <a:t>: </a:t>
            </a:r>
            <a:endParaRPr lang="en-US" sz="2800" dirty="0"/>
          </a:p>
          <a:p>
            <a:pPr algn="just"/>
            <a:r>
              <a:rPr lang="en-US" sz="2800" dirty="0"/>
              <a:t>J</a:t>
            </a:r>
            <a:r>
              <a:rPr lang="id-ID" sz="2800" dirty="0"/>
              <a:t>alur aktivitas yang memungkinkan penyelesaian semua aktivitas terkait proyek; Keterlambatan jalur kritis akan menunda penyelesaian seluruh proyek.</a:t>
            </a:r>
          </a:p>
        </p:txBody>
      </p:sp>
    </p:spTree>
    <p:extLst>
      <p:ext uri="{BB962C8B-B14F-4D97-AF65-F5344CB8AC3E}">
        <p14:creationId xmlns:p14="http://schemas.microsoft.com/office/powerpoint/2010/main" val="91397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EB0F-AEFB-48AF-B23B-BC13D324DE71}"/>
              </a:ext>
            </a:extLst>
          </p:cNvPr>
          <p:cNvSpPr>
            <a:spLocks noGrp="1"/>
          </p:cNvSpPr>
          <p:nvPr>
            <p:ph type="title"/>
          </p:nvPr>
        </p:nvSpPr>
        <p:spPr/>
        <p:txBody>
          <a:bodyPr/>
          <a:lstStyle/>
          <a:p>
            <a:r>
              <a:rPr lang="en-US" dirty="0"/>
              <a:t>Cont’d</a:t>
            </a:r>
            <a:endParaRPr lang="id-ID" dirty="0"/>
          </a:p>
        </p:txBody>
      </p:sp>
      <p:sp>
        <p:nvSpPr>
          <p:cNvPr id="3" name="Content Placeholder 2">
            <a:extLst>
              <a:ext uri="{FF2B5EF4-FFF2-40B4-BE49-F238E27FC236}">
                <a16:creationId xmlns:a16="http://schemas.microsoft.com/office/drawing/2014/main" id="{C3C8B15C-26A4-42E2-94BD-0323DC30649E}"/>
              </a:ext>
            </a:extLst>
          </p:cNvPr>
          <p:cNvSpPr>
            <a:spLocks noGrp="1"/>
          </p:cNvSpPr>
          <p:nvPr>
            <p:ph idx="1"/>
          </p:nvPr>
        </p:nvSpPr>
        <p:spPr/>
        <p:txBody>
          <a:bodyPr>
            <a:normAutofit fontScale="92500" lnSpcReduction="10000"/>
          </a:bodyPr>
          <a:lstStyle/>
          <a:p>
            <a:pPr algn="just"/>
            <a:r>
              <a:rPr lang="id-ID" sz="3200" dirty="0"/>
              <a:t>Event: </a:t>
            </a:r>
            <a:endParaRPr lang="en-US" sz="3200" dirty="0"/>
          </a:p>
          <a:p>
            <a:pPr lvl="1" algn="just"/>
            <a:r>
              <a:rPr lang="en-US" sz="2800" dirty="0"/>
              <a:t>T</a:t>
            </a:r>
            <a:r>
              <a:rPr lang="id-ID" sz="2800" dirty="0"/>
              <a:t>itik waktu ketika suatu aktivitas dimulai ata</a:t>
            </a:r>
            <a:r>
              <a:rPr lang="en-US" sz="2800" dirty="0"/>
              <a:t>u </a:t>
            </a:r>
            <a:r>
              <a:rPr lang="en-US" sz="2800" dirty="0" err="1"/>
              <a:t>Selesai</a:t>
            </a:r>
            <a:r>
              <a:rPr lang="id-ID" sz="2800" dirty="0"/>
              <a:t>. Itu tidak memakan waktu.</a:t>
            </a:r>
          </a:p>
          <a:p>
            <a:pPr algn="just"/>
            <a:r>
              <a:rPr lang="id-ID" sz="3200" dirty="0"/>
              <a:t>Burst Activity: </a:t>
            </a:r>
            <a:endParaRPr lang="en-US" sz="3200" dirty="0"/>
          </a:p>
          <a:p>
            <a:pPr algn="just"/>
            <a:r>
              <a:rPr lang="en-US" sz="3200" dirty="0"/>
              <a:t>K</a:t>
            </a:r>
            <a:r>
              <a:rPr lang="id-ID" sz="3200" dirty="0"/>
              <a:t>egiatan yang memiliki lebih dari satu</a:t>
            </a:r>
            <a:r>
              <a:rPr lang="en-US" sz="3200" dirty="0"/>
              <a:t> </a:t>
            </a:r>
            <a:r>
              <a:rPr lang="id-ID" sz="3200" dirty="0"/>
              <a:t>aktivitas segera mengikutinya (lebih dari satu</a:t>
            </a:r>
            <a:r>
              <a:rPr lang="en-US" sz="3200" dirty="0"/>
              <a:t> </a:t>
            </a:r>
            <a:r>
              <a:rPr lang="id-ID" sz="3200" dirty="0"/>
              <a:t>panah ketergantungan mengalir dari sana).</a:t>
            </a:r>
          </a:p>
        </p:txBody>
      </p:sp>
    </p:spTree>
    <p:extLst>
      <p:ext uri="{BB962C8B-B14F-4D97-AF65-F5344CB8AC3E}">
        <p14:creationId xmlns:p14="http://schemas.microsoft.com/office/powerpoint/2010/main" val="367531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DB18-32E4-436D-BA77-50BE0765C618}"/>
              </a:ext>
            </a:extLst>
          </p:cNvPr>
          <p:cNvSpPr>
            <a:spLocks noGrp="1"/>
          </p:cNvSpPr>
          <p:nvPr>
            <p:ph type="title"/>
          </p:nvPr>
        </p:nvSpPr>
        <p:spPr/>
        <p:txBody>
          <a:bodyPr/>
          <a:lstStyle/>
          <a:p>
            <a:r>
              <a:rPr lang="en-US" dirty="0"/>
              <a:t>Gann Chart</a:t>
            </a:r>
            <a:endParaRPr lang="id-ID" dirty="0"/>
          </a:p>
        </p:txBody>
      </p:sp>
      <p:sp>
        <p:nvSpPr>
          <p:cNvPr id="3" name="Content Placeholder 2">
            <a:extLst>
              <a:ext uri="{FF2B5EF4-FFF2-40B4-BE49-F238E27FC236}">
                <a16:creationId xmlns:a16="http://schemas.microsoft.com/office/drawing/2014/main" id="{C1A3C438-3E9A-4132-A89A-D88779B967DE}"/>
              </a:ext>
            </a:extLst>
          </p:cNvPr>
          <p:cNvSpPr>
            <a:spLocks noGrp="1"/>
          </p:cNvSpPr>
          <p:nvPr>
            <p:ph idx="1"/>
          </p:nvPr>
        </p:nvSpPr>
        <p:spPr/>
        <p:txBody>
          <a:bodyPr>
            <a:normAutofit fontScale="85000" lnSpcReduction="10000"/>
          </a:bodyPr>
          <a:lstStyle/>
          <a:p>
            <a:r>
              <a:rPr lang="en-US" sz="3200" dirty="0"/>
              <a:t>A</a:t>
            </a:r>
            <a:r>
              <a:rPr lang="id-ID" sz="3200" dirty="0"/>
              <a:t>dalah tampilan visual dari tugas yang dijadwalkan dari waktu ke waktu. </a:t>
            </a:r>
            <a:endParaRPr lang="en-US" sz="3200" dirty="0"/>
          </a:p>
          <a:p>
            <a:r>
              <a:rPr lang="id-ID" sz="3200" dirty="0"/>
              <a:t>Gantt chart digunakan untuk perencanaan proyek dari semua ukuran dan cara yang berguna untuk menunjukkan pekerjaan</a:t>
            </a:r>
            <a:r>
              <a:rPr lang="en-US" sz="3200" dirty="0"/>
              <a:t> </a:t>
            </a:r>
            <a:r>
              <a:rPr lang="id-ID" sz="3200" dirty="0"/>
              <a:t>yang dijadwalkan pada hari tertentu.</a:t>
            </a:r>
            <a:endParaRPr lang="en-US" sz="3200" dirty="0"/>
          </a:p>
          <a:p>
            <a:r>
              <a:rPr lang="en-US" sz="3200" dirty="0"/>
              <a:t>Diagram </a:t>
            </a:r>
            <a:r>
              <a:rPr lang="en-US" sz="3200" dirty="0" err="1"/>
              <a:t>ini</a:t>
            </a:r>
            <a:r>
              <a:rPr lang="id-ID" sz="3200" dirty="0"/>
              <a:t> juga membantu melihat tanggal mulai dan berakhirnya suatu proyek dalam satu tampilan sederhana.</a:t>
            </a:r>
          </a:p>
        </p:txBody>
      </p:sp>
    </p:spTree>
    <p:extLst>
      <p:ext uri="{BB962C8B-B14F-4D97-AF65-F5344CB8AC3E}">
        <p14:creationId xmlns:p14="http://schemas.microsoft.com/office/powerpoint/2010/main" val="211392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6A66-DC5F-40AF-AC1D-7C4C8292286F}"/>
              </a:ext>
            </a:extLst>
          </p:cNvPr>
          <p:cNvSpPr>
            <a:spLocks noGrp="1"/>
          </p:cNvSpPr>
          <p:nvPr>
            <p:ph type="title"/>
          </p:nvPr>
        </p:nvSpPr>
        <p:spPr/>
        <p:txBody>
          <a:bodyPr/>
          <a:lstStyle/>
          <a:p>
            <a:r>
              <a:rPr lang="en-US" dirty="0"/>
              <a:t>Merge, Burst, dan Path</a:t>
            </a:r>
            <a:endParaRPr lang="id-ID" dirty="0"/>
          </a:p>
        </p:txBody>
      </p:sp>
      <p:pic>
        <p:nvPicPr>
          <p:cNvPr id="5" name="Content Placeholder 4" descr="A close up of a clock&#10;&#10;Description automatically generated">
            <a:extLst>
              <a:ext uri="{FF2B5EF4-FFF2-40B4-BE49-F238E27FC236}">
                <a16:creationId xmlns:a16="http://schemas.microsoft.com/office/drawing/2014/main" id="{A04D1228-0855-459B-A5D8-5D71B078DCEF}"/>
              </a:ext>
            </a:extLst>
          </p:cNvPr>
          <p:cNvPicPr>
            <a:picLocks noGrp="1" noChangeAspect="1"/>
          </p:cNvPicPr>
          <p:nvPr>
            <p:ph idx="1"/>
          </p:nvPr>
        </p:nvPicPr>
        <p:blipFill>
          <a:blip r:embed="rId2"/>
          <a:stretch>
            <a:fillRect/>
          </a:stretch>
        </p:blipFill>
        <p:spPr>
          <a:xfrm>
            <a:off x="3986963" y="2204114"/>
            <a:ext cx="2246464" cy="2900149"/>
          </a:xfrm>
        </p:spPr>
      </p:pic>
      <p:pic>
        <p:nvPicPr>
          <p:cNvPr id="7" name="Picture 6" descr="A close up of a clock&#10;&#10;Description automatically generated">
            <a:extLst>
              <a:ext uri="{FF2B5EF4-FFF2-40B4-BE49-F238E27FC236}">
                <a16:creationId xmlns:a16="http://schemas.microsoft.com/office/drawing/2014/main" id="{78F8C0E9-1921-4C22-9465-2C1EFA0200EE}"/>
              </a:ext>
            </a:extLst>
          </p:cNvPr>
          <p:cNvPicPr>
            <a:picLocks noChangeAspect="1"/>
          </p:cNvPicPr>
          <p:nvPr/>
        </p:nvPicPr>
        <p:blipFill>
          <a:blip r:embed="rId3"/>
          <a:stretch>
            <a:fillRect/>
          </a:stretch>
        </p:blipFill>
        <p:spPr>
          <a:xfrm>
            <a:off x="6233428" y="2216056"/>
            <a:ext cx="2681166" cy="2888207"/>
          </a:xfrm>
          <a:prstGeom prst="rect">
            <a:avLst/>
          </a:prstGeom>
        </p:spPr>
      </p:pic>
      <p:pic>
        <p:nvPicPr>
          <p:cNvPr id="9" name="Picture 8" descr="A close up of a sign&#10;&#10;Description automatically generated">
            <a:extLst>
              <a:ext uri="{FF2B5EF4-FFF2-40B4-BE49-F238E27FC236}">
                <a16:creationId xmlns:a16="http://schemas.microsoft.com/office/drawing/2014/main" id="{F665543D-C011-4F9B-BAF7-DEDC65F42624}"/>
              </a:ext>
            </a:extLst>
          </p:cNvPr>
          <p:cNvPicPr>
            <a:picLocks noChangeAspect="1"/>
          </p:cNvPicPr>
          <p:nvPr/>
        </p:nvPicPr>
        <p:blipFill>
          <a:blip r:embed="rId4"/>
          <a:stretch>
            <a:fillRect/>
          </a:stretch>
        </p:blipFill>
        <p:spPr>
          <a:xfrm>
            <a:off x="4242424" y="5191258"/>
            <a:ext cx="3982006" cy="1676634"/>
          </a:xfrm>
          <a:prstGeom prst="rect">
            <a:avLst/>
          </a:prstGeom>
        </p:spPr>
      </p:pic>
    </p:spTree>
    <p:extLst>
      <p:ext uri="{BB962C8B-B14F-4D97-AF65-F5344CB8AC3E}">
        <p14:creationId xmlns:p14="http://schemas.microsoft.com/office/powerpoint/2010/main" val="13945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5AC4-EFED-4398-B784-69E5EC79B72C}"/>
              </a:ext>
            </a:extLst>
          </p:cNvPr>
          <p:cNvSpPr>
            <a:spLocks noGrp="1"/>
          </p:cNvSpPr>
          <p:nvPr>
            <p:ph type="title"/>
          </p:nvPr>
        </p:nvSpPr>
        <p:spPr/>
        <p:txBody>
          <a:bodyPr/>
          <a:lstStyle/>
          <a:p>
            <a:r>
              <a:rPr lang="en-US" dirty="0"/>
              <a:t>Cara </a:t>
            </a:r>
            <a:r>
              <a:rPr lang="en-US" dirty="0" err="1"/>
              <a:t>Pembuatan</a:t>
            </a:r>
            <a:endParaRPr lang="id-ID" dirty="0"/>
          </a:p>
        </p:txBody>
      </p:sp>
      <p:sp>
        <p:nvSpPr>
          <p:cNvPr id="3" name="Content Placeholder 2">
            <a:extLst>
              <a:ext uri="{FF2B5EF4-FFF2-40B4-BE49-F238E27FC236}">
                <a16:creationId xmlns:a16="http://schemas.microsoft.com/office/drawing/2014/main" id="{BBD9BF3A-3FCA-4E86-A881-5957365FB62D}"/>
              </a:ext>
            </a:extLst>
          </p:cNvPr>
          <p:cNvSpPr>
            <a:spLocks noGrp="1"/>
          </p:cNvSpPr>
          <p:nvPr>
            <p:ph idx="1"/>
          </p:nvPr>
        </p:nvSpPr>
        <p:spPr/>
        <p:txBody>
          <a:bodyPr>
            <a:normAutofit/>
          </a:bodyPr>
          <a:lstStyle/>
          <a:p>
            <a:r>
              <a:rPr lang="en-US" sz="2800" dirty="0"/>
              <a:t>Diagram</a:t>
            </a:r>
            <a:r>
              <a:rPr lang="id-ID" sz="2800" dirty="0"/>
              <a:t> mengalir dari kiri ke kanan.</a:t>
            </a:r>
          </a:p>
          <a:p>
            <a:r>
              <a:rPr lang="id-ID" sz="2800" dirty="0"/>
              <a:t>Panah menunjukkan prioritas dan aliran dan dapat saling melintas.</a:t>
            </a:r>
          </a:p>
          <a:p>
            <a:r>
              <a:rPr lang="id-ID" sz="2800" dirty="0"/>
              <a:t>Identifikasi setiap kegiatan dengan nomor unik</a:t>
            </a:r>
          </a:p>
          <a:p>
            <a:r>
              <a:rPr lang="id-ID" sz="2800" dirty="0"/>
              <a:t>Looping tidak diizinkan.</a:t>
            </a:r>
          </a:p>
        </p:txBody>
      </p:sp>
    </p:spTree>
    <p:extLst>
      <p:ext uri="{BB962C8B-B14F-4D97-AF65-F5344CB8AC3E}">
        <p14:creationId xmlns:p14="http://schemas.microsoft.com/office/powerpoint/2010/main" val="2427180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A682-6050-4938-B62A-E7C4713476BD}"/>
              </a:ext>
            </a:extLst>
          </p:cNvPr>
          <p:cNvSpPr>
            <a:spLocks noGrp="1"/>
          </p:cNvSpPr>
          <p:nvPr>
            <p:ph type="title"/>
          </p:nvPr>
        </p:nvSpPr>
        <p:spPr/>
        <p:txBody>
          <a:bodyPr/>
          <a:lstStyle/>
          <a:p>
            <a:r>
              <a:rPr lang="en-US" dirty="0"/>
              <a:t>Activity-On-Node (</a:t>
            </a:r>
            <a:r>
              <a:rPr lang="en-US" dirty="0" err="1"/>
              <a:t>AoN</a:t>
            </a:r>
            <a:r>
              <a:rPr lang="en-US" dirty="0"/>
              <a:t>)</a:t>
            </a:r>
            <a:endParaRPr lang="id-ID" dirty="0"/>
          </a:p>
        </p:txBody>
      </p:sp>
      <p:sp>
        <p:nvSpPr>
          <p:cNvPr id="3" name="Content Placeholder 2">
            <a:extLst>
              <a:ext uri="{FF2B5EF4-FFF2-40B4-BE49-F238E27FC236}">
                <a16:creationId xmlns:a16="http://schemas.microsoft.com/office/drawing/2014/main" id="{F4E184D3-C8B9-4FDF-A2F7-28E284469460}"/>
              </a:ext>
            </a:extLst>
          </p:cNvPr>
          <p:cNvSpPr>
            <a:spLocks noGrp="1"/>
          </p:cNvSpPr>
          <p:nvPr>
            <p:ph idx="1"/>
          </p:nvPr>
        </p:nvSpPr>
        <p:spPr/>
        <p:txBody>
          <a:bodyPr>
            <a:normAutofit/>
          </a:bodyPr>
          <a:lstStyle/>
          <a:p>
            <a:r>
              <a:rPr lang="en-US" sz="3200" dirty="0"/>
              <a:t>Salah </a:t>
            </a:r>
            <a:r>
              <a:rPr lang="en-US" sz="3200" dirty="0" err="1"/>
              <a:t>satu</a:t>
            </a:r>
            <a:r>
              <a:rPr lang="en-US" sz="3200" dirty="0"/>
              <a:t> </a:t>
            </a:r>
            <a:r>
              <a:rPr lang="en-US" sz="3200" dirty="0" err="1"/>
              <a:t>teknik</a:t>
            </a:r>
            <a:r>
              <a:rPr lang="en-US" sz="3200" dirty="0"/>
              <a:t> </a:t>
            </a:r>
            <a:r>
              <a:rPr lang="en-US" sz="3200" dirty="0" err="1"/>
              <a:t>pembuatan</a:t>
            </a:r>
            <a:r>
              <a:rPr lang="en-US" sz="3200" dirty="0"/>
              <a:t> Network Diagram</a:t>
            </a:r>
          </a:p>
          <a:p>
            <a:r>
              <a:rPr lang="en-US" sz="3200" dirty="0" err="1"/>
              <a:t>Aktivitas</a:t>
            </a:r>
            <a:r>
              <a:rPr lang="en-US" sz="3200" dirty="0"/>
              <a:t>/</a:t>
            </a:r>
            <a:r>
              <a:rPr lang="en-US" sz="3200" dirty="0" err="1"/>
              <a:t>Pekerjaan</a:t>
            </a:r>
            <a:r>
              <a:rPr lang="en-US" sz="3200" dirty="0"/>
              <a:t> </a:t>
            </a:r>
            <a:r>
              <a:rPr lang="en-US" sz="3200" dirty="0" err="1"/>
              <a:t>digambarkan</a:t>
            </a:r>
            <a:r>
              <a:rPr lang="en-US" sz="3200" dirty="0"/>
              <a:t> </a:t>
            </a:r>
            <a:r>
              <a:rPr lang="en-US" sz="3200" dirty="0" err="1"/>
              <a:t>sebagai</a:t>
            </a:r>
            <a:r>
              <a:rPr lang="en-US" sz="3200" dirty="0"/>
              <a:t> Kotak dan </a:t>
            </a:r>
            <a:r>
              <a:rPr lang="en-US" sz="3200" dirty="0" err="1"/>
              <a:t>tetap</a:t>
            </a:r>
            <a:r>
              <a:rPr lang="en-US" sz="3200" dirty="0"/>
              <a:t> </a:t>
            </a:r>
            <a:r>
              <a:rPr lang="en-US" sz="3200" dirty="0" err="1"/>
              <a:t>menggunakan</a:t>
            </a:r>
            <a:r>
              <a:rPr lang="en-US" sz="3200" dirty="0"/>
              <a:t> </a:t>
            </a:r>
            <a:r>
              <a:rPr lang="en-US" sz="3200" dirty="0" err="1"/>
              <a:t>Arah</a:t>
            </a:r>
            <a:r>
              <a:rPr lang="en-US" sz="3200" dirty="0"/>
              <a:t> </a:t>
            </a:r>
            <a:r>
              <a:rPr lang="en-US" sz="3200" dirty="0" err="1"/>
              <a:t>Panah</a:t>
            </a:r>
            <a:endParaRPr lang="id-ID" sz="3200" dirty="0"/>
          </a:p>
        </p:txBody>
      </p:sp>
    </p:spTree>
    <p:extLst>
      <p:ext uri="{BB962C8B-B14F-4D97-AF65-F5344CB8AC3E}">
        <p14:creationId xmlns:p14="http://schemas.microsoft.com/office/powerpoint/2010/main" val="359185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BC3-5F14-4E8F-826B-7AA9B2E45035}"/>
              </a:ext>
            </a:extLst>
          </p:cNvPr>
          <p:cNvSpPr>
            <a:spLocks noGrp="1"/>
          </p:cNvSpPr>
          <p:nvPr>
            <p:ph type="title"/>
          </p:nvPr>
        </p:nvSpPr>
        <p:spPr/>
        <p:txBody>
          <a:bodyPr/>
          <a:lstStyle/>
          <a:p>
            <a:r>
              <a:rPr lang="en-US" dirty="0" err="1"/>
              <a:t>Ilustrasi</a:t>
            </a:r>
            <a:r>
              <a:rPr lang="en-US" dirty="0"/>
              <a:t> </a:t>
            </a:r>
            <a:r>
              <a:rPr lang="en-US" dirty="0" err="1"/>
              <a:t>AoN</a:t>
            </a:r>
            <a:endParaRPr lang="id-ID" dirty="0"/>
          </a:p>
        </p:txBody>
      </p:sp>
      <p:pic>
        <p:nvPicPr>
          <p:cNvPr id="5" name="Content Placeholder 4" descr="A screenshot of a cell phone&#10;&#10;Description automatically generated">
            <a:extLst>
              <a:ext uri="{FF2B5EF4-FFF2-40B4-BE49-F238E27FC236}">
                <a16:creationId xmlns:a16="http://schemas.microsoft.com/office/drawing/2014/main" id="{80E6C3E4-E53E-4F3F-84DD-C5A0012D05B5}"/>
              </a:ext>
            </a:extLst>
          </p:cNvPr>
          <p:cNvPicPr>
            <a:picLocks noGrp="1" noChangeAspect="1"/>
          </p:cNvPicPr>
          <p:nvPr>
            <p:ph idx="1"/>
          </p:nvPr>
        </p:nvPicPr>
        <p:blipFill>
          <a:blip r:embed="rId2"/>
          <a:stretch>
            <a:fillRect/>
          </a:stretch>
        </p:blipFill>
        <p:spPr>
          <a:xfrm>
            <a:off x="2933700" y="2371323"/>
            <a:ext cx="8284760" cy="4289842"/>
          </a:xfrm>
        </p:spPr>
      </p:pic>
    </p:spTree>
    <p:extLst>
      <p:ext uri="{BB962C8B-B14F-4D97-AF65-F5344CB8AC3E}">
        <p14:creationId xmlns:p14="http://schemas.microsoft.com/office/powerpoint/2010/main" val="2105672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8EDB-7097-4646-A15D-CE9FC2B1FDB8}"/>
              </a:ext>
            </a:extLst>
          </p:cNvPr>
          <p:cNvSpPr>
            <a:spLocks noGrp="1"/>
          </p:cNvSpPr>
          <p:nvPr>
            <p:ph type="title"/>
          </p:nvPr>
        </p:nvSpPr>
        <p:spPr/>
        <p:txBody>
          <a:bodyPr/>
          <a:lstStyle/>
          <a:p>
            <a:r>
              <a:rPr lang="en-US" dirty="0" err="1"/>
              <a:t>Contoh</a:t>
            </a:r>
            <a:endParaRPr lang="id-ID" dirty="0"/>
          </a:p>
        </p:txBody>
      </p:sp>
      <p:pic>
        <p:nvPicPr>
          <p:cNvPr id="12" name="Content Placeholder 11" descr="A screenshot of a cell phone&#10;&#10;Description automatically generated">
            <a:extLst>
              <a:ext uri="{FF2B5EF4-FFF2-40B4-BE49-F238E27FC236}">
                <a16:creationId xmlns:a16="http://schemas.microsoft.com/office/drawing/2014/main" id="{946153A6-F7F8-4F57-86CC-9336E1417566}"/>
              </a:ext>
            </a:extLst>
          </p:cNvPr>
          <p:cNvPicPr>
            <a:picLocks noGrp="1" noChangeAspect="1"/>
          </p:cNvPicPr>
          <p:nvPr>
            <p:ph idx="1"/>
          </p:nvPr>
        </p:nvPicPr>
        <p:blipFill>
          <a:blip r:embed="rId2"/>
          <a:stretch>
            <a:fillRect/>
          </a:stretch>
        </p:blipFill>
        <p:spPr>
          <a:xfrm>
            <a:off x="442492" y="2223515"/>
            <a:ext cx="11274901" cy="3767852"/>
          </a:xfrm>
        </p:spPr>
      </p:pic>
    </p:spTree>
    <p:extLst>
      <p:ext uri="{BB962C8B-B14F-4D97-AF65-F5344CB8AC3E}">
        <p14:creationId xmlns:p14="http://schemas.microsoft.com/office/powerpoint/2010/main" val="1225154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2737-68D8-4DE9-B633-6BB9543DC536}"/>
              </a:ext>
            </a:extLst>
          </p:cNvPr>
          <p:cNvSpPr>
            <a:spLocks noGrp="1"/>
          </p:cNvSpPr>
          <p:nvPr>
            <p:ph type="title"/>
          </p:nvPr>
        </p:nvSpPr>
        <p:spPr/>
        <p:txBody>
          <a:bodyPr/>
          <a:lstStyle/>
          <a:p>
            <a:r>
              <a:rPr lang="en-US" dirty="0"/>
              <a:t>Cont’d</a:t>
            </a:r>
            <a:endParaRPr lang="id-ID" dirty="0"/>
          </a:p>
        </p:txBody>
      </p:sp>
      <p:pic>
        <p:nvPicPr>
          <p:cNvPr id="5" name="Content Placeholder 4" descr="A close up of a map&#10;&#10;Description automatically generated">
            <a:extLst>
              <a:ext uri="{FF2B5EF4-FFF2-40B4-BE49-F238E27FC236}">
                <a16:creationId xmlns:a16="http://schemas.microsoft.com/office/drawing/2014/main" id="{4D5B031C-7D0B-4D21-A314-C414C6A0E4E4}"/>
              </a:ext>
            </a:extLst>
          </p:cNvPr>
          <p:cNvPicPr>
            <a:picLocks noGrp="1" noChangeAspect="1"/>
          </p:cNvPicPr>
          <p:nvPr>
            <p:ph idx="1"/>
          </p:nvPr>
        </p:nvPicPr>
        <p:blipFill>
          <a:blip r:embed="rId2"/>
          <a:stretch>
            <a:fillRect/>
          </a:stretch>
        </p:blipFill>
        <p:spPr>
          <a:xfrm>
            <a:off x="2022545" y="1337761"/>
            <a:ext cx="10169455" cy="5520239"/>
          </a:xfrm>
        </p:spPr>
      </p:pic>
    </p:spTree>
    <p:extLst>
      <p:ext uri="{BB962C8B-B14F-4D97-AF65-F5344CB8AC3E}">
        <p14:creationId xmlns:p14="http://schemas.microsoft.com/office/powerpoint/2010/main" val="4015463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CBAD-4063-4AC9-A3C0-A143E6C43ACF}"/>
              </a:ext>
            </a:extLst>
          </p:cNvPr>
          <p:cNvSpPr>
            <a:spLocks noGrp="1"/>
          </p:cNvSpPr>
          <p:nvPr>
            <p:ph type="title"/>
          </p:nvPr>
        </p:nvSpPr>
        <p:spPr/>
        <p:txBody>
          <a:bodyPr/>
          <a:lstStyle/>
          <a:p>
            <a:r>
              <a:rPr lang="en-US" dirty="0"/>
              <a:t>Cont’d – Proses 1: Forward Pass</a:t>
            </a:r>
            <a:endParaRPr lang="id-ID" dirty="0"/>
          </a:p>
        </p:txBody>
      </p:sp>
      <p:pic>
        <p:nvPicPr>
          <p:cNvPr id="5" name="Content Placeholder 4" descr="A close up of a map&#10;&#10;Description automatically generated">
            <a:extLst>
              <a:ext uri="{FF2B5EF4-FFF2-40B4-BE49-F238E27FC236}">
                <a16:creationId xmlns:a16="http://schemas.microsoft.com/office/drawing/2014/main" id="{5D9D0A98-E98A-4830-93DD-55A263F2E4D8}"/>
              </a:ext>
            </a:extLst>
          </p:cNvPr>
          <p:cNvPicPr>
            <a:picLocks noGrp="1" noChangeAspect="1"/>
          </p:cNvPicPr>
          <p:nvPr>
            <p:ph idx="1"/>
          </p:nvPr>
        </p:nvPicPr>
        <p:blipFill>
          <a:blip r:embed="rId2"/>
          <a:stretch>
            <a:fillRect/>
          </a:stretch>
        </p:blipFill>
        <p:spPr>
          <a:xfrm>
            <a:off x="2380143" y="1348702"/>
            <a:ext cx="9795507" cy="5509297"/>
          </a:xfrm>
        </p:spPr>
      </p:pic>
    </p:spTree>
    <p:extLst>
      <p:ext uri="{BB962C8B-B14F-4D97-AF65-F5344CB8AC3E}">
        <p14:creationId xmlns:p14="http://schemas.microsoft.com/office/powerpoint/2010/main" val="3273107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0212-EA52-43EC-8016-03056F73D538}"/>
              </a:ext>
            </a:extLst>
          </p:cNvPr>
          <p:cNvSpPr>
            <a:spLocks noGrp="1"/>
          </p:cNvSpPr>
          <p:nvPr>
            <p:ph type="title"/>
          </p:nvPr>
        </p:nvSpPr>
        <p:spPr/>
        <p:txBody>
          <a:bodyPr>
            <a:normAutofit/>
          </a:bodyPr>
          <a:lstStyle/>
          <a:p>
            <a:r>
              <a:rPr lang="en-US" sz="4000" dirty="0"/>
              <a:t>Cont’d – Proses 2: Backward Pass</a:t>
            </a:r>
            <a:endParaRPr lang="id-ID" sz="4000" dirty="0"/>
          </a:p>
        </p:txBody>
      </p:sp>
      <p:pic>
        <p:nvPicPr>
          <p:cNvPr id="5" name="Content Placeholder 4" descr="A close up of a map&#10;&#10;Description automatically generated">
            <a:extLst>
              <a:ext uri="{FF2B5EF4-FFF2-40B4-BE49-F238E27FC236}">
                <a16:creationId xmlns:a16="http://schemas.microsoft.com/office/drawing/2014/main" id="{CEC31311-5F3F-46D8-985A-7A991CD2D956}"/>
              </a:ext>
            </a:extLst>
          </p:cNvPr>
          <p:cNvPicPr>
            <a:picLocks noGrp="1" noChangeAspect="1"/>
          </p:cNvPicPr>
          <p:nvPr>
            <p:ph idx="1"/>
          </p:nvPr>
        </p:nvPicPr>
        <p:blipFill>
          <a:blip r:embed="rId2"/>
          <a:stretch>
            <a:fillRect/>
          </a:stretch>
        </p:blipFill>
        <p:spPr>
          <a:xfrm>
            <a:off x="2101755" y="1285941"/>
            <a:ext cx="10090245" cy="5572059"/>
          </a:xfrm>
        </p:spPr>
      </p:pic>
    </p:spTree>
    <p:extLst>
      <p:ext uri="{BB962C8B-B14F-4D97-AF65-F5344CB8AC3E}">
        <p14:creationId xmlns:p14="http://schemas.microsoft.com/office/powerpoint/2010/main" val="3675753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8C61-846B-4DC1-9144-2E03E1E6E061}"/>
              </a:ext>
            </a:extLst>
          </p:cNvPr>
          <p:cNvSpPr>
            <a:spLocks noGrp="1"/>
          </p:cNvSpPr>
          <p:nvPr>
            <p:ph type="title"/>
          </p:nvPr>
        </p:nvSpPr>
        <p:spPr/>
        <p:txBody>
          <a:bodyPr/>
          <a:lstStyle/>
          <a:p>
            <a:r>
              <a:rPr lang="en-US" dirty="0"/>
              <a:t>Cont’d – Proses 3: Total Slack</a:t>
            </a:r>
            <a:endParaRPr lang="id-ID" dirty="0"/>
          </a:p>
        </p:txBody>
      </p:sp>
      <p:pic>
        <p:nvPicPr>
          <p:cNvPr id="5" name="Content Placeholder 4" descr="A screenshot of a cell phone&#10;&#10;Description automatically generated">
            <a:extLst>
              <a:ext uri="{FF2B5EF4-FFF2-40B4-BE49-F238E27FC236}">
                <a16:creationId xmlns:a16="http://schemas.microsoft.com/office/drawing/2014/main" id="{346BD4AF-BA56-4749-AF9C-07EE25EBCE3F}"/>
              </a:ext>
            </a:extLst>
          </p:cNvPr>
          <p:cNvPicPr>
            <a:picLocks noGrp="1" noChangeAspect="1"/>
          </p:cNvPicPr>
          <p:nvPr>
            <p:ph idx="1"/>
          </p:nvPr>
        </p:nvPicPr>
        <p:blipFill>
          <a:blip r:embed="rId2"/>
          <a:stretch>
            <a:fillRect/>
          </a:stretch>
        </p:blipFill>
        <p:spPr>
          <a:xfrm>
            <a:off x="2470245" y="1502431"/>
            <a:ext cx="9721755" cy="5355569"/>
          </a:xfrm>
        </p:spPr>
      </p:pic>
    </p:spTree>
    <p:extLst>
      <p:ext uri="{BB962C8B-B14F-4D97-AF65-F5344CB8AC3E}">
        <p14:creationId xmlns:p14="http://schemas.microsoft.com/office/powerpoint/2010/main" val="347657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CE92-9C1A-4DDE-8042-CAFED18EF32D}"/>
              </a:ext>
            </a:extLst>
          </p:cNvPr>
          <p:cNvSpPr>
            <a:spLocks noGrp="1"/>
          </p:cNvSpPr>
          <p:nvPr>
            <p:ph type="title"/>
          </p:nvPr>
        </p:nvSpPr>
        <p:spPr/>
        <p:txBody>
          <a:bodyPr/>
          <a:lstStyle/>
          <a:p>
            <a:r>
              <a:rPr lang="en-US" dirty="0" err="1"/>
              <a:t>Con’t</a:t>
            </a:r>
            <a:endParaRPr lang="id-ID" dirty="0"/>
          </a:p>
        </p:txBody>
      </p:sp>
      <p:sp>
        <p:nvSpPr>
          <p:cNvPr id="3" name="Content Placeholder 2">
            <a:extLst>
              <a:ext uri="{FF2B5EF4-FFF2-40B4-BE49-F238E27FC236}">
                <a16:creationId xmlns:a16="http://schemas.microsoft.com/office/drawing/2014/main" id="{327AC99D-8850-47DA-B5D6-5009E6D95D9D}"/>
              </a:ext>
            </a:extLst>
          </p:cNvPr>
          <p:cNvSpPr>
            <a:spLocks noGrp="1"/>
          </p:cNvSpPr>
          <p:nvPr>
            <p:ph idx="1"/>
          </p:nvPr>
        </p:nvSpPr>
        <p:spPr>
          <a:xfrm>
            <a:off x="2933700" y="2438399"/>
            <a:ext cx="8770571" cy="4153469"/>
          </a:xfrm>
        </p:spPr>
        <p:txBody>
          <a:bodyPr>
            <a:normAutofit fontScale="92500" lnSpcReduction="10000"/>
          </a:bodyPr>
          <a:lstStyle/>
          <a:p>
            <a:r>
              <a:rPr lang="id-ID" sz="2400" dirty="0"/>
              <a:t>Pada Gantt </a:t>
            </a:r>
            <a:r>
              <a:rPr lang="en-US" sz="2400" dirty="0"/>
              <a:t>Chart </a:t>
            </a:r>
            <a:r>
              <a:rPr lang="id-ID" sz="2400" dirty="0"/>
              <a:t>dapat dengan mudah melihat:</a:t>
            </a:r>
          </a:p>
          <a:p>
            <a:r>
              <a:rPr lang="id-ID" sz="2400" dirty="0"/>
              <a:t>Tanggal mulai proyek</a:t>
            </a:r>
          </a:p>
          <a:p>
            <a:r>
              <a:rPr lang="en-US" sz="2400" dirty="0"/>
              <a:t>T</a:t>
            </a:r>
            <a:r>
              <a:rPr lang="id-ID" sz="2400" dirty="0"/>
              <a:t>ugas proyek</a:t>
            </a:r>
          </a:p>
          <a:p>
            <a:r>
              <a:rPr lang="id-ID" sz="2400" dirty="0"/>
              <a:t>Siapa yang mengerjakan setiap tugas</a:t>
            </a:r>
          </a:p>
          <a:p>
            <a:r>
              <a:rPr lang="en-US" sz="2400" dirty="0"/>
              <a:t>Kapan</a:t>
            </a:r>
            <a:r>
              <a:rPr lang="id-ID" sz="2400" dirty="0"/>
              <a:t> tugas mulai dan selesai</a:t>
            </a:r>
          </a:p>
          <a:p>
            <a:r>
              <a:rPr lang="id-ID" sz="2400" dirty="0"/>
              <a:t>Berapa lama setiap tugas akan berlangsung</a:t>
            </a:r>
          </a:p>
          <a:p>
            <a:r>
              <a:rPr lang="id-ID" sz="2400" dirty="0"/>
              <a:t>Bagaimana tugas-tugas dikelompokkan bersama, tumpang tindih dan terhubung satu sama lain</a:t>
            </a:r>
          </a:p>
          <a:p>
            <a:r>
              <a:rPr lang="id-ID" sz="2400" dirty="0"/>
              <a:t>Tanggal selesai proyek.</a:t>
            </a:r>
          </a:p>
        </p:txBody>
      </p:sp>
    </p:spTree>
    <p:extLst>
      <p:ext uri="{BB962C8B-B14F-4D97-AF65-F5344CB8AC3E}">
        <p14:creationId xmlns:p14="http://schemas.microsoft.com/office/powerpoint/2010/main" val="17920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56EB-8EC9-4D88-976E-C95B97F07056}"/>
              </a:ext>
            </a:extLst>
          </p:cNvPr>
          <p:cNvSpPr>
            <a:spLocks noGrp="1"/>
          </p:cNvSpPr>
          <p:nvPr>
            <p:ph type="title"/>
          </p:nvPr>
        </p:nvSpPr>
        <p:spPr/>
        <p:txBody>
          <a:bodyPr/>
          <a:lstStyle/>
          <a:p>
            <a:r>
              <a:rPr lang="en-US" dirty="0" err="1"/>
              <a:t>Penggunaan</a:t>
            </a:r>
            <a:r>
              <a:rPr lang="en-US" dirty="0"/>
              <a:t> Gantt Chart</a:t>
            </a:r>
            <a:endParaRPr lang="id-ID" dirty="0"/>
          </a:p>
        </p:txBody>
      </p:sp>
      <p:sp>
        <p:nvSpPr>
          <p:cNvPr id="3" name="Content Placeholder 2">
            <a:extLst>
              <a:ext uri="{FF2B5EF4-FFF2-40B4-BE49-F238E27FC236}">
                <a16:creationId xmlns:a16="http://schemas.microsoft.com/office/drawing/2014/main" id="{F2F95E36-4176-4E2B-8483-A78200D3BFCC}"/>
              </a:ext>
            </a:extLst>
          </p:cNvPr>
          <p:cNvSpPr>
            <a:spLocks noGrp="1"/>
          </p:cNvSpPr>
          <p:nvPr>
            <p:ph idx="1"/>
          </p:nvPr>
        </p:nvSpPr>
        <p:spPr/>
        <p:txBody>
          <a:bodyPr>
            <a:normAutofit/>
          </a:bodyPr>
          <a:lstStyle/>
          <a:p>
            <a:pPr algn="just"/>
            <a:r>
              <a:rPr lang="id-ID" sz="2800" dirty="0"/>
              <a:t>Membangun dan mengelola proyek yang komprehensif</a:t>
            </a:r>
          </a:p>
          <a:p>
            <a:pPr algn="just"/>
            <a:r>
              <a:rPr lang="id-ID" sz="2800" dirty="0"/>
              <a:t>Manajer proyek menggunakan grafik Gantt untuk memvisualisasikan blok bangunan proyek dan untuk memecah satu proyek besar ini menjadi tugas yang lebih kecil dan lebih mudah dikelola.</a:t>
            </a:r>
          </a:p>
        </p:txBody>
      </p:sp>
    </p:spTree>
    <p:extLst>
      <p:ext uri="{BB962C8B-B14F-4D97-AF65-F5344CB8AC3E}">
        <p14:creationId xmlns:p14="http://schemas.microsoft.com/office/powerpoint/2010/main" val="252923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46D6-687C-4CC9-9671-A595076162CC}"/>
              </a:ext>
            </a:extLst>
          </p:cNvPr>
          <p:cNvSpPr>
            <a:spLocks noGrp="1"/>
          </p:cNvSpPr>
          <p:nvPr>
            <p:ph type="title"/>
          </p:nvPr>
        </p:nvSpPr>
        <p:spPr/>
        <p:txBody>
          <a:bodyPr/>
          <a:lstStyle/>
          <a:p>
            <a:r>
              <a:rPr lang="en-US" dirty="0"/>
              <a:t>Cont’d</a:t>
            </a:r>
            <a:endParaRPr lang="id-ID" dirty="0"/>
          </a:p>
        </p:txBody>
      </p:sp>
      <p:sp>
        <p:nvSpPr>
          <p:cNvPr id="3" name="Content Placeholder 2">
            <a:extLst>
              <a:ext uri="{FF2B5EF4-FFF2-40B4-BE49-F238E27FC236}">
                <a16:creationId xmlns:a16="http://schemas.microsoft.com/office/drawing/2014/main" id="{BA781899-1401-4907-A472-5C1ECD8F8533}"/>
              </a:ext>
            </a:extLst>
          </p:cNvPr>
          <p:cNvSpPr>
            <a:spLocks noGrp="1"/>
          </p:cNvSpPr>
          <p:nvPr>
            <p:ph idx="1"/>
          </p:nvPr>
        </p:nvSpPr>
        <p:spPr/>
        <p:txBody>
          <a:bodyPr>
            <a:normAutofit/>
          </a:bodyPr>
          <a:lstStyle/>
          <a:p>
            <a:pPr algn="just"/>
            <a:r>
              <a:rPr lang="id-ID" sz="2800" dirty="0"/>
              <a:t>Tetap </a:t>
            </a:r>
            <a:r>
              <a:rPr lang="en-US" sz="2800" dirty="0" err="1"/>
              <a:t>Terorganisir</a:t>
            </a:r>
            <a:endParaRPr lang="id-ID" sz="2800" dirty="0"/>
          </a:p>
          <a:p>
            <a:pPr algn="just"/>
            <a:r>
              <a:rPr lang="id-ID" sz="2800" dirty="0"/>
              <a:t>Pada tahap pelaksanaan proyek besar, terorganisir dan terperinci, Gantt chart membantu memvisualisasikan proses dan kemajuan.</a:t>
            </a:r>
          </a:p>
        </p:txBody>
      </p:sp>
    </p:spTree>
    <p:extLst>
      <p:ext uri="{BB962C8B-B14F-4D97-AF65-F5344CB8AC3E}">
        <p14:creationId xmlns:p14="http://schemas.microsoft.com/office/powerpoint/2010/main" val="261156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D013-C1B2-4F4B-8837-6D1D2164D7D8}"/>
              </a:ext>
            </a:extLst>
          </p:cNvPr>
          <p:cNvSpPr>
            <a:spLocks noGrp="1"/>
          </p:cNvSpPr>
          <p:nvPr>
            <p:ph type="title"/>
          </p:nvPr>
        </p:nvSpPr>
        <p:spPr/>
        <p:txBody>
          <a:bodyPr/>
          <a:lstStyle/>
          <a:p>
            <a:r>
              <a:rPr lang="en-US" dirty="0"/>
              <a:t>Cont’d</a:t>
            </a:r>
            <a:endParaRPr lang="id-ID" dirty="0"/>
          </a:p>
        </p:txBody>
      </p:sp>
      <p:sp>
        <p:nvSpPr>
          <p:cNvPr id="3" name="Content Placeholder 2">
            <a:extLst>
              <a:ext uri="{FF2B5EF4-FFF2-40B4-BE49-F238E27FC236}">
                <a16:creationId xmlns:a16="http://schemas.microsoft.com/office/drawing/2014/main" id="{3344F62D-85CE-4103-A092-91E922438D40}"/>
              </a:ext>
            </a:extLst>
          </p:cNvPr>
          <p:cNvSpPr>
            <a:spLocks noGrp="1"/>
          </p:cNvSpPr>
          <p:nvPr>
            <p:ph idx="1"/>
          </p:nvPr>
        </p:nvSpPr>
        <p:spPr/>
        <p:txBody>
          <a:bodyPr>
            <a:normAutofit/>
          </a:bodyPr>
          <a:lstStyle/>
          <a:p>
            <a:pPr algn="just"/>
            <a:r>
              <a:rPr lang="id-ID" sz="2800" dirty="0"/>
              <a:t>Menentukan ketergantungan logistik dan tugas</a:t>
            </a:r>
          </a:p>
          <a:p>
            <a:pPr algn="just"/>
            <a:r>
              <a:rPr lang="id-ID" sz="2800" dirty="0"/>
              <a:t>Gantt chart dapat digunakan untuk mengawasi logistik proyek tertentu. Ketergantungan tugas, yang divisualisasikan sebagai panah berwarna di sebagian besar perangkat lunak Gantt chart, membantu memastikan bahwa tugas baru hanya dapat dimulai setelah tugas lain selesai.</a:t>
            </a:r>
          </a:p>
        </p:txBody>
      </p:sp>
    </p:spTree>
    <p:extLst>
      <p:ext uri="{BB962C8B-B14F-4D97-AF65-F5344CB8AC3E}">
        <p14:creationId xmlns:p14="http://schemas.microsoft.com/office/powerpoint/2010/main" val="115119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3ADFA-D452-4035-8577-65A0ADE99EE9}"/>
              </a:ext>
            </a:extLst>
          </p:cNvPr>
          <p:cNvSpPr>
            <a:spLocks noGrp="1"/>
          </p:cNvSpPr>
          <p:nvPr>
            <p:ph type="title"/>
          </p:nvPr>
        </p:nvSpPr>
        <p:spPr/>
        <p:txBody>
          <a:bodyPr/>
          <a:lstStyle/>
          <a:p>
            <a:r>
              <a:rPr lang="en-US" dirty="0" err="1"/>
              <a:t>Keuntungan</a:t>
            </a:r>
            <a:r>
              <a:rPr lang="en-US" dirty="0"/>
              <a:t> Gantt Chart</a:t>
            </a:r>
            <a:endParaRPr lang="id-ID" dirty="0"/>
          </a:p>
        </p:txBody>
      </p:sp>
      <p:sp>
        <p:nvSpPr>
          <p:cNvPr id="3" name="Content Placeholder 2">
            <a:extLst>
              <a:ext uri="{FF2B5EF4-FFF2-40B4-BE49-F238E27FC236}">
                <a16:creationId xmlns:a16="http://schemas.microsoft.com/office/drawing/2014/main" id="{29ECE626-4869-4966-83C9-392F59C7504E}"/>
              </a:ext>
            </a:extLst>
          </p:cNvPr>
          <p:cNvSpPr>
            <a:spLocks noGrp="1"/>
          </p:cNvSpPr>
          <p:nvPr>
            <p:ph idx="1"/>
          </p:nvPr>
        </p:nvSpPr>
        <p:spPr/>
        <p:txBody>
          <a:bodyPr>
            <a:normAutofit lnSpcReduction="10000"/>
          </a:bodyPr>
          <a:lstStyle/>
          <a:p>
            <a:r>
              <a:rPr lang="id-ID" sz="3200" dirty="0"/>
              <a:t>Gantt chart berguna untuk </a:t>
            </a:r>
            <a:r>
              <a:rPr lang="id-ID" sz="3200" b="1" dirty="0"/>
              <a:t>menyederhanakan</a:t>
            </a:r>
            <a:r>
              <a:rPr lang="id-ID" sz="3200" dirty="0"/>
              <a:t> proyek yang kompleks. Alat ini menyajikan banyak data dengan cara yang luar biasa visual dan agregat. </a:t>
            </a:r>
            <a:endParaRPr lang="en-US" sz="3200" dirty="0"/>
          </a:p>
          <a:p>
            <a:r>
              <a:rPr lang="en-US" sz="3200" dirty="0"/>
              <a:t>Bar</a:t>
            </a:r>
            <a:r>
              <a:rPr lang="id-ID" sz="3200" dirty="0"/>
              <a:t> menjaga tugas </a:t>
            </a:r>
            <a:r>
              <a:rPr lang="en-US" sz="3200" dirty="0" err="1"/>
              <a:t>tetap</a:t>
            </a:r>
            <a:r>
              <a:rPr lang="en-US" sz="3200" dirty="0"/>
              <a:t> </a:t>
            </a:r>
            <a:r>
              <a:rPr lang="id-ID" sz="3200" dirty="0"/>
              <a:t>di jalur ketika ada banyak </a:t>
            </a:r>
            <a:r>
              <a:rPr lang="en-US" sz="3200" dirty="0"/>
              <a:t>stakeholder</a:t>
            </a:r>
            <a:r>
              <a:rPr lang="id-ID" sz="3200" dirty="0"/>
              <a:t> dan tim besar, atau banyak; atau ketika ruang lingkup sering berubah.</a:t>
            </a:r>
          </a:p>
        </p:txBody>
      </p:sp>
    </p:spTree>
    <p:extLst>
      <p:ext uri="{BB962C8B-B14F-4D97-AF65-F5344CB8AC3E}">
        <p14:creationId xmlns:p14="http://schemas.microsoft.com/office/powerpoint/2010/main" val="377228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4343-DA6F-4AB5-8D74-676A6F9361AA}"/>
              </a:ext>
            </a:extLst>
          </p:cNvPr>
          <p:cNvSpPr>
            <a:spLocks noGrp="1"/>
          </p:cNvSpPr>
          <p:nvPr>
            <p:ph type="title"/>
          </p:nvPr>
        </p:nvSpPr>
        <p:spPr/>
        <p:txBody>
          <a:bodyPr/>
          <a:lstStyle/>
          <a:p>
            <a:r>
              <a:rPr lang="en-US" dirty="0" err="1"/>
              <a:t>Penggunaan</a:t>
            </a:r>
            <a:r>
              <a:rPr lang="en-US" dirty="0"/>
              <a:t> Gantt Chart</a:t>
            </a:r>
            <a:endParaRPr lang="id-ID" dirty="0"/>
          </a:p>
        </p:txBody>
      </p:sp>
      <p:sp>
        <p:nvSpPr>
          <p:cNvPr id="3" name="Content Placeholder 2">
            <a:extLst>
              <a:ext uri="{FF2B5EF4-FFF2-40B4-BE49-F238E27FC236}">
                <a16:creationId xmlns:a16="http://schemas.microsoft.com/office/drawing/2014/main" id="{CE6BBED5-138B-494C-B1A8-C0B9797D547B}"/>
              </a:ext>
            </a:extLst>
          </p:cNvPr>
          <p:cNvSpPr>
            <a:spLocks noGrp="1"/>
          </p:cNvSpPr>
          <p:nvPr>
            <p:ph idx="1"/>
          </p:nvPr>
        </p:nvSpPr>
        <p:spPr/>
        <p:txBody>
          <a:bodyPr>
            <a:normAutofit/>
          </a:bodyPr>
          <a:lstStyle/>
          <a:p>
            <a:pPr algn="just"/>
            <a:r>
              <a:rPr lang="id-ID" sz="2800" dirty="0"/>
              <a:t>Menentukan jadwal proyek: </a:t>
            </a:r>
            <a:endParaRPr lang="en-US" sz="2800" dirty="0"/>
          </a:p>
          <a:p>
            <a:pPr algn="just"/>
            <a:r>
              <a:rPr lang="id-ID" sz="2800" dirty="0"/>
              <a:t>memecah proyek menjadi potongan-potongan pekerjaan yang dapat dikelola; jadwalkan epik, cerita, tugas, dan sub-tugas yang dihasilkan dalam waktu (dengan menetapkan tanggal mulai dan berakhir).</a:t>
            </a:r>
          </a:p>
        </p:txBody>
      </p:sp>
    </p:spTree>
    <p:extLst>
      <p:ext uri="{BB962C8B-B14F-4D97-AF65-F5344CB8AC3E}">
        <p14:creationId xmlns:p14="http://schemas.microsoft.com/office/powerpoint/2010/main" val="188510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1F7A-3B2F-4154-A92F-84DDC5810129}"/>
              </a:ext>
            </a:extLst>
          </p:cNvPr>
          <p:cNvSpPr>
            <a:spLocks noGrp="1"/>
          </p:cNvSpPr>
          <p:nvPr>
            <p:ph type="title"/>
          </p:nvPr>
        </p:nvSpPr>
        <p:spPr/>
        <p:txBody>
          <a:bodyPr/>
          <a:lstStyle/>
          <a:p>
            <a:r>
              <a:rPr lang="en-US" dirty="0"/>
              <a:t>Cont’d</a:t>
            </a:r>
            <a:endParaRPr lang="id-ID" dirty="0"/>
          </a:p>
        </p:txBody>
      </p:sp>
      <p:sp>
        <p:nvSpPr>
          <p:cNvPr id="3" name="Content Placeholder 2">
            <a:extLst>
              <a:ext uri="{FF2B5EF4-FFF2-40B4-BE49-F238E27FC236}">
                <a16:creationId xmlns:a16="http://schemas.microsoft.com/office/drawing/2014/main" id="{245580B8-D417-40CB-8169-9CF8DDA1BE37}"/>
              </a:ext>
            </a:extLst>
          </p:cNvPr>
          <p:cNvSpPr>
            <a:spLocks noGrp="1"/>
          </p:cNvSpPr>
          <p:nvPr>
            <p:ph idx="1"/>
          </p:nvPr>
        </p:nvSpPr>
        <p:spPr/>
        <p:txBody>
          <a:bodyPr>
            <a:normAutofit/>
          </a:bodyPr>
          <a:lstStyle/>
          <a:p>
            <a:pPr algn="just"/>
            <a:r>
              <a:rPr lang="id-ID" sz="2800" dirty="0"/>
              <a:t>Tetapkan peran, tanggung jawab, dan sumber daya: </a:t>
            </a:r>
            <a:endParaRPr lang="en-US" sz="2800" dirty="0"/>
          </a:p>
          <a:p>
            <a:pPr algn="just"/>
            <a:r>
              <a:rPr lang="en-US" sz="2800" dirty="0"/>
              <a:t>P</a:t>
            </a:r>
            <a:r>
              <a:rPr lang="id-ID" sz="2800" dirty="0"/>
              <a:t>astikan </a:t>
            </a:r>
            <a:r>
              <a:rPr lang="en-US" sz="2800" dirty="0" err="1"/>
              <a:t>proyek</a:t>
            </a:r>
            <a:r>
              <a:rPr lang="id-ID" sz="2800" dirty="0"/>
              <a:t> memiliki sumber daya yang cukup untuk jumlah pekerjaan dan gunakan panel manajemen sumber daya untuk menghindari alokasi sumber daya yang kurang / berlebihan.</a:t>
            </a:r>
          </a:p>
        </p:txBody>
      </p:sp>
    </p:spTree>
    <p:extLst>
      <p:ext uri="{BB962C8B-B14F-4D97-AF65-F5344CB8AC3E}">
        <p14:creationId xmlns:p14="http://schemas.microsoft.com/office/powerpoint/2010/main" val="362729433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79</TotalTime>
  <Words>738</Words>
  <Application>Microsoft Office PowerPoint</Application>
  <PresentationFormat>Widescreen</PresentationFormat>
  <Paragraphs>86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Schoolbook</vt:lpstr>
      <vt:lpstr>Corbel</vt:lpstr>
      <vt:lpstr>Feathered</vt:lpstr>
      <vt:lpstr>Manajemen Proyek TI</vt:lpstr>
      <vt:lpstr>Gann Chart</vt:lpstr>
      <vt:lpstr>Con’t</vt:lpstr>
      <vt:lpstr>Penggunaan Gantt Chart</vt:lpstr>
      <vt:lpstr>Cont’d</vt:lpstr>
      <vt:lpstr>Cont’d</vt:lpstr>
      <vt:lpstr>Keuntungan Gantt Chart</vt:lpstr>
      <vt:lpstr>Penggunaan Gantt Chart</vt:lpstr>
      <vt:lpstr>Cont’d</vt:lpstr>
      <vt:lpstr>Cont’d</vt:lpstr>
      <vt:lpstr>Cont’d</vt:lpstr>
      <vt:lpstr>PowerPoint Presentation</vt:lpstr>
      <vt:lpstr>PowerPoint Presentation</vt:lpstr>
      <vt:lpstr>Batasan Gantt Chart</vt:lpstr>
      <vt:lpstr>Solusi: Diagram Network</vt:lpstr>
      <vt:lpstr>Manfaat Network Diagram</vt:lpstr>
      <vt:lpstr>Istilah Dasar Diagram Jaringan</vt:lpstr>
      <vt:lpstr>Cont’d</vt:lpstr>
      <vt:lpstr>Cont’d</vt:lpstr>
      <vt:lpstr>Merge, Burst, dan Path</vt:lpstr>
      <vt:lpstr>Cara Pembuatan</vt:lpstr>
      <vt:lpstr>Activity-On-Node (AoN)</vt:lpstr>
      <vt:lpstr>Ilustrasi AoN</vt:lpstr>
      <vt:lpstr>Contoh</vt:lpstr>
      <vt:lpstr>Cont’d</vt:lpstr>
      <vt:lpstr>Cont’d – Proses 1: Forward Pass</vt:lpstr>
      <vt:lpstr>Cont’d – Proses 2: Backward Pass</vt:lpstr>
      <vt:lpstr>Cont’d – Proses 3: Total Slack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Proyek TI</dc:title>
  <dc:creator>Alauddin Maulana Hirzan</dc:creator>
  <cp:lastModifiedBy>Alauddin Maulana Hirzan</cp:lastModifiedBy>
  <cp:revision>43</cp:revision>
  <dcterms:created xsi:type="dcterms:W3CDTF">2019-11-09T03:30:49Z</dcterms:created>
  <dcterms:modified xsi:type="dcterms:W3CDTF">2019-11-09T04:49:57Z</dcterms:modified>
</cp:coreProperties>
</file>