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64" r:id="rId22"/>
    <p:sldId id="265" r:id="rId23"/>
    <p:sldId id="274" r:id="rId24"/>
    <p:sldId id="275" r:id="rId25"/>
    <p:sldId id="276" r:id="rId26"/>
    <p:sldId id="266" r:id="rId27"/>
    <p:sldId id="277" r:id="rId28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4483414" val="970" rev64="64" revOS="3"/>
      <pr:smFileRevision xmlns:pr="smNativeData" dt="1574483414" val="101"/>
      <pr:guideOptions xmlns:pr="smNativeData" dt="157448341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0" d="100"/>
          <a:sy n="60" d="100"/>
        </p:scale>
        <p:origin x="1429" y="211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1429" y="21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879BFC-B2D1-D26D-9F3F-4438D5716911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309BFC-B28C-656D-C288-4438D5C63411}" type="slidenum">
              <a:t>{Nr.}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5VCg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03E9D5-9BCE-561F-80BB-6D4AA7F5763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2EC9E3-ADCC-7B3F-8296-5B6A87D8740E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NgnAACwJQAAE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15328EB-A58C-06DE-C2EB-538B66A53406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jEI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CF9A969-2781-AC5F-CF41-D10AE70F3984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dm19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4ADA11-5FDE-1F2C-90F2-A97994BC66FC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043A3E-70D9-51CC-97BC-869974F261D3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8z4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AB9636C-22A7-EC95-E901-D4C02D4F1F81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ECB69F-D1F0-B940-BE54-2715F81A4872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KgbAACwJQAAE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59B7C78-36A8-CE8A-E623-C0DF326D1095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DE5F6D7-99C0-B000-8E5D-6F55B813783A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1rXY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Cj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1rXY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D279CF-81FB-878F-B56A-77DA37244322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DxN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59143D4-9AF8-C4B5-B629-6CE00D674039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0C4F533-7DAD-9103-E37C-8B56BB3215DE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AF77B5B-1597-A28D-D94F-E3D835012FB6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555EC41-0FE8-001A-A6ED-F94FA2A350AC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oN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G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DBCE71-3FF6-8E38-B863-C96D802D4E9C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8AL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B3D0D07-4986-68FB-C885-BFAE43CB3EEA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62E7F91-DF8B-7B89-C596-29DC31D8337C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4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161FD6-98C5-43E9-8BAE-6EBC51E07D3B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6A6895-DB96-3F9E-D8D2-2DCB269C2E78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Yellow dots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Bereich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dm19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//////////8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PlatzhalterBereich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EAAAACYAAAAIAAAA//////////8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ZeitstempelBereich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//////////8="/>
              </a:ext>
            </a:extLst>
          </p:cNvSpPr>
          <p:nvPr>
            <p:ph type="dt" idx="2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65E0EE3D-7388-B518-C658-854DA01630D0}" type="datetime1">
              <a:t/>
            </a:fld>
          </a:p>
        </p:txBody>
      </p:sp>
      <p:sp>
        <p:nvSpPr>
          <p:cNvPr id="5" name="FußzeilenBereich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//////////8="/>
              </a:ext>
            </a:extLst>
          </p:cNvSpPr>
          <p:nvPr>
            <p:ph type="ftr" idx="3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6" name="FoliennummerBereich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//////////8="/>
              </a:ext>
            </a:extLst>
          </p:cNvSpPr>
          <p:nvPr>
            <p:ph type="sldNum" idx="4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7E268936-7893-737F-DD9E-8E2AC7D02BD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Manajemen Proyek TI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Pertemuan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uL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Pencarian Staff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Menentukan Keterampilan yang Dibutuhkan</a:t>
            </a:r>
          </a:p>
          <a:p>
            <a:pPr lvl="1" algn="just"/>
            <a:r>
              <a:t>Pertimbangan utama dari rencana penempatan staf untuk manajemen proyek adalah untuk menentukan keahlian khusus yang diperlukan untuk menyelesaikan hasil proyek.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Keterampilan Inventarisasi </a:t>
            </a:r>
          </a:p>
          <a:p>
            <a:pPr lvl="1" algn="just"/>
            <a:r>
              <a:t>Melakukan inventarisasi keterampilan berdasarkan pengetahuan, keterampilan, dan kemampuan sumber daya manusia organisasi dan mencocokkannya dengan keterampilan yang diperlukan.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Rekonsiliasi</a:t>
            </a:r>
          </a:p>
          <a:p>
            <a:pPr lvl="1" algn="just"/>
            <a:r>
              <a:t>Langkah selanjutnya dalam mengembangkan rencana kepegawaian untuk manajemen proyek termasuk merekonsiliasi keterampilan yang diperlukan dengan keterampilan yang ada.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Kalkulasi Kebutuhan Staff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Menghitung kebutuhan kepegawaian adalah bagian dari perencanaan sumber daya manusia, proses menganalisis dan mengidentifikasi kesenjangan dan surplus kepegawaian.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Cj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Aturan Jempol</a:t>
            </a:r>
          </a:p>
          <a:p>
            <a:pPr lvl="1" algn="just"/>
            <a:r>
              <a:t>Menghitung kebutuhan staf didasarkan pada struktur organisasi umum.</a:t>
            </a:r>
          </a:p>
          <a:p>
            <a:pPr algn="just"/>
            <a:r>
              <a:t>Metode Delphi</a:t>
            </a:r>
          </a:p>
          <a:p>
            <a:pPr lvl="1" algn="just"/>
            <a:r>
              <a:t>Peramalan sumber daya manusia yang menggunakan input dari sekelompok ahli untuk menganalisis sejarah kepegawaian dan perencanaan kepegawaian.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uL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Rasio</a:t>
            </a:r>
          </a:p>
          <a:p>
            <a:pPr lvl="1" algn="just"/>
            <a:r>
              <a:rPr sz="3200"/>
              <a:t>Dua metode rasio yang berbeda digunakan dalam perkiraan sumber daya manusia: rasio staf dan rasio produktivitas. </a:t>
            </a:r>
            <a:endParaRPr sz="3200"/>
          </a:p>
          <a:p>
            <a:pPr algn="just">
              <a:defRPr sz="3200"/>
            </a:pPr>
            <a:r>
              <a:t>Analisis Regresi Statistik</a:t>
            </a:r>
          </a:p>
          <a:p>
            <a:pPr lvl="1" algn="just">
              <a:defRPr sz="3200"/>
            </a:pPr>
            <a:r>
              <a:t>Analisis regresi statistik membandingkan hubungan dalam data historis untuk memperkirakan kebutuhan staf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1rXY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swAAAEEFAACONwAA8C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" y="854075"/>
            <a:ext cx="8917305" cy="51504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w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Peralatan dan Perlengkapan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Sumber daya ini berupa peralatan atau perlengkapan yang dapat membantu dalam pengerjaan proyek</a:t>
            </a:r>
          </a:p>
          <a:p>
            <a:pPr algn="just"/>
            <a:r>
              <a:t>Seringkali alat dan peralatan akan digunakan pada banyak proyek sehingga dapat meminimalisir biaya yang dikeluarkan untuk setiap proyek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uL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Peralatan yang dapat digunakan untuk proyek TI dapat berupa:</a:t>
            </a:r>
          </a:p>
          <a:p>
            <a:pPr lvl="1"/>
            <a:r>
              <a:t>Komputer</a:t>
            </a:r>
          </a:p>
          <a:p>
            <a:pPr lvl="1"/>
            <a:r>
              <a:t>Laptop</a:t>
            </a:r>
          </a:p>
          <a:p>
            <a:pPr lvl="1"/>
            <a:r>
              <a:t>Printer</a:t>
            </a:r>
          </a:p>
          <a:p>
            <a:pPr lvl="1"/>
            <a:r>
              <a:t>HDD/Penyimpanan Lainnya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Menentukan Peralatan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Nilai realitas proyek</a:t>
            </a:r>
          </a:p>
          <a:p>
            <a:pPr lvl="1"/>
            <a:r>
              <a:t>Apakah ingin meningkatkan produktivitas?</a:t>
            </a:r>
          </a:p>
          <a:p>
            <a:pPr lvl="1"/>
            <a:r>
              <a:t>Akankah peralatan baru ini membuat  lebih sukses?</a:t>
            </a:r>
          </a:p>
          <a:p>
            <a:pPr lvl="1"/>
            <a:r>
              <a:t>Apakah ini akan membantu Anda tetap di depan para pesaing Anda?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uOD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Sumber Daya Proyek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uOD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Sumber daya proyek adalah orang, modal, dan / atau barang material yang diperlukan untuk keberhasilan pelaksanaan dan penyelesaian suatu proyek.</a:t>
            </a:r>
          </a:p>
          <a:p>
            <a:pPr/>
          </a:p>
          <a:p>
            <a:pPr/>
            <a:r>
              <a:t>Sumber daya proyek adalah apa yang diperlukan untuk menyelesaikan pekerjaan. Mereka dapat berbeda tergantung pada jenis proyek dan departemen yang terlibat.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Dapatkan sudut pandang eksternal</a:t>
            </a:r>
          </a:p>
          <a:p>
            <a:pPr lvl="1" algn="just"/>
            <a:r>
              <a:t>Bergantung pada skala proyek, mungkin ada baiknya bekerja sama dengan konsultan eksternal yang dapat memaksimalkan pembelian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Putuskan apakah ingin membeli atau menyewa peralatan</a:t>
            </a:r>
          </a:p>
          <a:p>
            <a:pPr lvl="1" algn="just"/>
            <a:r>
              <a:t>Pembelian memungkinkan untuk memiliki peralatan segera setelah transaksi selesai. </a:t>
            </a:r>
          </a:p>
          <a:p>
            <a:pPr algn="just"/>
            <a:r>
              <a:t>Pikirkan keamanan terlebih dahulu</a:t>
            </a:r>
          </a:p>
          <a:p>
            <a:pPr lvl="1" algn="just"/>
            <a:r>
              <a:t>Lingkungan kerja yang sehat dan aman bisa lebih produktif, dan aturan ini juga berlaku untuk pembelian peralatan.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1rXY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P3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CgAAMQfAABAOA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601460" y="5163820"/>
            <a:ext cx="2542540" cy="16941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Bahan &amp; Persediaan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Sumber daya ini jenis ini umumnya untuk TI dapat berupa konsumsi atau lain-lain yang sekiranya dapat membantu proyek</a:t>
            </a:r>
          </a:p>
          <a:p>
            <a:pPr lvl="1"/>
            <a:r>
              <a:t>ATK</a:t>
            </a:r>
          </a:p>
          <a:p>
            <a:pPr lvl="1"/>
            <a:r>
              <a:t>Bensin</a:t>
            </a:r>
          </a:p>
          <a:p>
            <a:pPr lvl="1"/>
            <a:r>
              <a:t>Konsumsi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Ilustrasi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1rXY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wQAANUJAAC+Mw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598295"/>
            <a:ext cx="7677785" cy="52597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uL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Misalnya, menurut Gartner, sumber daya proyek yang terkait dengan arsitektur TI dapat mencakup:</a:t>
            </a:r>
          </a:p>
          <a:p>
            <a:pPr lvl="1"/>
            <a:r>
              <a:rPr b="1"/>
              <a:t>peralatan, </a:t>
            </a:r>
            <a:endParaRPr b="1"/>
          </a:p>
          <a:p>
            <a:pPr lvl="1"/>
            <a:r>
              <a:rPr b="1"/>
              <a:t>perangkat lunak, </a:t>
            </a:r>
            <a:endParaRPr b="1"/>
          </a:p>
          <a:p>
            <a:pPr lvl="1"/>
            <a:r>
              <a:rPr b="1"/>
              <a:t>komunikasi, </a:t>
            </a:r>
            <a:endParaRPr b="1"/>
          </a:p>
          <a:p>
            <a:pPr lvl="1"/>
            <a:r>
              <a:rPr b="1"/>
              <a:t>metodologi pengembangan, </a:t>
            </a:r>
            <a:endParaRPr b="1"/>
          </a:p>
          <a:p>
            <a:pPr lvl="1"/>
            <a:r>
              <a:rPr b="1"/>
              <a:t>alat pemodelan, dan </a:t>
            </a:r>
            <a:endParaRPr b="1"/>
          </a:p>
          <a:p>
            <a:pPr lvl="1"/>
            <a:r>
              <a:rPr b="1"/>
              <a:t>struktur organisasi</a:t>
            </a:r>
            <a: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Mengapa Sumber Daya?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Kekurangan sumber daya yang diperlukan kemungkinan besar akan menghentikan kemajuan dan menyebabkan proyek berjalan tidak sesuai jadwal. </a:t>
            </a:r>
          </a:p>
          <a:p>
            <a:pPr algn="just"/>
            <a:r>
              <a:t>Jika sumber daya adalah ruang sewa atau peralatan unik, Anda mungkin harus menunggu berbulan-bulan sebelum ruang tersebut tersedia lagi atau peralatan dapat dikirim.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Jhw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Ketersediaan sumber daya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uL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Jelas, sumber daya proyek sangat penting untuk keberhasilan, tetapi apakah pernah ada jaminan semua orang, peralatan, dan modal akan tersedia dalam jumlah yang tepat dan pada waktu yang tepat?</a:t>
            </a:r>
          </a:p>
          <a:p>
            <a:pPr algn="just"/>
            <a:r>
              <a:t>Memikirkan jauh-jauh apa yang dibutuhkan dapat membantu mengatasi hal 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BIbw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Tipe Sumber Daya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uL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Memperkirakan sumber daya tugas adalah langkah integral dalam perencanaan proyek. </a:t>
            </a:r>
          </a:p>
          <a:p>
            <a:pPr algn="just"/>
            <a:r>
              <a:t>Itu juga merupakan salah satu aspek paling mendasar dari manajemen proyek, salah satu langkah yang digunakan manajer proyek setiap hari.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I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rPr sz="3200">
                <a:solidFill>
                  <a:schemeClr val="tx1"/>
                </a:solidFill>
              </a:rPr>
              <a:t>Tenaga kerja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Perekrutan pekerja disesuaikan dengan bidang-bidangnya</a:t>
            </a:r>
          </a:p>
          <a:p>
            <a:pPr algn="just"/>
            <a:r>
              <a:t>Tenaga kerja biasanya digaji dalam hitungan jam, tetapi dapat naik hingga bertahun-tahun untuk proyek besar.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Dalam dunia TI tenaga kerja yang biasanya dibutuhkan dapat berupa:</a:t>
            </a:r>
          </a:p>
          <a:p>
            <a:pPr lvl="1"/>
            <a:r>
              <a:t>Programmer</a:t>
            </a:r>
          </a:p>
          <a:p>
            <a:pPr lvl="1"/>
            <a:r>
              <a:t>Desainer</a:t>
            </a:r>
          </a:p>
          <a:p>
            <a:pPr lvl="1"/>
            <a:r>
              <a:t>Data Analis</a:t>
            </a:r>
          </a:p>
          <a:p>
            <a:pPr lvl="1"/>
            <a:r>
              <a:t>Penguji Software</a:t>
            </a:r>
          </a:p>
          <a:p>
            <a:pPr lvl="1"/>
            <a:r>
              <a:t>DLL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rX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uL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rX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Istilah staf proyek mengacu pada orang-orang dalam tim proyek yang memiliki peran atau fungsi tertentu dan tugas yang ditugaskan. </a:t>
            </a:r>
          </a:p>
          <a:p>
            <a:pPr algn="just"/>
            <a:r>
              <a:t>Dalam manajemen proyek, staf proyek masih sering disebut sebagai sumber daya,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2019-11-23T03:06:03Z</dcterms:created>
  <dcterms:modified xsi:type="dcterms:W3CDTF">2019-11-23T04:30:14Z</dcterms:modified>
</cp:coreProperties>
</file>