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1112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5366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858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1112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5366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1112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5366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858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1112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5366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elestia-R1---OverlayTitle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ru-RU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93268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51E2F40-38C6-4B84-A95E-6D50C7EBE055}" type="datetime">
              <a:rPr b="0" lang="en-US" sz="1000" spc="-1" strike="noStrike">
                <a:solidFill>
                  <a:srgbClr val="ffffff"/>
                </a:solidFill>
                <a:latin typeface="Calibri"/>
              </a:rPr>
              <a:t>12/1/21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962520" y="5870520"/>
            <a:ext cx="489348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1060884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D18845F-1B4F-4297-99EA-E5F0DBCCD85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ru-RU" sz="12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2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ru-RU" sz="12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ru-RU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ru-RU" sz="1600" spc="-1" strike="noStrike">
              <a:solidFill>
                <a:srgbClr val="ffffff"/>
              </a:solidFill>
              <a:latin typeface="Calibri"/>
            </a:endParaRPr>
          </a:p>
          <a:p>
            <a:pPr lvl="2" marL="12002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3" marL="1542960" indent="-17136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ru-RU" sz="1200" spc="-1" strike="noStrike">
              <a:solidFill>
                <a:srgbClr val="ffffff"/>
              </a:solidFill>
              <a:latin typeface="Calibri"/>
            </a:endParaRPr>
          </a:p>
          <a:p>
            <a:pPr lvl="4" marL="2000160" indent="-17136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ru-RU" sz="1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7F23A01-91C1-4E96-B648-52F69CEDB0F7}" type="datetime">
              <a:rPr b="0" lang="en-US" sz="1000" spc="-1" strike="noStrike">
                <a:solidFill>
                  <a:srgbClr val="ffffff"/>
                </a:solidFill>
                <a:latin typeface="Calibri"/>
              </a:rPr>
              <a:t>12/1/21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7C26038-79BC-48B5-8DE7-ACA533DDAF98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mn.wikipedia.org/wiki/Open_Shortest_Path_First" TargetMode="External"/><Relationship Id="rId3" Type="http://schemas.openxmlformats.org/officeDocument/2006/relationships/hyperlink" Target="https://creativecommons.org/licenses/by-sa/3.0/" TargetMode="Externa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ru-RU" sz="4800" spc="-1" strike="noStrike" cap="all">
                <a:solidFill>
                  <a:srgbClr val="ffffff"/>
                </a:solidFill>
                <a:latin typeface="Calibri Light"/>
              </a:rPr>
              <a:t>Manajemen Routing</a:t>
            </a:r>
            <a:endParaRPr b="0" lang="ru-RU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3962520" y="4385880"/>
            <a:ext cx="7197480" cy="140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ru-RU" sz="1800" spc="-1" strike="noStrike" cap="all">
                <a:solidFill>
                  <a:srgbClr val="ffffff"/>
                </a:solidFill>
                <a:latin typeface="Calibri"/>
              </a:rPr>
              <a:t>Pertemuan 12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Kalkulasi Djikstra</a:t>
            </a:r>
            <a:endParaRPr b="0" lang="ru-RU" sz="3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5" name="Picture 4" descr="A picture containing object, clock, computer, sitting&#10;&#10;Description automatically generated"/>
          <p:cNvPicPr/>
          <p:nvPr/>
        </p:nvPicPr>
        <p:blipFill>
          <a:blip r:embed="rId1"/>
          <a:stretch/>
        </p:blipFill>
        <p:spPr>
          <a:xfrm>
            <a:off x="4774680" y="1889640"/>
            <a:ext cx="7023960" cy="4361400"/>
          </a:xfrm>
          <a:prstGeom prst="rect">
            <a:avLst/>
          </a:prstGeom>
          <a:ln w="0">
            <a:noFill/>
          </a:ln>
        </p:spPr>
      </p:pic>
      <p:sp>
        <p:nvSpPr>
          <p:cNvPr id="106" name="TextBox 4"/>
          <p:cNvSpPr/>
          <p:nvPr/>
        </p:nvSpPr>
        <p:spPr>
          <a:xfrm>
            <a:off x="692640" y="2299680"/>
            <a:ext cx="4031280" cy="37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Diketahui Node A B C D E saling terhubung dengan koneksi dan beban biaya masing-masing.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Node C adalah titik utama kita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Node E adalah titik terakhir kita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Lanjutan</a:t>
            </a:r>
            <a:endParaRPr b="0" lang="ru-RU" sz="3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8" name="Picture 4" descr="A computer generated image of a clock&#10;&#10;Description automatically generated"/>
          <p:cNvPicPr/>
          <p:nvPr/>
        </p:nvPicPr>
        <p:blipFill>
          <a:blip r:embed="rId1"/>
          <a:stretch/>
        </p:blipFill>
        <p:spPr>
          <a:xfrm>
            <a:off x="6742080" y="213480"/>
            <a:ext cx="4571640" cy="2740320"/>
          </a:xfrm>
          <a:prstGeom prst="rect">
            <a:avLst/>
          </a:prstGeom>
          <a:ln w="0">
            <a:noFill/>
          </a:ln>
        </p:spPr>
      </p:pic>
      <p:sp>
        <p:nvSpPr>
          <p:cNvPr id="109" name="TextBox 4"/>
          <p:cNvSpPr/>
          <p:nvPr/>
        </p:nvSpPr>
        <p:spPr>
          <a:xfrm>
            <a:off x="249480" y="2299680"/>
            <a:ext cx="6414120" cy="44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Inisiasi masing-masing titiik dengan simbol tidak terhingga kecuali node awal C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Cek masing-masing sambungan untuk mencari jalur termurah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Hitung beban link mulai dari 0 (C)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 ke A = 1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[ Paling Murah ]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 ke B = 7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 ke D = 2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0" name="Picture 7" descr="A close up of a clock&#10;&#10;Description automatically generated"/>
          <p:cNvPicPr/>
          <p:nvPr/>
        </p:nvPicPr>
        <p:blipFill>
          <a:blip r:embed="rId2"/>
          <a:stretch/>
        </p:blipFill>
        <p:spPr>
          <a:xfrm>
            <a:off x="6747120" y="3967560"/>
            <a:ext cx="4571640" cy="2732760"/>
          </a:xfrm>
          <a:prstGeom prst="rect">
            <a:avLst/>
          </a:prstGeom>
          <a:ln w="0">
            <a:noFill/>
          </a:ln>
        </p:spPr>
      </p:pic>
      <p:sp>
        <p:nvSpPr>
          <p:cNvPr id="111" name="Straight Arrow Connector 7"/>
          <p:cNvSpPr/>
          <p:nvPr/>
        </p:nvSpPr>
        <p:spPr>
          <a:xfrm flipH="1">
            <a:off x="8976960" y="2958120"/>
            <a:ext cx="360" cy="84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dd9d31"/>
            </a:solidFill>
            <a:round/>
            <a:tailEnd len="med" type="triangle" w="med"/>
          </a:ln>
          <a:effectLst>
            <a:outerShdw blurRad="5076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Lanjutan</a:t>
            </a:r>
            <a:endParaRPr b="0" lang="ru-RU" sz="3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13" name="Picture 4" descr="A close up of a clock&#10;&#10;Description automatically generated"/>
          <p:cNvPicPr/>
          <p:nvPr/>
        </p:nvPicPr>
        <p:blipFill>
          <a:blip r:embed="rId1"/>
          <a:stretch/>
        </p:blipFill>
        <p:spPr>
          <a:xfrm>
            <a:off x="7143840" y="144000"/>
            <a:ext cx="4571640" cy="2740320"/>
          </a:xfrm>
          <a:prstGeom prst="rect">
            <a:avLst/>
          </a:prstGeom>
          <a:ln w="0">
            <a:noFill/>
          </a:ln>
        </p:spPr>
      </p:pic>
      <p:sp>
        <p:nvSpPr>
          <p:cNvPr id="114" name="TextBox 4"/>
          <p:cNvSpPr/>
          <p:nvPr/>
        </p:nvSpPr>
        <p:spPr>
          <a:xfrm>
            <a:off x="685800" y="1783440"/>
            <a:ext cx="6067800" cy="48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Dikarenakan Node A yang paling kecil (1), kursor ke node A (Node C sudah selesai). Beban akumulatif adalah 1 (0 + 1)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Ulangi pengecekan tetangga (kecuali Node yang sudah di kunjungi sebelumnya)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Beban link dihitung kembali: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 ke B = 3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[ Paling Murah]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5" name="Picture 6" descr="A close up of a clock&#10;&#10;Description automatically generated"/>
          <p:cNvPicPr/>
          <p:nvPr/>
        </p:nvPicPr>
        <p:blipFill>
          <a:blip r:embed="rId2"/>
          <a:stretch/>
        </p:blipFill>
        <p:spPr>
          <a:xfrm>
            <a:off x="7148880" y="3787560"/>
            <a:ext cx="4571640" cy="2732760"/>
          </a:xfrm>
          <a:prstGeom prst="rect">
            <a:avLst/>
          </a:prstGeom>
          <a:ln w="0">
            <a:noFill/>
          </a:ln>
        </p:spPr>
      </p:pic>
      <p:sp>
        <p:nvSpPr>
          <p:cNvPr id="116" name="Straight Arrow Connector 6"/>
          <p:cNvSpPr/>
          <p:nvPr/>
        </p:nvSpPr>
        <p:spPr>
          <a:xfrm>
            <a:off x="9385920" y="2826720"/>
            <a:ext cx="36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ffff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Lanjutan</a:t>
            </a:r>
            <a:endParaRPr b="0" lang="ru-RU" sz="3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18" name="Picture 10" descr="A close up of a clock&#10;&#10;Description automatically generated"/>
          <p:cNvPicPr/>
          <p:nvPr/>
        </p:nvPicPr>
        <p:blipFill>
          <a:blip r:embed="rId1"/>
          <a:stretch/>
        </p:blipFill>
        <p:spPr>
          <a:xfrm>
            <a:off x="6095880" y="282600"/>
            <a:ext cx="5157720" cy="31975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2"/>
          <p:cNvSpPr/>
          <p:nvPr/>
        </p:nvSpPr>
        <p:spPr>
          <a:xfrm>
            <a:off x="595800" y="1717920"/>
            <a:ext cx="5402880" cy="52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Node B adalah Node utama dengan beban koneksi 4 (1 +3)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Ulangi Pengecekan tetangga: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B ke E = 1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[ Paling Murah 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B ke D = 5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Pindah Kursor ke E dan Beban Total adalah 4 + 1 = 5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Kesimpulan: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C-A-B-E adalah jalur termurah untuk mengakses Node E dari C, dengan biaya 5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0" name="Picture 18" descr="A close up of a clock&#10;&#10;Description automatically generated"/>
          <p:cNvPicPr/>
          <p:nvPr/>
        </p:nvPicPr>
        <p:blipFill>
          <a:blip r:embed="rId2"/>
          <a:stretch/>
        </p:blipFill>
        <p:spPr>
          <a:xfrm>
            <a:off x="6095880" y="3427200"/>
            <a:ext cx="5153400" cy="3189960"/>
          </a:xfrm>
          <a:prstGeom prst="rect">
            <a:avLst/>
          </a:prstGeom>
          <a:ln w="0">
            <a:noFill/>
          </a:ln>
        </p:spPr>
      </p:pic>
      <p:sp>
        <p:nvSpPr>
          <p:cNvPr id="121" name="Connector: Elbow 24"/>
          <p:cNvSpPr/>
          <p:nvPr/>
        </p:nvSpPr>
        <p:spPr>
          <a:xfrm flipH="1">
            <a:off x="11664720" y="2694600"/>
            <a:ext cx="360" cy="914040"/>
          </a:xfrm>
          <a:prstGeom prst="bentConnector3">
            <a:avLst>
              <a:gd name="adj1" fmla="val 50000"/>
            </a:avLst>
          </a:prstGeom>
          <a:noFill/>
          <a:ln cap="rnd" w="5715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Terima Kasih</a:t>
            </a:r>
            <a:endParaRPr b="0" lang="ru-RU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Open short path first</a:t>
            </a:r>
            <a:endParaRPr b="0" lang="ru-RU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191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9000"/>
          </a:bodyPr>
          <a:p>
            <a:pPr marL="285840" indent="-28584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Open Shortest Path First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 merupakan 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Routing Protocol Open Standart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 yang diimplementasikan oleh berbagai macam vendor, termasuk 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Cisco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. OSPF menggunakan 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Link-State Protocol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 yang menggunakan algoritma “</a:t>
            </a: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Djikstra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”</a:t>
            </a:r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88" name="Picture 4" descr="A picture containing shape&#10;&#10;Description automatically generated"/>
          <p:cNvPicPr/>
          <p:nvPr/>
        </p:nvPicPr>
        <p:blipFill>
          <a:blip r:embed="rId1"/>
          <a:stretch/>
        </p:blipFill>
        <p:spPr>
          <a:xfrm>
            <a:off x="180000" y="4130280"/>
            <a:ext cx="4917960" cy="2351880"/>
          </a:xfrm>
          <a:prstGeom prst="rect">
            <a:avLst/>
          </a:prstGeom>
          <a:ln w="0">
            <a:noFill/>
          </a:ln>
        </p:spPr>
      </p:pic>
      <p:sp>
        <p:nvSpPr>
          <p:cNvPr id="89" name="TextBox 4"/>
          <p:cNvSpPr/>
          <p:nvPr/>
        </p:nvSpPr>
        <p:spPr>
          <a:xfrm>
            <a:off x="180000" y="6483240"/>
            <a:ext cx="27428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41000"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c573d2"/>
                </a:solidFill>
                <a:uFillTx/>
                <a:latin typeface="Calibri"/>
                <a:hlinkClick r:id="rId2"/>
              </a:rPr>
              <a:t>This Photo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by Unknown author is licensed under </a:t>
            </a:r>
            <a:r>
              <a:rPr b="0" lang="en-US" sz="1800" spc="-1" strike="noStrike" u="sng">
                <a:solidFill>
                  <a:srgbClr val="c573d2"/>
                </a:solidFill>
                <a:uFillTx/>
                <a:latin typeface="Calibri"/>
                <a:hlinkClick r:id="rId3"/>
              </a:rPr>
              <a:t>CC BY-SA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Karakteristik Tabel ospf</a:t>
            </a:r>
            <a:endParaRPr b="0" lang="ru-RU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OSPF memilik 3 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Table 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yang berguna untuk melakukan 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Routing, 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yaitu:</a:t>
            </a:r>
            <a:endParaRPr b="0" lang="ru-RU" sz="2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Neighbor Table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berguna untuk menampilkan informasi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directly connected router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 (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neighbors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)</a:t>
            </a:r>
            <a:endParaRPr b="0" lang="ru-RU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Database Table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 berguna untuk menampilkan semua kemungkinan informasi database</a:t>
            </a:r>
            <a:endParaRPr b="0" lang="ru-RU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Routing Table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berguna untuk menampilkan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best route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 menuju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network destination</a:t>
            </a:r>
            <a:endParaRPr b="0" lang="ru-RU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ru-RU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Komunikasi ospf</a:t>
            </a:r>
            <a:endParaRPr b="0" lang="ru-RU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439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OSPF memiliki 5 paket yang terus bekerja agar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Routing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dapat bekerja, yaitu:</a:t>
            </a:r>
            <a:endParaRPr b="0" lang="ru-RU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Hello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 yang digunakan untuk berkomunikasi dengan </a:t>
            </a:r>
            <a:r>
              <a:rPr b="0" i="1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neighbor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 yang terhubung langsung (</a:t>
            </a:r>
            <a:r>
              <a:rPr b="0" i="1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directly connected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)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Database Descriptor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 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(DBD) 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yang berisi daftar router ID dari router dimana LSA diterima dan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sequence number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Link State Request</a:t>
            </a: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 (LSR)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untuk Permintaan LSA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Link State Update </a:t>
            </a: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(LSU)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 untuk </a:t>
            </a:r>
            <a:r>
              <a:rPr b="0" i="1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Reply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 dari LSR yang berisi informasi yang diminta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Link State Acknowledgment</a:t>
            </a: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 (LSAck)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yang digunakan untuk mengkonfirmasi bahwa </a:t>
            </a:r>
            <a:r>
              <a:rPr b="0" i="1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link-state information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 sudah diterima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kelebihan</a:t>
            </a:r>
            <a:endParaRPr b="0" lang="ru-RU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Open Standart</a:t>
            </a:r>
            <a:endParaRPr b="0" lang="ru-RU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Tidak ada batasan jumlah hop</a:t>
            </a:r>
            <a:endParaRPr b="0" lang="ru-RU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Loop free</a:t>
            </a:r>
            <a:endParaRPr b="0" lang="ru-RU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Konvergensi Cepat</a:t>
            </a:r>
            <a:endParaRPr b="0" lang="ru-RU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endParaRPr b="0" lang="ru-RU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Kekurangan</a:t>
            </a:r>
            <a:endParaRPr b="0" lang="ru-RU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Mengkonsumsi lebih resource CPU</a:t>
            </a:r>
            <a:endParaRPr b="0" lang="ru-RU" sz="24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Kompleks dalam hal design dan implementasi</a:t>
            </a:r>
            <a:endParaRPr b="0" lang="ru-RU" sz="24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Hanya mendukung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Equal Load Balancing</a:t>
            </a:r>
            <a:endParaRPr b="0" lang="ru-RU" sz="24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Hanya mendukung protokol IPv4</a:t>
            </a:r>
            <a:endParaRPr b="0" lang="ru-RU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ru-RU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Network Area</a:t>
            </a:r>
            <a:endParaRPr b="0" lang="ru-RU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85840" indent="-28584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Area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 pada OSPF mengacu pada sekumpulan router yang memiliki area ID yang sama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Network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.  Beberapa area yang ada dalam OSPF:</a:t>
            </a:r>
            <a:endParaRPr b="0" lang="ru-RU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Standar Area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 adalah area standar yang digunakan oleh OSPF. Area ini dapat menerima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link update intra-area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,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route summaries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,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interarea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 dan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rute external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Backbone Area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 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adalah pusat dari OSPF, dimana semua area akan terkoneksi langsung pada area ini. Area ini akan selalu diberi label area 0. Pertukaran informasi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routing network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 terjadi pada area ini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Aft>
                <a:spcPts val="1001"/>
              </a:spcAft>
            </a:pP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Aft>
                <a:spcPts val="1001"/>
              </a:spcAft>
            </a:pP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Lanjutan</a:t>
            </a:r>
            <a:endParaRPr b="0" lang="ru-RU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9144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ffffff"/>
                </a:solidFill>
                <a:latin typeface="Calibri"/>
              </a:rPr>
              <a:t>Stub Area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disebut ujung dari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Network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.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Database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nya berisi rute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network internal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dan sebuah rute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default</a:t>
            </a:r>
            <a:endParaRPr b="0" lang="ru-RU" sz="24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ffffff"/>
                </a:solidFill>
                <a:latin typeface="Calibri"/>
              </a:rPr>
              <a:t>Totally Stub Area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adalah area yang mirip dengan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Stub Area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.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Database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nya berisi rute untuk area sendiri dan sebuah rute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default</a:t>
            </a:r>
            <a:endParaRPr b="0" lang="ru-RU" sz="24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ffffff"/>
                </a:solidFill>
                <a:latin typeface="Calibri"/>
              </a:rPr>
              <a:t>Not-So-Stubby-Area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 (NSSA)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adalah</a:t>
            </a:r>
            <a:r>
              <a:rPr b="1" i="1" lang="en-US" sz="2400" spc="-1" strike="noStrike">
                <a:solidFill>
                  <a:srgbClr val="ffffff"/>
                </a:solidFill>
                <a:latin typeface="Calibri"/>
              </a:rPr>
              <a:t>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area yang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database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nya berisi rute internal dan sebuah optional rute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default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.</a:t>
            </a:r>
            <a:endParaRPr b="0" lang="ru-RU" sz="24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ffffff"/>
                </a:solidFill>
                <a:latin typeface="Calibri"/>
              </a:rPr>
              <a:t>Totally NSSA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adalah Area yang hanya didesain untuk perangkat Cisco</a:t>
            </a:r>
            <a:endParaRPr b="0" lang="ru-RU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DR &amp; BDR</a:t>
            </a:r>
            <a:endParaRPr b="0" lang="ru-RU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Dalam jaringan 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broadcast multiaccess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, DR (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Designated Router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) dan BDR (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Backup Designated Router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) sangatlah diperlukan. </a:t>
            </a:r>
            <a:endParaRPr b="0" lang="ru-RU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DR dan BDR akan menjadi pusat komunikasi seputar informasi OSPF dalam jaringan tersebut.</a:t>
            </a:r>
            <a:endParaRPr b="0" lang="ru-RU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LibreOffice/7.2.2.2$Linux_X86_64 LibreOffice_project/20$Build-2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2012-07-30T23:42:41Z</dcterms:created>
  <dc:creator/>
  <dc:description/>
  <dc:language>en-US</dc:language>
  <cp:lastModifiedBy/>
  <dcterms:modified xsi:type="dcterms:W3CDTF">2021-12-01T10:24:35Z</dcterms:modified>
  <cp:revision>351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