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7" r:id="rId14"/>
    <p:sldId id="266" r:id="rId15"/>
    <p:sldId id="268" r:id="rId16"/>
    <p:sldId id="271" r:id="rId17"/>
    <p:sldId id="269" r:id="rId18"/>
    <p:sldId id="270"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custT="1"/>
      <dgm:spPr/>
      <dgm:t>
        <a:bodyPr/>
        <a:lstStyle/>
        <a:p>
          <a:r>
            <a:rPr lang="en-US" sz="1800" dirty="0"/>
            <a:t>Distance Vector</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custT="1"/>
      <dgm:spPr/>
      <dgm:t>
        <a:bodyPr/>
        <a:lstStyle/>
        <a:p>
          <a:r>
            <a:rPr lang="en-US" sz="1800" dirty="0" err="1"/>
            <a:t>Penghitungan</a:t>
          </a:r>
          <a:r>
            <a:rPr lang="en-US" sz="1800" dirty="0"/>
            <a:t> </a:t>
          </a:r>
          <a:r>
            <a:rPr lang="en-US" sz="1800" dirty="0" err="1"/>
            <a:t>Metrik</a:t>
          </a:r>
          <a:endParaRPr lang="en-US" sz="1800"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custT="1"/>
      <dgm:spPr/>
      <dgm:t>
        <a:bodyPr/>
        <a:lstStyle/>
        <a:p>
          <a:r>
            <a:rPr lang="en-US" sz="1800" dirty="0"/>
            <a:t>Hybrid</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custT="1"/>
      <dgm:spPr/>
      <dgm:t>
        <a:bodyPr/>
        <a:lstStyle/>
        <a:p>
          <a:r>
            <a:rPr lang="en-US" sz="1800" dirty="0"/>
            <a:t>Hasil</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custT="1"/>
      <dgm:spPr/>
      <dgm:t>
        <a:bodyPr/>
        <a:lstStyle/>
        <a:p>
          <a:r>
            <a:rPr lang="en-US" sz="1800" dirty="0"/>
            <a:t>Link State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custT="1"/>
      <dgm:spPr/>
      <dgm:t>
        <a:bodyPr/>
        <a:lstStyle/>
        <a:p>
          <a:r>
            <a:rPr lang="en-US" sz="1800" dirty="0"/>
            <a:t>Maintenance </a:t>
          </a:r>
          <a:r>
            <a:rPr lang="en-US" sz="1800" dirty="0" err="1"/>
            <a:t>Tabel</a:t>
          </a:r>
          <a:endParaRPr lang="en-US" sz="1800"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B83F5-D124-4FE3-B709-9EF4A95C1FC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id-ID"/>
        </a:p>
      </dgm:t>
    </dgm:pt>
    <dgm:pt modelId="{8F361AAA-6A53-44C4-92AE-1BCCABB6A9C7}">
      <dgm:prSet phldrT="[Text]"/>
      <dgm:spPr/>
      <dgm:t>
        <a:bodyPr/>
        <a:lstStyle/>
        <a:p>
          <a:r>
            <a:rPr lang="en-US" dirty="0" err="1"/>
            <a:t>Pembuatan</a:t>
          </a:r>
          <a:r>
            <a:rPr lang="en-US" dirty="0"/>
            <a:t> </a:t>
          </a:r>
          <a:r>
            <a:rPr lang="en-US" dirty="0" err="1"/>
            <a:t>Rute</a:t>
          </a:r>
          <a:r>
            <a:rPr lang="en-US" dirty="0"/>
            <a:t> (Distance Vector)</a:t>
          </a:r>
          <a:endParaRPr lang="id-ID" dirty="0"/>
        </a:p>
      </dgm:t>
    </dgm:pt>
    <dgm:pt modelId="{FDAA4BE8-A361-416E-9C01-C30BAECD0F9A}" type="parTrans" cxnId="{0B9E4B99-86D2-4E02-A465-81F255E0FED6}">
      <dgm:prSet/>
      <dgm:spPr/>
      <dgm:t>
        <a:bodyPr/>
        <a:lstStyle/>
        <a:p>
          <a:endParaRPr lang="id-ID"/>
        </a:p>
      </dgm:t>
    </dgm:pt>
    <dgm:pt modelId="{6C7433CE-FE1B-4824-AB5B-890D3D87F48D}" type="sibTrans" cxnId="{0B9E4B99-86D2-4E02-A465-81F255E0FED6}">
      <dgm:prSet/>
      <dgm:spPr/>
      <dgm:t>
        <a:bodyPr/>
        <a:lstStyle/>
        <a:p>
          <a:endParaRPr lang="id-ID"/>
        </a:p>
      </dgm:t>
    </dgm:pt>
    <dgm:pt modelId="{248DA8EB-3B0C-4D56-80CD-BF7350D1C4C3}">
      <dgm:prSet phldrT="[Text]"/>
      <dgm:spPr/>
      <dgm:t>
        <a:bodyPr/>
        <a:lstStyle/>
        <a:p>
          <a:r>
            <a:rPr lang="en-US" dirty="0"/>
            <a:t>Maintenance </a:t>
          </a:r>
          <a:r>
            <a:rPr lang="en-US" dirty="0" err="1"/>
            <a:t>Tabel</a:t>
          </a:r>
          <a:r>
            <a:rPr lang="en-US" dirty="0"/>
            <a:t> (Link State)</a:t>
          </a:r>
          <a:endParaRPr lang="id-ID" dirty="0"/>
        </a:p>
      </dgm:t>
    </dgm:pt>
    <dgm:pt modelId="{D968D05D-5EBC-4EC9-9C4A-09B9B2D0C697}" type="parTrans" cxnId="{89C22DB6-A5FE-4BE8-9154-5341A504FC2C}">
      <dgm:prSet/>
      <dgm:spPr/>
      <dgm:t>
        <a:bodyPr/>
        <a:lstStyle/>
        <a:p>
          <a:endParaRPr lang="id-ID"/>
        </a:p>
      </dgm:t>
    </dgm:pt>
    <dgm:pt modelId="{366212BE-A4D7-49BF-B7FF-C5758103F06E}" type="sibTrans" cxnId="{89C22DB6-A5FE-4BE8-9154-5341A504FC2C}">
      <dgm:prSet/>
      <dgm:spPr/>
      <dgm:t>
        <a:bodyPr/>
        <a:lstStyle/>
        <a:p>
          <a:endParaRPr lang="id-ID"/>
        </a:p>
      </dgm:t>
    </dgm:pt>
    <dgm:pt modelId="{FE315143-D452-4484-822E-5CE8955E9FB9}" type="pres">
      <dgm:prSet presAssocID="{875B83F5-D124-4FE3-B709-9EF4A95C1FCB}" presName="cycle" presStyleCnt="0">
        <dgm:presLayoutVars>
          <dgm:dir/>
          <dgm:resizeHandles val="exact"/>
        </dgm:presLayoutVars>
      </dgm:prSet>
      <dgm:spPr/>
    </dgm:pt>
    <dgm:pt modelId="{341A0A12-2102-4140-B711-7E21A07ADBC6}" type="pres">
      <dgm:prSet presAssocID="{8F361AAA-6A53-44C4-92AE-1BCCABB6A9C7}" presName="node" presStyleLbl="node1" presStyleIdx="0" presStyleCnt="2">
        <dgm:presLayoutVars>
          <dgm:bulletEnabled val="1"/>
        </dgm:presLayoutVars>
      </dgm:prSet>
      <dgm:spPr/>
    </dgm:pt>
    <dgm:pt modelId="{280DE809-1FA4-46E5-8E9D-94832573F96D}" type="pres">
      <dgm:prSet presAssocID="{6C7433CE-FE1B-4824-AB5B-890D3D87F48D}" presName="sibTrans" presStyleLbl="sibTrans2D1" presStyleIdx="0" presStyleCnt="2"/>
      <dgm:spPr/>
    </dgm:pt>
    <dgm:pt modelId="{3B795D17-5A11-4B21-B9AA-94D288D6E072}" type="pres">
      <dgm:prSet presAssocID="{6C7433CE-FE1B-4824-AB5B-890D3D87F48D}" presName="connectorText" presStyleLbl="sibTrans2D1" presStyleIdx="0" presStyleCnt="2"/>
      <dgm:spPr/>
    </dgm:pt>
    <dgm:pt modelId="{28C05B33-A995-41B7-BC73-48A31556DBBD}" type="pres">
      <dgm:prSet presAssocID="{248DA8EB-3B0C-4D56-80CD-BF7350D1C4C3}" presName="node" presStyleLbl="node1" presStyleIdx="1" presStyleCnt="2">
        <dgm:presLayoutVars>
          <dgm:bulletEnabled val="1"/>
        </dgm:presLayoutVars>
      </dgm:prSet>
      <dgm:spPr/>
    </dgm:pt>
    <dgm:pt modelId="{4A35AA3F-2635-43DF-90A5-BD2A327AF1AC}" type="pres">
      <dgm:prSet presAssocID="{366212BE-A4D7-49BF-B7FF-C5758103F06E}" presName="sibTrans" presStyleLbl="sibTrans2D1" presStyleIdx="1" presStyleCnt="2"/>
      <dgm:spPr/>
    </dgm:pt>
    <dgm:pt modelId="{8AE6806E-F590-478C-971F-0D997E1F7F12}" type="pres">
      <dgm:prSet presAssocID="{366212BE-A4D7-49BF-B7FF-C5758103F06E}" presName="connectorText" presStyleLbl="sibTrans2D1" presStyleIdx="1" presStyleCnt="2"/>
      <dgm:spPr/>
    </dgm:pt>
  </dgm:ptLst>
  <dgm:cxnLst>
    <dgm:cxn modelId="{B4645D06-E538-4B42-9917-B58DE6BB2739}" type="presOf" srcId="{8F361AAA-6A53-44C4-92AE-1BCCABB6A9C7}" destId="{341A0A12-2102-4140-B711-7E21A07ADBC6}" srcOrd="0" destOrd="0" presId="urn:microsoft.com/office/officeart/2005/8/layout/cycle2"/>
    <dgm:cxn modelId="{2FD3B227-D639-428D-AF5B-B2B02CF11245}" type="presOf" srcId="{6C7433CE-FE1B-4824-AB5B-890D3D87F48D}" destId="{280DE809-1FA4-46E5-8E9D-94832573F96D}" srcOrd="0" destOrd="0" presId="urn:microsoft.com/office/officeart/2005/8/layout/cycle2"/>
    <dgm:cxn modelId="{66B0D52A-163D-404E-90B0-05C0122F4C43}" type="presOf" srcId="{6C7433CE-FE1B-4824-AB5B-890D3D87F48D}" destId="{3B795D17-5A11-4B21-B9AA-94D288D6E072}" srcOrd="1" destOrd="0" presId="urn:microsoft.com/office/officeart/2005/8/layout/cycle2"/>
    <dgm:cxn modelId="{F1047E2E-1F77-4862-8524-F6A5C20D3819}" type="presOf" srcId="{875B83F5-D124-4FE3-B709-9EF4A95C1FCB}" destId="{FE315143-D452-4484-822E-5CE8955E9FB9}" srcOrd="0" destOrd="0" presId="urn:microsoft.com/office/officeart/2005/8/layout/cycle2"/>
    <dgm:cxn modelId="{84512163-9AAD-4AF0-8DD2-95E883754669}" type="presOf" srcId="{366212BE-A4D7-49BF-B7FF-C5758103F06E}" destId="{8AE6806E-F590-478C-971F-0D997E1F7F12}" srcOrd="1" destOrd="0" presId="urn:microsoft.com/office/officeart/2005/8/layout/cycle2"/>
    <dgm:cxn modelId="{E87BBE57-E380-4125-B132-3730AC1BFEDA}" type="presOf" srcId="{248DA8EB-3B0C-4D56-80CD-BF7350D1C4C3}" destId="{28C05B33-A995-41B7-BC73-48A31556DBBD}" srcOrd="0" destOrd="0" presId="urn:microsoft.com/office/officeart/2005/8/layout/cycle2"/>
    <dgm:cxn modelId="{0B9E4B99-86D2-4E02-A465-81F255E0FED6}" srcId="{875B83F5-D124-4FE3-B709-9EF4A95C1FCB}" destId="{8F361AAA-6A53-44C4-92AE-1BCCABB6A9C7}" srcOrd="0" destOrd="0" parTransId="{FDAA4BE8-A361-416E-9C01-C30BAECD0F9A}" sibTransId="{6C7433CE-FE1B-4824-AB5B-890D3D87F48D}"/>
    <dgm:cxn modelId="{89C22DB6-A5FE-4BE8-9154-5341A504FC2C}" srcId="{875B83F5-D124-4FE3-B709-9EF4A95C1FCB}" destId="{248DA8EB-3B0C-4D56-80CD-BF7350D1C4C3}" srcOrd="1" destOrd="0" parTransId="{D968D05D-5EBC-4EC9-9C4A-09B9B2D0C697}" sibTransId="{366212BE-A4D7-49BF-B7FF-C5758103F06E}"/>
    <dgm:cxn modelId="{B718BEB6-3473-41E0-8F47-F62C2DCEC979}" type="presOf" srcId="{366212BE-A4D7-49BF-B7FF-C5758103F06E}" destId="{4A35AA3F-2635-43DF-90A5-BD2A327AF1AC}" srcOrd="0" destOrd="0" presId="urn:microsoft.com/office/officeart/2005/8/layout/cycle2"/>
    <dgm:cxn modelId="{058ED269-6033-4886-AB1A-BEAECCA18156}" type="presParOf" srcId="{FE315143-D452-4484-822E-5CE8955E9FB9}" destId="{341A0A12-2102-4140-B711-7E21A07ADBC6}" srcOrd="0" destOrd="0" presId="urn:microsoft.com/office/officeart/2005/8/layout/cycle2"/>
    <dgm:cxn modelId="{A2920C0E-14BB-4548-A0CB-194D377B4A2C}" type="presParOf" srcId="{FE315143-D452-4484-822E-5CE8955E9FB9}" destId="{280DE809-1FA4-46E5-8E9D-94832573F96D}" srcOrd="1" destOrd="0" presId="urn:microsoft.com/office/officeart/2005/8/layout/cycle2"/>
    <dgm:cxn modelId="{6B5F2290-7922-4D4E-B91A-9071124B5C0B}" type="presParOf" srcId="{280DE809-1FA4-46E5-8E9D-94832573F96D}" destId="{3B795D17-5A11-4B21-B9AA-94D288D6E072}" srcOrd="0" destOrd="0" presId="urn:microsoft.com/office/officeart/2005/8/layout/cycle2"/>
    <dgm:cxn modelId="{80ADDDD9-23A6-4156-8B6F-FFAAAF5DE0BA}" type="presParOf" srcId="{FE315143-D452-4484-822E-5CE8955E9FB9}" destId="{28C05B33-A995-41B7-BC73-48A31556DBBD}" srcOrd="2" destOrd="0" presId="urn:microsoft.com/office/officeart/2005/8/layout/cycle2"/>
    <dgm:cxn modelId="{44F6F68A-B91E-468C-9143-5B98DDDAE7F9}" type="presParOf" srcId="{FE315143-D452-4484-822E-5CE8955E9FB9}" destId="{4A35AA3F-2635-43DF-90A5-BD2A327AF1AC}" srcOrd="3" destOrd="0" presId="urn:microsoft.com/office/officeart/2005/8/layout/cycle2"/>
    <dgm:cxn modelId="{EC01D993-29CB-4897-BFC0-67DE93243D66}" type="presParOf" srcId="{4A35AA3F-2635-43DF-90A5-BD2A327AF1AC}" destId="{8AE6806E-F590-478C-971F-0D997E1F7F1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dirty="0"/>
            <a:t>Distance Vector</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0020" rIns="0" bIns="160020" numCol="1" spcCol="1270" anchor="b" anchorCtr="1">
          <a:noAutofit/>
        </a:bodyPr>
        <a:lstStyle/>
        <a:p>
          <a:pPr marL="0" lvl="0" indent="0" algn="ctr" defTabSz="800100">
            <a:lnSpc>
              <a:spcPct val="90000"/>
            </a:lnSpc>
            <a:spcBef>
              <a:spcPct val="0"/>
            </a:spcBef>
            <a:spcAft>
              <a:spcPct val="35000"/>
            </a:spcAft>
            <a:buNone/>
          </a:pPr>
          <a:r>
            <a:rPr lang="en-US" sz="1800" kern="1200" dirty="0" err="1"/>
            <a:t>Penghitungan</a:t>
          </a:r>
          <a:r>
            <a:rPr lang="en-US" sz="1800" kern="1200" dirty="0"/>
            <a:t> </a:t>
          </a:r>
          <a:r>
            <a:rPr lang="en-US" sz="1800" kern="1200" dirty="0" err="1"/>
            <a:t>Metrik</a:t>
          </a:r>
          <a:endParaRPr lang="en-US" sz="1800" kern="1200" dirty="0"/>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dirty="0"/>
            <a:t>Hybrid</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0020" rIns="0" bIns="160020" numCol="1" spcCol="1270" anchor="t" anchorCtr="1">
          <a:noAutofit/>
        </a:bodyPr>
        <a:lstStyle/>
        <a:p>
          <a:pPr marL="0" lvl="0" indent="0" algn="ctr" defTabSz="800100">
            <a:lnSpc>
              <a:spcPct val="90000"/>
            </a:lnSpc>
            <a:spcBef>
              <a:spcPct val="0"/>
            </a:spcBef>
            <a:spcAft>
              <a:spcPct val="35000"/>
            </a:spcAft>
            <a:buNone/>
          </a:pPr>
          <a:r>
            <a:rPr lang="en-US" sz="1800" kern="1200" dirty="0"/>
            <a:t>Hasil</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800100">
            <a:lnSpc>
              <a:spcPct val="90000"/>
            </a:lnSpc>
            <a:spcBef>
              <a:spcPct val="0"/>
            </a:spcBef>
            <a:spcAft>
              <a:spcPct val="35000"/>
            </a:spcAft>
            <a:buNone/>
          </a:pPr>
          <a:r>
            <a:rPr lang="en-US" sz="1800" kern="1200" dirty="0"/>
            <a:t>Link State</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0020" rIns="0" bIns="160020" numCol="1" spcCol="1270" anchor="b" anchorCtr="1">
          <a:noAutofit/>
        </a:bodyPr>
        <a:lstStyle/>
        <a:p>
          <a:pPr marL="0" lvl="0" indent="0" algn="ctr" defTabSz="800100">
            <a:lnSpc>
              <a:spcPct val="90000"/>
            </a:lnSpc>
            <a:spcBef>
              <a:spcPct val="0"/>
            </a:spcBef>
            <a:spcAft>
              <a:spcPct val="35000"/>
            </a:spcAft>
            <a:buNone/>
          </a:pPr>
          <a:r>
            <a:rPr lang="en-US" sz="1800" kern="1200" dirty="0"/>
            <a:t>Maintenance </a:t>
          </a:r>
          <a:r>
            <a:rPr lang="en-US" sz="1800" kern="1200" dirty="0" err="1"/>
            <a:t>Tabel</a:t>
          </a:r>
          <a:endParaRPr lang="en-US" sz="1800" kern="1200" dirty="0"/>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A0A12-2102-4140-B711-7E21A07ADBC6}">
      <dsp:nvSpPr>
        <dsp:cNvPr id="0" name=""/>
        <dsp:cNvSpPr/>
      </dsp:nvSpPr>
      <dsp:spPr>
        <a:xfrm>
          <a:off x="436" y="333783"/>
          <a:ext cx="2210591" cy="22105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Pembuatan</a:t>
          </a:r>
          <a:r>
            <a:rPr lang="en-US" sz="2000" kern="1200" dirty="0"/>
            <a:t> </a:t>
          </a:r>
          <a:r>
            <a:rPr lang="en-US" sz="2000" kern="1200" dirty="0" err="1"/>
            <a:t>Rute</a:t>
          </a:r>
          <a:r>
            <a:rPr lang="en-US" sz="2000" kern="1200" dirty="0"/>
            <a:t> (Distance Vector)</a:t>
          </a:r>
          <a:endParaRPr lang="id-ID" sz="2000" kern="1200" dirty="0"/>
        </a:p>
      </dsp:txBody>
      <dsp:txXfrm>
        <a:off x="324170" y="657517"/>
        <a:ext cx="1563123" cy="1563123"/>
      </dsp:txXfrm>
    </dsp:sp>
    <dsp:sp modelId="{280DE809-1FA4-46E5-8E9D-94832573F96D}">
      <dsp:nvSpPr>
        <dsp:cNvPr id="0" name=""/>
        <dsp:cNvSpPr/>
      </dsp:nvSpPr>
      <dsp:spPr>
        <a:xfrm>
          <a:off x="2037826" y="21567"/>
          <a:ext cx="1374380" cy="746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p>
      </dsp:txBody>
      <dsp:txXfrm>
        <a:off x="2037826" y="170782"/>
        <a:ext cx="1150558" cy="447644"/>
      </dsp:txXfrm>
    </dsp:sp>
    <dsp:sp modelId="{28C05B33-A995-41B7-BC73-48A31556DBBD}">
      <dsp:nvSpPr>
        <dsp:cNvPr id="0" name=""/>
        <dsp:cNvSpPr/>
      </dsp:nvSpPr>
      <dsp:spPr>
        <a:xfrm>
          <a:off x="3316801" y="333783"/>
          <a:ext cx="2210591" cy="22105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Maintenance </a:t>
          </a:r>
          <a:r>
            <a:rPr lang="en-US" sz="2000" kern="1200" dirty="0" err="1"/>
            <a:t>Tabel</a:t>
          </a:r>
          <a:r>
            <a:rPr lang="en-US" sz="2000" kern="1200" dirty="0"/>
            <a:t> (Link State)</a:t>
          </a:r>
          <a:endParaRPr lang="id-ID" sz="2000" kern="1200" dirty="0"/>
        </a:p>
      </dsp:txBody>
      <dsp:txXfrm>
        <a:off x="3640535" y="657517"/>
        <a:ext cx="1563123" cy="1563123"/>
      </dsp:txXfrm>
    </dsp:sp>
    <dsp:sp modelId="{4A35AA3F-2635-43DF-90A5-BD2A327AF1AC}">
      <dsp:nvSpPr>
        <dsp:cNvPr id="0" name=""/>
        <dsp:cNvSpPr/>
      </dsp:nvSpPr>
      <dsp:spPr>
        <a:xfrm rot="10800000">
          <a:off x="2115621" y="2110516"/>
          <a:ext cx="1374380" cy="746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p>
      </dsp:txBody>
      <dsp:txXfrm rot="10800000">
        <a:off x="2339443" y="2259731"/>
        <a:ext cx="1150558" cy="447644"/>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csdn.net/Breeze_CAT/article/details/79632791"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stance-vector_routing_protocol"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ssup2.github.io/theory_analysis/Routing_Protocol_%EB%B6%84%EB%A5%98/"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askleo.com/why_wont_my_program_use_more_than_25_of_the_cpu/"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www.futuristgerd.com/tag/convergence/"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Vehicle_routing_proble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networkengineering.stackexchange.com/questions/20784/eigrp-neighbors-establishment-proces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Backpressure_routing"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cna-labs.blogspot.com/2012/06/eigrp-metric-formula.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err="1">
                <a:solidFill>
                  <a:schemeClr val="tx1"/>
                </a:solidFill>
              </a:rPr>
              <a:t>Manajemen</a:t>
            </a:r>
            <a:r>
              <a:rPr lang="en-US" sz="4400" dirty="0">
                <a:solidFill>
                  <a:schemeClr val="tx1"/>
                </a:solidFill>
              </a:rPr>
              <a:t> routing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err="1">
                <a:solidFill>
                  <a:schemeClr val="tx1"/>
                </a:solidFill>
              </a:rPr>
              <a:t>Pertemuan</a:t>
            </a:r>
            <a:r>
              <a:rPr lang="en-US" dirty="0">
                <a:solidFill>
                  <a:schemeClr val="tx1"/>
                </a:solidFill>
              </a:rPr>
              <a:t> 14</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rstanding Basics of EIGRP Routing Protocol">
            <a:extLst>
              <a:ext uri="{FF2B5EF4-FFF2-40B4-BE49-F238E27FC236}">
                <a16:creationId xmlns:a16="http://schemas.microsoft.com/office/drawing/2014/main" id="{B10BA775-A5F2-4D0E-834C-9F96DEF169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5183" y="803063"/>
            <a:ext cx="8701634" cy="525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16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A573-8B57-4B98-A73E-F81AC9405E96}"/>
              </a:ext>
            </a:extLst>
          </p:cNvPr>
          <p:cNvSpPr>
            <a:spLocks noGrp="1"/>
          </p:cNvSpPr>
          <p:nvPr>
            <p:ph type="title"/>
          </p:nvPr>
        </p:nvSpPr>
        <p:spPr/>
        <p:txBody>
          <a:bodyPr/>
          <a:lstStyle/>
          <a:p>
            <a:r>
              <a:rPr lang="en-US" dirty="0" err="1"/>
              <a:t>Contoh</a:t>
            </a:r>
            <a:r>
              <a:rPr lang="en-US" dirty="0"/>
              <a:t> Reactive</a:t>
            </a:r>
            <a:endParaRPr lang="id-ID" dirty="0"/>
          </a:p>
        </p:txBody>
      </p:sp>
      <p:sp>
        <p:nvSpPr>
          <p:cNvPr id="3" name="Content Placeholder 2">
            <a:extLst>
              <a:ext uri="{FF2B5EF4-FFF2-40B4-BE49-F238E27FC236}">
                <a16:creationId xmlns:a16="http://schemas.microsoft.com/office/drawing/2014/main" id="{936F9851-291B-4516-B02C-3B839B8CE6E4}"/>
              </a:ext>
            </a:extLst>
          </p:cNvPr>
          <p:cNvSpPr>
            <a:spLocks noGrp="1"/>
          </p:cNvSpPr>
          <p:nvPr>
            <p:ph idx="1"/>
          </p:nvPr>
        </p:nvSpPr>
        <p:spPr/>
        <p:txBody>
          <a:bodyPr>
            <a:normAutofit/>
          </a:bodyPr>
          <a:lstStyle/>
          <a:p>
            <a:pPr algn="l">
              <a:buFont typeface="Arial" panose="020B0604020202020204" pitchFamily="34" charset="0"/>
              <a:buChar char="•"/>
            </a:pPr>
            <a:r>
              <a:rPr lang="en-US" sz="3200" b="0" i="0" dirty="0">
                <a:solidFill>
                  <a:srgbClr val="333333"/>
                </a:solidFill>
                <a:effectLst/>
                <a:latin typeface="Open-sans"/>
              </a:rPr>
              <a:t>Preferred Link-Based Routing (PLBR)</a:t>
            </a:r>
          </a:p>
          <a:p>
            <a:pPr algn="l">
              <a:buFont typeface="Arial" panose="020B0604020202020204" pitchFamily="34" charset="0"/>
              <a:buChar char="•"/>
            </a:pPr>
            <a:r>
              <a:rPr lang="en-US" sz="3200" b="0" i="0" dirty="0">
                <a:solidFill>
                  <a:srgbClr val="333333"/>
                </a:solidFill>
                <a:effectLst/>
                <a:latin typeface="Open-sans"/>
              </a:rPr>
              <a:t>Neighbor Degree-Based Preferred Link (NDPL) and Weight-Based Preferred Link (WBPL) Subset</a:t>
            </a:r>
          </a:p>
          <a:p>
            <a:pPr algn="l">
              <a:buFont typeface="Arial" panose="020B0604020202020204" pitchFamily="34" charset="0"/>
              <a:buChar char="•"/>
            </a:pPr>
            <a:r>
              <a:rPr lang="en-US" sz="3200" b="0" i="0" dirty="0">
                <a:solidFill>
                  <a:srgbClr val="333333"/>
                </a:solidFill>
                <a:effectLst/>
                <a:latin typeface="Open-sans"/>
              </a:rPr>
              <a:t>Optimized Link State Routing (OLSR)</a:t>
            </a:r>
          </a:p>
        </p:txBody>
      </p:sp>
    </p:spTree>
    <p:extLst>
      <p:ext uri="{BB962C8B-B14F-4D97-AF65-F5344CB8AC3E}">
        <p14:creationId xmlns:p14="http://schemas.microsoft.com/office/powerpoint/2010/main" val="264294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nhancing Security in Optimized Link State Routing Protocol for Mobile Ad  Hoc Networks | SpringerLink">
            <a:extLst>
              <a:ext uri="{FF2B5EF4-FFF2-40B4-BE49-F238E27FC236}">
                <a16:creationId xmlns:a16="http://schemas.microsoft.com/office/drawing/2014/main" id="{2A2AA595-7F73-4BCD-AB44-DA68A6765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1064483"/>
            <a:ext cx="10588922" cy="472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0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BE99-612B-47A6-8B1E-34819B294DFB}"/>
              </a:ext>
            </a:extLst>
          </p:cNvPr>
          <p:cNvSpPr>
            <a:spLocks noGrp="1"/>
          </p:cNvSpPr>
          <p:nvPr>
            <p:ph type="title"/>
          </p:nvPr>
        </p:nvSpPr>
        <p:spPr/>
        <p:txBody>
          <a:bodyPr/>
          <a:lstStyle/>
          <a:p>
            <a:r>
              <a:rPr lang="en-US" dirty="0"/>
              <a:t>EIGRP?</a:t>
            </a:r>
            <a:endParaRPr lang="id-ID" dirty="0"/>
          </a:p>
        </p:txBody>
      </p:sp>
      <p:sp>
        <p:nvSpPr>
          <p:cNvPr id="3" name="Content Placeholder 2">
            <a:extLst>
              <a:ext uri="{FF2B5EF4-FFF2-40B4-BE49-F238E27FC236}">
                <a16:creationId xmlns:a16="http://schemas.microsoft.com/office/drawing/2014/main" id="{2E4BBD69-202A-4853-A2E5-B3F9EC2E80EA}"/>
              </a:ext>
            </a:extLst>
          </p:cNvPr>
          <p:cNvSpPr>
            <a:spLocks noGrp="1"/>
          </p:cNvSpPr>
          <p:nvPr>
            <p:ph idx="1"/>
          </p:nvPr>
        </p:nvSpPr>
        <p:spPr/>
        <p:txBody>
          <a:bodyPr>
            <a:normAutofit/>
          </a:bodyPr>
          <a:lstStyle/>
          <a:p>
            <a:pPr algn="just"/>
            <a:r>
              <a:rPr lang="id-ID" sz="2400" dirty="0"/>
              <a:t>EIGRP adalah protokol </a:t>
            </a:r>
            <a:r>
              <a:rPr lang="id-ID" sz="2400" dirty="0" err="1"/>
              <a:t>routing</a:t>
            </a:r>
            <a:r>
              <a:rPr lang="id-ID" sz="2400" dirty="0"/>
              <a:t> vektor jarak-</a:t>
            </a:r>
            <a:r>
              <a:rPr lang="id-ID" sz="2400" dirty="0" err="1"/>
              <a:t>hybrid</a:t>
            </a:r>
            <a:r>
              <a:rPr lang="id-ID" sz="2400" dirty="0"/>
              <a:t>. Ini terutama merupakan protokol perutean vektor jarak, tetapi juga menggunakan metrik komposit yang sama seperti Protokol Perutean Gerbang Interior (IGRP). </a:t>
            </a:r>
            <a:endParaRPr lang="en-US" sz="2400" dirty="0"/>
          </a:p>
          <a:p>
            <a:pPr algn="just"/>
            <a:r>
              <a:rPr lang="id-ID" sz="2400" dirty="0"/>
              <a:t>EIGRP menggunakan </a:t>
            </a:r>
            <a:r>
              <a:rPr lang="id-ID" sz="2400" dirty="0" err="1"/>
              <a:t>Diffusing-Update</a:t>
            </a:r>
            <a:r>
              <a:rPr lang="id-ID" sz="2400" dirty="0"/>
              <a:t> </a:t>
            </a:r>
            <a:r>
              <a:rPr lang="id-ID" sz="2400" dirty="0" err="1"/>
              <a:t>Algorithm</a:t>
            </a:r>
            <a:r>
              <a:rPr lang="id-ID" sz="2400" dirty="0"/>
              <a:t> (DUAL) untuk melakukan perutean bebas tampilan dan menghitung jalur terpendek.</a:t>
            </a:r>
          </a:p>
        </p:txBody>
      </p:sp>
    </p:spTree>
    <p:extLst>
      <p:ext uri="{BB962C8B-B14F-4D97-AF65-F5344CB8AC3E}">
        <p14:creationId xmlns:p14="http://schemas.microsoft.com/office/powerpoint/2010/main" val="103194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7DE0-BCC4-4F46-97DA-F0BE9BC4A58B}"/>
              </a:ext>
            </a:extLst>
          </p:cNvPr>
          <p:cNvSpPr>
            <a:spLocks noGrp="1"/>
          </p:cNvSpPr>
          <p:nvPr>
            <p:ph type="title"/>
          </p:nvPr>
        </p:nvSpPr>
        <p:spPr/>
        <p:txBody>
          <a:bodyPr/>
          <a:lstStyle/>
          <a:p>
            <a:r>
              <a:rPr lang="en-US" dirty="0"/>
              <a:t>Cara </a:t>
            </a:r>
            <a:r>
              <a:rPr lang="en-US" dirty="0" err="1"/>
              <a:t>Kerja</a:t>
            </a:r>
            <a:r>
              <a:rPr lang="en-US" dirty="0"/>
              <a:t> EIGRP</a:t>
            </a:r>
            <a:endParaRPr lang="id-ID" dirty="0"/>
          </a:p>
        </p:txBody>
      </p:sp>
      <p:sp>
        <p:nvSpPr>
          <p:cNvPr id="3" name="Content Placeholder 2">
            <a:extLst>
              <a:ext uri="{FF2B5EF4-FFF2-40B4-BE49-F238E27FC236}">
                <a16:creationId xmlns:a16="http://schemas.microsoft.com/office/drawing/2014/main" id="{A37A953B-D189-4BEB-B8BE-2F578104F9D1}"/>
              </a:ext>
            </a:extLst>
          </p:cNvPr>
          <p:cNvSpPr>
            <a:spLocks noGrp="1"/>
          </p:cNvSpPr>
          <p:nvPr>
            <p:ph idx="1"/>
          </p:nvPr>
        </p:nvSpPr>
        <p:spPr/>
        <p:txBody>
          <a:bodyPr>
            <a:normAutofit/>
          </a:bodyPr>
          <a:lstStyle/>
          <a:p>
            <a:pPr algn="just"/>
            <a:r>
              <a:rPr lang="id-ID" sz="2400" dirty="0"/>
              <a:t>Dengan EIGRP, dua </a:t>
            </a:r>
            <a:r>
              <a:rPr lang="id-ID" sz="2400" dirty="0" err="1"/>
              <a:t>router</a:t>
            </a:r>
            <a:r>
              <a:rPr lang="id-ID" sz="2400" dirty="0"/>
              <a:t> membentuk hubungan tetangga dan rute pertukaran. Paket Halo ("</a:t>
            </a:r>
            <a:r>
              <a:rPr lang="id-ID" sz="2400" dirty="0" err="1"/>
              <a:t>keepalives</a:t>
            </a:r>
            <a:r>
              <a:rPr lang="id-ID" sz="2400" dirty="0"/>
              <a:t>") ada di antara dua </a:t>
            </a:r>
            <a:r>
              <a:rPr lang="id-ID" sz="2400" dirty="0" err="1"/>
              <a:t>router</a:t>
            </a:r>
            <a:r>
              <a:rPr lang="id-ID" sz="2400" dirty="0"/>
              <a:t>; mereka berfungsi untuk memberi tahu masing-masing pihak jika yang lain turun atau jika hubungan di antara mereka turun.</a:t>
            </a:r>
          </a:p>
        </p:txBody>
      </p:sp>
    </p:spTree>
    <p:extLst>
      <p:ext uri="{BB962C8B-B14F-4D97-AF65-F5344CB8AC3E}">
        <p14:creationId xmlns:p14="http://schemas.microsoft.com/office/powerpoint/2010/main" val="188173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23" name="Rectangle 16">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EDE002-63CC-484D-AC79-70C8B8A342F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882913" y="794269"/>
            <a:ext cx="6426174" cy="5269462"/>
          </a:xfrm>
          <a:prstGeom prst="rect">
            <a:avLst/>
          </a:prstGeom>
        </p:spPr>
      </p:pic>
      <p:sp>
        <p:nvSpPr>
          <p:cNvPr id="6" name="TextBox 5">
            <a:extLst>
              <a:ext uri="{FF2B5EF4-FFF2-40B4-BE49-F238E27FC236}">
                <a16:creationId xmlns:a16="http://schemas.microsoft.com/office/drawing/2014/main" id="{427DE767-C1D1-4B20-979A-764BEA3BEB99}"/>
              </a:ext>
            </a:extLst>
          </p:cNvPr>
          <p:cNvSpPr txBox="1"/>
          <p:nvPr/>
        </p:nvSpPr>
        <p:spPr>
          <a:xfrm>
            <a:off x="6702284" y="5863676"/>
            <a:ext cx="2606803"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blog.csdn.net/Breeze_CAT/article/details/79632791">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id-ID" sz="700">
              <a:solidFill>
                <a:srgbClr val="FFFFFF"/>
              </a:solidFill>
            </a:endParaRPr>
          </a:p>
        </p:txBody>
      </p:sp>
    </p:spTree>
    <p:extLst>
      <p:ext uri="{BB962C8B-B14F-4D97-AF65-F5344CB8AC3E}">
        <p14:creationId xmlns:p14="http://schemas.microsoft.com/office/powerpoint/2010/main" val="21313048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94A8-7635-4D9A-8323-28720E2C7F33}"/>
              </a:ext>
            </a:extLst>
          </p:cNvPr>
          <p:cNvSpPr>
            <a:spLocks noGrp="1"/>
          </p:cNvSpPr>
          <p:nvPr>
            <p:ph type="title"/>
          </p:nvPr>
        </p:nvSpPr>
        <p:spPr/>
        <p:txBody>
          <a:bodyPr/>
          <a:lstStyle/>
          <a:p>
            <a:r>
              <a:rPr lang="en-US" dirty="0"/>
              <a:t>Next?</a:t>
            </a:r>
            <a:endParaRPr lang="id-ID" dirty="0"/>
          </a:p>
        </p:txBody>
      </p:sp>
      <p:sp>
        <p:nvSpPr>
          <p:cNvPr id="3" name="Content Placeholder 2">
            <a:extLst>
              <a:ext uri="{FF2B5EF4-FFF2-40B4-BE49-F238E27FC236}">
                <a16:creationId xmlns:a16="http://schemas.microsoft.com/office/drawing/2014/main" id="{C08EE32A-CD7F-4251-A2AD-FD47CFE033BF}"/>
              </a:ext>
            </a:extLst>
          </p:cNvPr>
          <p:cNvSpPr>
            <a:spLocks noGrp="1"/>
          </p:cNvSpPr>
          <p:nvPr>
            <p:ph idx="1"/>
          </p:nvPr>
        </p:nvSpPr>
        <p:spPr/>
        <p:txBody>
          <a:bodyPr>
            <a:normAutofit/>
          </a:bodyPr>
          <a:lstStyle/>
          <a:p>
            <a:r>
              <a:rPr lang="en-US" sz="23900" dirty="0"/>
              <a:t>EIGRP</a:t>
            </a:r>
            <a:endParaRPr lang="id-ID" sz="23900" dirty="0"/>
          </a:p>
        </p:txBody>
      </p:sp>
    </p:spTree>
    <p:extLst>
      <p:ext uri="{BB962C8B-B14F-4D97-AF65-F5344CB8AC3E}">
        <p14:creationId xmlns:p14="http://schemas.microsoft.com/office/powerpoint/2010/main" val="420533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Hybrid Routing Protocol</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37794840"/>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1279"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995AD1-F7C3-4B69-982D-1831985EECBE}"/>
              </a:ext>
            </a:extLst>
          </p:cNvPr>
          <p:cNvSpPr>
            <a:spLocks noGrp="1"/>
          </p:cNvSpPr>
          <p:nvPr>
            <p:ph type="title"/>
          </p:nvPr>
        </p:nvSpPr>
        <p:spPr>
          <a:xfrm>
            <a:off x="4706982" y="642593"/>
            <a:ext cx="6736084" cy="1744183"/>
          </a:xfrm>
        </p:spPr>
        <p:txBody>
          <a:bodyPr>
            <a:normAutofit/>
          </a:bodyPr>
          <a:lstStyle/>
          <a:p>
            <a:r>
              <a:rPr lang="en-US" dirty="0" err="1"/>
              <a:t>Konsep</a:t>
            </a:r>
            <a:r>
              <a:rPr lang="en-US" dirty="0"/>
              <a:t> Routing Hybrid</a:t>
            </a:r>
            <a:endParaRPr lang="id-ID" dirty="0"/>
          </a:p>
        </p:txBody>
      </p:sp>
      <p:pic>
        <p:nvPicPr>
          <p:cNvPr id="5" name="Picture 4">
            <a:extLst>
              <a:ext uri="{FF2B5EF4-FFF2-40B4-BE49-F238E27FC236}">
                <a16:creationId xmlns:a16="http://schemas.microsoft.com/office/drawing/2014/main" id="{3EE9EAEA-413B-4349-85B2-3FC668176E7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3404" y="484635"/>
            <a:ext cx="2545895" cy="2790023"/>
          </a:xfrm>
          <a:prstGeom prst="rect">
            <a:avLst/>
          </a:prstGeom>
        </p:spPr>
      </p:pic>
      <p:pic>
        <p:nvPicPr>
          <p:cNvPr id="8" name="Picture 7">
            <a:extLst>
              <a:ext uri="{FF2B5EF4-FFF2-40B4-BE49-F238E27FC236}">
                <a16:creationId xmlns:a16="http://schemas.microsoft.com/office/drawing/2014/main" id="{956BE1E0-6C57-42F8-B7BA-EE00E3697BA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8532" y="3796809"/>
            <a:ext cx="3321198" cy="2067445"/>
          </a:xfrm>
          <a:prstGeom prst="rect">
            <a:avLst/>
          </a:prstGeom>
        </p:spPr>
      </p:pic>
      <p:sp>
        <p:nvSpPr>
          <p:cNvPr id="3" name="Content Placeholder 2">
            <a:extLst>
              <a:ext uri="{FF2B5EF4-FFF2-40B4-BE49-F238E27FC236}">
                <a16:creationId xmlns:a16="http://schemas.microsoft.com/office/drawing/2014/main" id="{0BC15256-2892-417B-8C30-B205C4C06C72}"/>
              </a:ext>
            </a:extLst>
          </p:cNvPr>
          <p:cNvSpPr>
            <a:spLocks noGrp="1"/>
          </p:cNvSpPr>
          <p:nvPr>
            <p:ph idx="1"/>
          </p:nvPr>
        </p:nvSpPr>
        <p:spPr>
          <a:xfrm>
            <a:off x="4834965" y="2386584"/>
            <a:ext cx="6608101" cy="3648456"/>
          </a:xfrm>
        </p:spPr>
        <p:txBody>
          <a:bodyPr>
            <a:normAutofit/>
          </a:bodyPr>
          <a:lstStyle/>
          <a:p>
            <a:pPr algn="just"/>
            <a:r>
              <a:rPr lang="id-ID" sz="2400" b="0" i="0" dirty="0">
                <a:effectLst/>
                <a:latin typeface="Roboto"/>
              </a:rPr>
              <a:t>Perutean Hibrid, biasanya disebut sebagai perutean hibrid seimbang, adalah kombinasi dari perutean </a:t>
            </a:r>
            <a:r>
              <a:rPr lang="en-US" sz="2400" b="0" i="0" dirty="0">
                <a:effectLst/>
                <a:latin typeface="Roboto"/>
              </a:rPr>
              <a:t>distance-vector dan link-state</a:t>
            </a:r>
            <a:endParaRPr lang="id-ID" sz="2400" dirty="0"/>
          </a:p>
        </p:txBody>
      </p:sp>
      <p:sp>
        <p:nvSpPr>
          <p:cNvPr id="18" name="Rectangle 17">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1371" y="374904"/>
            <a:ext cx="7378773" cy="6108192"/>
          </a:xfrm>
          <a:prstGeom prst="rect">
            <a:avLst/>
          </a:prstGeom>
          <a:noFill/>
          <a:ln w="6350" cap="sq" cmpd="sng" algn="ctr">
            <a:solidFill>
              <a:schemeClr val="tx1">
                <a:lumMod val="75000"/>
                <a:lumOff val="25000"/>
              </a:schemeClr>
            </a:solidFill>
            <a:prstDash val="solid"/>
            <a:miter lim="800000"/>
          </a:ln>
          <a:effectLst/>
        </p:spPr>
      </p:sp>
      <p:sp>
        <p:nvSpPr>
          <p:cNvPr id="6" name="TextBox 5">
            <a:extLst>
              <a:ext uri="{FF2B5EF4-FFF2-40B4-BE49-F238E27FC236}">
                <a16:creationId xmlns:a16="http://schemas.microsoft.com/office/drawing/2014/main" id="{19E4B5D4-9B7B-495F-98D3-33EE6800585A}"/>
              </a:ext>
            </a:extLst>
          </p:cNvPr>
          <p:cNvSpPr txBox="1"/>
          <p:nvPr/>
        </p:nvSpPr>
        <p:spPr>
          <a:xfrm>
            <a:off x="9585196" y="6657945"/>
            <a:ext cx="2606804"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en.wikipedia.org/wiki/Distance-vector_routing_protocol">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id-ID" sz="700">
              <a:solidFill>
                <a:srgbClr val="FFFFFF"/>
              </a:solidFill>
            </a:endParaRPr>
          </a:p>
        </p:txBody>
      </p:sp>
      <p:sp>
        <p:nvSpPr>
          <p:cNvPr id="9" name="TextBox 8">
            <a:extLst>
              <a:ext uri="{FF2B5EF4-FFF2-40B4-BE49-F238E27FC236}">
                <a16:creationId xmlns:a16="http://schemas.microsoft.com/office/drawing/2014/main" id="{86D52BCE-34E9-42ED-B827-3D6BB3EB6D29}"/>
              </a:ext>
            </a:extLst>
          </p:cNvPr>
          <p:cNvSpPr txBox="1"/>
          <p:nvPr/>
        </p:nvSpPr>
        <p:spPr>
          <a:xfrm>
            <a:off x="1001023" y="5664199"/>
            <a:ext cx="2768707"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5" tooltip="https://ssup2.github.io/theory_analysis/Routing_Protocol_%EB%B6%84%EB%A5%98/">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id-ID" sz="700">
              <a:solidFill>
                <a:srgbClr val="FFFFFF"/>
              </a:solidFill>
            </a:endParaRPr>
          </a:p>
        </p:txBody>
      </p:sp>
    </p:spTree>
    <p:extLst>
      <p:ext uri="{BB962C8B-B14F-4D97-AF65-F5344CB8AC3E}">
        <p14:creationId xmlns:p14="http://schemas.microsoft.com/office/powerpoint/2010/main" val="249290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06CE-5F5B-445B-A658-B2F9DC823C0C}"/>
              </a:ext>
            </a:extLst>
          </p:cNvPr>
          <p:cNvSpPr>
            <a:spLocks noGrp="1"/>
          </p:cNvSpPr>
          <p:nvPr>
            <p:ph type="title"/>
          </p:nvPr>
        </p:nvSpPr>
        <p:spPr/>
        <p:txBody>
          <a:bodyPr/>
          <a:lstStyle/>
          <a:p>
            <a:r>
              <a:rPr lang="en-US" dirty="0" err="1"/>
              <a:t>Lanjut</a:t>
            </a:r>
            <a:r>
              <a:rPr lang="en-US" dirty="0"/>
              <a:t>.</a:t>
            </a:r>
            <a:endParaRPr lang="id-ID" dirty="0"/>
          </a:p>
        </p:txBody>
      </p:sp>
      <p:sp>
        <p:nvSpPr>
          <p:cNvPr id="3" name="Content Placeholder 2">
            <a:extLst>
              <a:ext uri="{FF2B5EF4-FFF2-40B4-BE49-F238E27FC236}">
                <a16:creationId xmlns:a16="http://schemas.microsoft.com/office/drawing/2014/main" id="{5E22DEB4-9175-4FED-A5D6-88A22205117B}"/>
              </a:ext>
            </a:extLst>
          </p:cNvPr>
          <p:cNvSpPr>
            <a:spLocks noGrp="1"/>
          </p:cNvSpPr>
          <p:nvPr>
            <p:ph idx="1"/>
          </p:nvPr>
        </p:nvSpPr>
        <p:spPr>
          <a:xfrm>
            <a:off x="1066800" y="2103120"/>
            <a:ext cx="10058400" cy="1803055"/>
          </a:xfrm>
        </p:spPr>
        <p:txBody>
          <a:bodyPr>
            <a:normAutofit/>
          </a:bodyPr>
          <a:lstStyle/>
          <a:p>
            <a:pPr algn="just"/>
            <a:r>
              <a:rPr lang="id-ID" sz="2400" dirty="0"/>
              <a:t>Protokol perutean hibrid menggunakan vektor jarak untuk metrik yang lebih akurat guna menentukan jalur terbaik ke jaringan tujuan, dan melaporkan informasi perutean hanya jika ada perubahan dalam </a:t>
            </a:r>
            <a:r>
              <a:rPr lang="id-ID" sz="2400" dirty="0" err="1"/>
              <a:t>topologi</a:t>
            </a:r>
            <a:r>
              <a:rPr lang="id-ID" sz="2400" dirty="0"/>
              <a:t> jaringan.</a:t>
            </a:r>
          </a:p>
        </p:txBody>
      </p:sp>
      <p:graphicFrame>
        <p:nvGraphicFramePr>
          <p:cNvPr id="4" name="Diagram 3">
            <a:extLst>
              <a:ext uri="{FF2B5EF4-FFF2-40B4-BE49-F238E27FC236}">
                <a16:creationId xmlns:a16="http://schemas.microsoft.com/office/drawing/2014/main" id="{D4D502B6-F5D0-4814-921D-80E30707D5EF}"/>
              </a:ext>
            </a:extLst>
          </p:cNvPr>
          <p:cNvGraphicFramePr/>
          <p:nvPr>
            <p:extLst>
              <p:ext uri="{D42A27DB-BD31-4B8C-83A1-F6EECF244321}">
                <p14:modId xmlns:p14="http://schemas.microsoft.com/office/powerpoint/2010/main" val="1761200161"/>
              </p:ext>
            </p:extLst>
          </p:nvPr>
        </p:nvGraphicFramePr>
        <p:xfrm>
          <a:off x="6161103" y="3429001"/>
          <a:ext cx="5527829" cy="2878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91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75BF16-A089-429E-B520-CE9994B553D8}"/>
              </a:ext>
            </a:extLst>
          </p:cNvPr>
          <p:cNvSpPr>
            <a:spLocks noGrp="1"/>
          </p:cNvSpPr>
          <p:nvPr>
            <p:ph type="title"/>
          </p:nvPr>
        </p:nvSpPr>
        <p:spPr>
          <a:xfrm>
            <a:off x="868680" y="642593"/>
            <a:ext cx="6281928" cy="1744183"/>
          </a:xfrm>
        </p:spPr>
        <p:txBody>
          <a:bodyPr>
            <a:normAutofit/>
          </a:bodyPr>
          <a:lstStyle/>
          <a:p>
            <a:r>
              <a:rPr lang="en-US" dirty="0" err="1"/>
              <a:t>Keuntungan</a:t>
            </a:r>
            <a:r>
              <a:rPr lang="en-US" dirty="0"/>
              <a:t> Hybrid Routing</a:t>
            </a:r>
            <a:endParaRPr lang="id-ID" dirty="0"/>
          </a:p>
        </p:txBody>
      </p:sp>
      <p:sp>
        <p:nvSpPr>
          <p:cNvPr id="3" name="Content Placeholder 2">
            <a:extLst>
              <a:ext uri="{FF2B5EF4-FFF2-40B4-BE49-F238E27FC236}">
                <a16:creationId xmlns:a16="http://schemas.microsoft.com/office/drawing/2014/main" id="{5A359684-B404-415B-8C3E-43A081FA8DBA}"/>
              </a:ext>
            </a:extLst>
          </p:cNvPr>
          <p:cNvSpPr>
            <a:spLocks noGrp="1"/>
          </p:cNvSpPr>
          <p:nvPr>
            <p:ph idx="1"/>
          </p:nvPr>
        </p:nvSpPr>
        <p:spPr>
          <a:xfrm>
            <a:off x="868680" y="2386584"/>
            <a:ext cx="6281928" cy="3648456"/>
          </a:xfrm>
        </p:spPr>
        <p:txBody>
          <a:bodyPr>
            <a:normAutofit/>
          </a:bodyPr>
          <a:lstStyle/>
          <a:p>
            <a:pPr algn="just"/>
            <a:r>
              <a:rPr lang="id-ID" sz="2000" dirty="0"/>
              <a:t>Perutean hibrid memungkinkan konvergensi yang cepat tetapi membutuhkan daya pemrosesan dan memori yang lebih sedikit dibandingkan dengan perutean status tautan.</a:t>
            </a:r>
          </a:p>
        </p:txBody>
      </p:sp>
      <p:pic>
        <p:nvPicPr>
          <p:cNvPr id="5" name="Picture 4" descr="A picture containing text, electronics, circuit&#10;&#10;Description automatically generated">
            <a:extLst>
              <a:ext uri="{FF2B5EF4-FFF2-40B4-BE49-F238E27FC236}">
                <a16:creationId xmlns:a16="http://schemas.microsoft.com/office/drawing/2014/main" id="{B7A5B095-0789-4413-955C-00832D57436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10" b="5242"/>
          <a:stretch/>
        </p:blipFill>
        <p:spPr>
          <a:xfrm>
            <a:off x="7837371" y="237744"/>
            <a:ext cx="4124416" cy="3191256"/>
          </a:xfrm>
          <a:prstGeom prst="rect">
            <a:avLst/>
          </a:prstGeom>
        </p:spPr>
      </p:pic>
      <p:pic>
        <p:nvPicPr>
          <p:cNvPr id="8" name="Picture 7">
            <a:extLst>
              <a:ext uri="{FF2B5EF4-FFF2-40B4-BE49-F238E27FC236}">
                <a16:creationId xmlns:a16="http://schemas.microsoft.com/office/drawing/2014/main" id="{EE24FD3B-B28C-4F9E-9D0E-B707C47B1927}"/>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3333" b="16693"/>
          <a:stretch/>
        </p:blipFill>
        <p:spPr>
          <a:xfrm>
            <a:off x="7837370" y="3429000"/>
            <a:ext cx="4124416" cy="3191256"/>
          </a:xfrm>
          <a:prstGeom prst="rect">
            <a:avLst/>
          </a:prstGeom>
        </p:spPr>
      </p:pic>
      <p:sp>
        <p:nvSpPr>
          <p:cNvPr id="6" name="TextBox 5">
            <a:extLst>
              <a:ext uri="{FF2B5EF4-FFF2-40B4-BE49-F238E27FC236}">
                <a16:creationId xmlns:a16="http://schemas.microsoft.com/office/drawing/2014/main" id="{72175501-9346-41BC-B91C-EE4C4F08D384}"/>
              </a:ext>
            </a:extLst>
          </p:cNvPr>
          <p:cNvSpPr txBox="1"/>
          <p:nvPr/>
        </p:nvSpPr>
        <p:spPr>
          <a:xfrm>
            <a:off x="9170638" y="3228945"/>
            <a:ext cx="2791149"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askleo.com/why_wont_my_program_use_more_than_25_of_the_cpu/">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id-ID" sz="700">
              <a:solidFill>
                <a:srgbClr val="FFFFFF"/>
              </a:solidFill>
            </a:endParaRPr>
          </a:p>
        </p:txBody>
      </p:sp>
      <p:sp>
        <p:nvSpPr>
          <p:cNvPr id="9" name="TextBox 8">
            <a:extLst>
              <a:ext uri="{FF2B5EF4-FFF2-40B4-BE49-F238E27FC236}">
                <a16:creationId xmlns:a16="http://schemas.microsoft.com/office/drawing/2014/main" id="{74F1DB28-C4FE-45D4-8457-554BA1A03507}"/>
              </a:ext>
            </a:extLst>
          </p:cNvPr>
          <p:cNvSpPr txBox="1"/>
          <p:nvPr/>
        </p:nvSpPr>
        <p:spPr>
          <a:xfrm>
            <a:off x="9193079" y="6420201"/>
            <a:ext cx="2768707"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5" tooltip="http://www.futuristgerd.com/tag/convergence/">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id-ID" sz="700">
              <a:solidFill>
                <a:srgbClr val="FFFFFF"/>
              </a:solidFill>
            </a:endParaRPr>
          </a:p>
        </p:txBody>
      </p:sp>
    </p:spTree>
    <p:extLst>
      <p:ext uri="{BB962C8B-B14F-4D97-AF65-F5344CB8AC3E}">
        <p14:creationId xmlns:p14="http://schemas.microsoft.com/office/powerpoint/2010/main" val="221148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710-A928-45F6-898F-141AECD362DD}"/>
              </a:ext>
            </a:extLst>
          </p:cNvPr>
          <p:cNvSpPr>
            <a:spLocks noGrp="1"/>
          </p:cNvSpPr>
          <p:nvPr>
            <p:ph type="title"/>
          </p:nvPr>
        </p:nvSpPr>
        <p:spPr>
          <a:xfrm>
            <a:off x="6579450" y="727627"/>
            <a:ext cx="4957553" cy="1645920"/>
          </a:xfrm>
        </p:spPr>
        <p:txBody>
          <a:bodyPr>
            <a:normAutofit/>
          </a:bodyPr>
          <a:lstStyle/>
          <a:p>
            <a:r>
              <a:rPr lang="en-US" dirty="0" err="1"/>
              <a:t>Jenis</a:t>
            </a:r>
            <a:r>
              <a:rPr lang="en-US" dirty="0"/>
              <a:t> HRP</a:t>
            </a:r>
            <a:endParaRPr lang="id-ID" dirty="0"/>
          </a:p>
        </p:txBody>
      </p:sp>
      <p:sp>
        <p:nvSpPr>
          <p:cNvPr id="11" name="Rectangle 1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descr="Chart, radar chart, line chart&#10;&#10;Description automatically generated">
            <a:extLst>
              <a:ext uri="{FF2B5EF4-FFF2-40B4-BE49-F238E27FC236}">
                <a16:creationId xmlns:a16="http://schemas.microsoft.com/office/drawing/2014/main" id="{A5CADD00-3DF9-415E-BC41-F10704A5A4C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05256" y="1973292"/>
            <a:ext cx="4414438" cy="2929581"/>
          </a:xfrm>
          <a:prstGeom prst="rect">
            <a:avLst/>
          </a:prstGeom>
        </p:spPr>
      </p:pic>
      <p:sp>
        <p:nvSpPr>
          <p:cNvPr id="3" name="Content Placeholder 2">
            <a:extLst>
              <a:ext uri="{FF2B5EF4-FFF2-40B4-BE49-F238E27FC236}">
                <a16:creationId xmlns:a16="http://schemas.microsoft.com/office/drawing/2014/main" id="{FB011C2B-C6CC-4219-B627-FCF034F89192}"/>
              </a:ext>
            </a:extLst>
          </p:cNvPr>
          <p:cNvSpPr>
            <a:spLocks noGrp="1"/>
          </p:cNvSpPr>
          <p:nvPr>
            <p:ph idx="1"/>
          </p:nvPr>
        </p:nvSpPr>
        <p:spPr>
          <a:xfrm>
            <a:off x="6579450" y="2538919"/>
            <a:ext cx="4957554" cy="3496120"/>
          </a:xfrm>
        </p:spPr>
        <p:txBody>
          <a:bodyPr>
            <a:normAutofit/>
          </a:bodyPr>
          <a:lstStyle/>
          <a:p>
            <a:r>
              <a:rPr lang="en-US" sz="2800" dirty="0"/>
              <a:t>Proactive HRP</a:t>
            </a:r>
          </a:p>
          <a:p>
            <a:r>
              <a:rPr lang="en-US" sz="2800" dirty="0"/>
              <a:t>Reactive HRP</a:t>
            </a:r>
            <a:endParaRPr lang="id-ID" sz="2800" dirty="0"/>
          </a:p>
        </p:txBody>
      </p:sp>
      <p:sp>
        <p:nvSpPr>
          <p:cNvPr id="6" name="TextBox 5">
            <a:extLst>
              <a:ext uri="{FF2B5EF4-FFF2-40B4-BE49-F238E27FC236}">
                <a16:creationId xmlns:a16="http://schemas.microsoft.com/office/drawing/2014/main" id="{6AB00954-96D4-4738-98D0-9775ED098657}"/>
              </a:ext>
            </a:extLst>
          </p:cNvPr>
          <p:cNvSpPr txBox="1"/>
          <p:nvPr/>
        </p:nvSpPr>
        <p:spPr>
          <a:xfrm>
            <a:off x="3012890" y="4702818"/>
            <a:ext cx="2606804"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en.wikipedia.org/wiki/Vehicle_routing_problem">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id-ID" sz="700">
              <a:solidFill>
                <a:srgbClr val="FFFFFF"/>
              </a:solidFill>
            </a:endParaRPr>
          </a:p>
        </p:txBody>
      </p:sp>
    </p:spTree>
    <p:extLst>
      <p:ext uri="{BB962C8B-B14F-4D97-AF65-F5344CB8AC3E}">
        <p14:creationId xmlns:p14="http://schemas.microsoft.com/office/powerpoint/2010/main" val="33454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64DE738-A948-411B-99ED-9E2838837C2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376" r="-1" b="2112"/>
          <a:stretch/>
        </p:blipFill>
        <p:spPr>
          <a:xfrm>
            <a:off x="20" y="-1"/>
            <a:ext cx="12191980" cy="6857999"/>
          </a:xfrm>
          <a:prstGeom prst="rect">
            <a:avLst/>
          </a:prstGeom>
        </p:spPr>
      </p:pic>
      <p:sp>
        <p:nvSpPr>
          <p:cNvPr id="20" name="Rectangle 1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1E0BE-9597-4CDA-AF28-1B1E5D72496E}"/>
              </a:ext>
            </a:extLst>
          </p:cNvPr>
          <p:cNvSpPr>
            <a:spLocks noGrp="1"/>
          </p:cNvSpPr>
          <p:nvPr>
            <p:ph type="title"/>
          </p:nvPr>
        </p:nvSpPr>
        <p:spPr>
          <a:xfrm>
            <a:off x="774043" y="727626"/>
            <a:ext cx="4602152" cy="1718225"/>
          </a:xfrm>
        </p:spPr>
        <p:txBody>
          <a:bodyPr>
            <a:normAutofit/>
          </a:bodyPr>
          <a:lstStyle/>
          <a:p>
            <a:r>
              <a:rPr lang="en-US" sz="4400"/>
              <a:t>Proactive HRP (Table-driven)</a:t>
            </a:r>
            <a:endParaRPr lang="id-ID" sz="4400"/>
          </a:p>
        </p:txBody>
      </p:sp>
      <p:sp>
        <p:nvSpPr>
          <p:cNvPr id="3" name="Content Placeholder 2">
            <a:extLst>
              <a:ext uri="{FF2B5EF4-FFF2-40B4-BE49-F238E27FC236}">
                <a16:creationId xmlns:a16="http://schemas.microsoft.com/office/drawing/2014/main" id="{084D684A-B826-4B18-A0F8-E15420FAE3CD}"/>
              </a:ext>
            </a:extLst>
          </p:cNvPr>
          <p:cNvSpPr>
            <a:spLocks noGrp="1"/>
          </p:cNvSpPr>
          <p:nvPr>
            <p:ph idx="1"/>
          </p:nvPr>
        </p:nvSpPr>
        <p:spPr>
          <a:xfrm>
            <a:off x="774043" y="2538920"/>
            <a:ext cx="4602152" cy="3480066"/>
          </a:xfrm>
        </p:spPr>
        <p:txBody>
          <a:bodyPr>
            <a:normAutofit fontScale="92500"/>
          </a:bodyPr>
          <a:lstStyle/>
          <a:p>
            <a:pPr algn="just"/>
            <a:r>
              <a:rPr lang="id-ID" sz="2400" dirty="0"/>
              <a:t>Dalam protokol perutean proaktif, setiap </a:t>
            </a:r>
            <a:r>
              <a:rPr lang="id-ID" sz="2400" dirty="0" err="1"/>
              <a:t>node</a:t>
            </a:r>
            <a:r>
              <a:rPr lang="id-ID" sz="2400" dirty="0"/>
              <a:t> menyimpan informasi dalam bentuk tabel </a:t>
            </a:r>
            <a:endParaRPr lang="en-US" sz="2400" dirty="0"/>
          </a:p>
          <a:p>
            <a:pPr algn="just"/>
            <a:r>
              <a:rPr lang="en-US" sz="2400" dirty="0"/>
              <a:t>K</a:t>
            </a:r>
            <a:r>
              <a:rPr lang="id-ID" sz="2400" dirty="0"/>
              <a:t>etika semua jenis perubahan bertambah dalam </a:t>
            </a:r>
            <a:r>
              <a:rPr lang="id-ID" sz="2400" dirty="0" err="1"/>
              <a:t>topologi</a:t>
            </a:r>
            <a:r>
              <a:rPr lang="id-ID" sz="2400" dirty="0"/>
              <a:t> jaringan perlu memperbarui tabel ini sesuai dengan pembaruan</a:t>
            </a:r>
          </a:p>
        </p:txBody>
      </p:sp>
      <p:sp>
        <p:nvSpPr>
          <p:cNvPr id="6" name="TextBox 5">
            <a:extLst>
              <a:ext uri="{FF2B5EF4-FFF2-40B4-BE49-F238E27FC236}">
                <a16:creationId xmlns:a16="http://schemas.microsoft.com/office/drawing/2014/main" id="{21649265-C139-4C86-81AF-53709C6C5208}"/>
              </a:ext>
            </a:extLst>
          </p:cNvPr>
          <p:cNvSpPr txBox="1"/>
          <p:nvPr/>
        </p:nvSpPr>
        <p:spPr>
          <a:xfrm>
            <a:off x="9585197" y="6657943"/>
            <a:ext cx="2606803"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networkengineering.stackexchange.com/questions/20784/eigrp-neighbors-establishment-process">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id-ID" sz="700">
              <a:solidFill>
                <a:srgbClr val="FFFFFF"/>
              </a:solidFill>
            </a:endParaRPr>
          </a:p>
        </p:txBody>
      </p:sp>
    </p:spTree>
    <p:extLst>
      <p:ext uri="{BB962C8B-B14F-4D97-AF65-F5344CB8AC3E}">
        <p14:creationId xmlns:p14="http://schemas.microsoft.com/office/powerpoint/2010/main" val="726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97B3DF-60BB-4679-80C7-0A443E6A28AC}"/>
              </a:ext>
            </a:extLst>
          </p:cNvPr>
          <p:cNvSpPr>
            <a:spLocks noGrp="1"/>
          </p:cNvSpPr>
          <p:nvPr>
            <p:ph type="title"/>
          </p:nvPr>
        </p:nvSpPr>
        <p:spPr>
          <a:xfrm>
            <a:off x="868680" y="642593"/>
            <a:ext cx="6281928" cy="1744183"/>
          </a:xfrm>
        </p:spPr>
        <p:txBody>
          <a:bodyPr>
            <a:normAutofit/>
          </a:bodyPr>
          <a:lstStyle/>
          <a:p>
            <a:r>
              <a:rPr lang="en-US" dirty="0"/>
              <a:t>Reactive HRP</a:t>
            </a:r>
            <a:endParaRPr lang="id-ID" dirty="0"/>
          </a:p>
        </p:txBody>
      </p:sp>
      <p:sp>
        <p:nvSpPr>
          <p:cNvPr id="3" name="Content Placeholder 2">
            <a:extLst>
              <a:ext uri="{FF2B5EF4-FFF2-40B4-BE49-F238E27FC236}">
                <a16:creationId xmlns:a16="http://schemas.microsoft.com/office/drawing/2014/main" id="{F2707069-294E-4628-A574-4AAE83FC8E75}"/>
              </a:ext>
            </a:extLst>
          </p:cNvPr>
          <p:cNvSpPr>
            <a:spLocks noGrp="1"/>
          </p:cNvSpPr>
          <p:nvPr>
            <p:ph idx="1"/>
          </p:nvPr>
        </p:nvSpPr>
        <p:spPr>
          <a:xfrm>
            <a:off x="868680" y="2386584"/>
            <a:ext cx="6281928" cy="3648456"/>
          </a:xfrm>
        </p:spPr>
        <p:txBody>
          <a:bodyPr>
            <a:normAutofit/>
          </a:bodyPr>
          <a:lstStyle/>
          <a:p>
            <a:pPr algn="just"/>
            <a:r>
              <a:rPr lang="id-ID" sz="2000" dirty="0"/>
              <a:t>Rute protokol perutean reaktif atau sesuai permintaan adalah Temu</a:t>
            </a:r>
            <a:r>
              <a:rPr lang="en-US" sz="2000" dirty="0"/>
              <a:t>k</a:t>
            </a:r>
            <a:r>
              <a:rPr lang="id-ID" sz="2000" dirty="0" err="1"/>
              <a:t>an</a:t>
            </a:r>
            <a:r>
              <a:rPr lang="en-US" sz="2000" dirty="0"/>
              <a:t> (Discover)</a:t>
            </a:r>
            <a:r>
              <a:rPr lang="id-ID" sz="2000" dirty="0"/>
              <a:t> saat diperlukan.</a:t>
            </a:r>
          </a:p>
          <a:p>
            <a:pPr algn="just"/>
            <a:r>
              <a:rPr lang="id-ID" sz="2000" dirty="0"/>
              <a:t>Protokol reaktif cenderung mengurangi </a:t>
            </a:r>
            <a:r>
              <a:rPr lang="id-ID" sz="2000" dirty="0" err="1"/>
              <a:t>overhead</a:t>
            </a:r>
            <a:r>
              <a:rPr lang="id-ID" sz="2000" dirty="0"/>
              <a:t> pesan lalu lintas kontrol dengan biaya latensi yang meningkat dalam menemukan rute baru</a:t>
            </a:r>
          </a:p>
        </p:txBody>
      </p:sp>
      <p:pic>
        <p:nvPicPr>
          <p:cNvPr id="5" name="Picture 4" descr="Diagram&#10;&#10;Description automatically generated">
            <a:extLst>
              <a:ext uri="{FF2B5EF4-FFF2-40B4-BE49-F238E27FC236}">
                <a16:creationId xmlns:a16="http://schemas.microsoft.com/office/drawing/2014/main" id="{25C8CF76-F949-46D9-9DDC-F89D66297E6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388" r="29600" b="1"/>
          <a:stretch/>
        </p:blipFill>
        <p:spPr>
          <a:xfrm>
            <a:off x="7837371" y="237744"/>
            <a:ext cx="4124416" cy="6382512"/>
          </a:xfrm>
          <a:prstGeom prst="rect">
            <a:avLst/>
          </a:prstGeom>
        </p:spPr>
      </p:pic>
      <p:sp>
        <p:nvSpPr>
          <p:cNvPr id="6" name="TextBox 5">
            <a:extLst>
              <a:ext uri="{FF2B5EF4-FFF2-40B4-BE49-F238E27FC236}">
                <a16:creationId xmlns:a16="http://schemas.microsoft.com/office/drawing/2014/main" id="{D81D1366-E716-4D2D-AB4A-4F99FA816E0B}"/>
              </a:ext>
            </a:extLst>
          </p:cNvPr>
          <p:cNvSpPr txBox="1"/>
          <p:nvPr/>
        </p:nvSpPr>
        <p:spPr>
          <a:xfrm>
            <a:off x="9354984" y="6420201"/>
            <a:ext cx="2606803"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s://en.wikipedia.org/wiki/Backpressure_routing">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id-ID" sz="700">
              <a:solidFill>
                <a:srgbClr val="FFFFFF"/>
              </a:solidFill>
            </a:endParaRPr>
          </a:p>
        </p:txBody>
      </p:sp>
    </p:spTree>
    <p:extLst>
      <p:ext uri="{BB962C8B-B14F-4D97-AF65-F5344CB8AC3E}">
        <p14:creationId xmlns:p14="http://schemas.microsoft.com/office/powerpoint/2010/main" val="72779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8859-A613-4C4F-BAF3-E52277D4112A}"/>
              </a:ext>
            </a:extLst>
          </p:cNvPr>
          <p:cNvSpPr>
            <a:spLocks noGrp="1"/>
          </p:cNvSpPr>
          <p:nvPr>
            <p:ph type="title"/>
          </p:nvPr>
        </p:nvSpPr>
        <p:spPr>
          <a:xfrm>
            <a:off x="6579450" y="727627"/>
            <a:ext cx="4957553" cy="1645920"/>
          </a:xfrm>
        </p:spPr>
        <p:txBody>
          <a:bodyPr>
            <a:normAutofit/>
          </a:bodyPr>
          <a:lstStyle/>
          <a:p>
            <a:r>
              <a:rPr lang="en-US" dirty="0" err="1"/>
              <a:t>Contoh</a:t>
            </a:r>
            <a:r>
              <a:rPr lang="en-US" dirty="0"/>
              <a:t> Proactive</a:t>
            </a:r>
            <a:endParaRPr lang="id-ID" dirty="0"/>
          </a:p>
        </p:txBody>
      </p:sp>
      <p:sp>
        <p:nvSpPr>
          <p:cNvPr id="11" name="Rectangle 1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descr="Diagram&#10;&#10;Description automatically generated">
            <a:extLst>
              <a:ext uri="{FF2B5EF4-FFF2-40B4-BE49-F238E27FC236}">
                <a16:creationId xmlns:a16="http://schemas.microsoft.com/office/drawing/2014/main" id="{DE8EA243-AF44-4326-8979-EB3798BB1A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05256" y="1567464"/>
            <a:ext cx="4414438" cy="3741236"/>
          </a:xfrm>
          <a:prstGeom prst="rect">
            <a:avLst/>
          </a:prstGeom>
        </p:spPr>
      </p:pic>
      <p:sp>
        <p:nvSpPr>
          <p:cNvPr id="3" name="Content Placeholder 2">
            <a:extLst>
              <a:ext uri="{FF2B5EF4-FFF2-40B4-BE49-F238E27FC236}">
                <a16:creationId xmlns:a16="http://schemas.microsoft.com/office/drawing/2014/main" id="{663DAEDE-A8C3-49EA-8509-52F53D33626E}"/>
              </a:ext>
            </a:extLst>
          </p:cNvPr>
          <p:cNvSpPr>
            <a:spLocks noGrp="1"/>
          </p:cNvSpPr>
          <p:nvPr>
            <p:ph idx="1"/>
          </p:nvPr>
        </p:nvSpPr>
        <p:spPr>
          <a:xfrm>
            <a:off x="6579450" y="2538919"/>
            <a:ext cx="4957554" cy="3496120"/>
          </a:xfrm>
        </p:spPr>
        <p:txBody>
          <a:bodyPr>
            <a:normAutofit lnSpcReduction="10000"/>
          </a:bodyPr>
          <a:lstStyle/>
          <a:p>
            <a:pPr algn="l">
              <a:buFont typeface="Arial" panose="020B0604020202020204" pitchFamily="34" charset="0"/>
              <a:buChar char="•"/>
            </a:pPr>
            <a:r>
              <a:rPr lang="id-ID" sz="2800" b="1" i="0" dirty="0" err="1">
                <a:solidFill>
                  <a:srgbClr val="333333"/>
                </a:solidFill>
                <a:effectLst/>
                <a:latin typeface="Open-sans"/>
              </a:rPr>
              <a:t>Enhanced</a:t>
            </a:r>
            <a:r>
              <a:rPr lang="id-ID" sz="2800" b="1" i="0" dirty="0">
                <a:solidFill>
                  <a:srgbClr val="333333"/>
                </a:solidFill>
                <a:effectLst/>
                <a:latin typeface="Open-sans"/>
              </a:rPr>
              <a:t> Interior </a:t>
            </a:r>
            <a:r>
              <a:rPr lang="id-ID" sz="2800" b="1" i="0" dirty="0" err="1">
                <a:solidFill>
                  <a:srgbClr val="333333"/>
                </a:solidFill>
                <a:effectLst/>
                <a:latin typeface="Open-sans"/>
              </a:rPr>
              <a:t>Gateway</a:t>
            </a:r>
            <a:r>
              <a:rPr lang="id-ID" sz="2800" b="1" i="0" dirty="0">
                <a:solidFill>
                  <a:srgbClr val="333333"/>
                </a:solidFill>
                <a:effectLst/>
                <a:latin typeface="Open-sans"/>
              </a:rPr>
              <a:t> </a:t>
            </a:r>
            <a:r>
              <a:rPr lang="id-ID" sz="2800" b="1" i="0" dirty="0" err="1">
                <a:solidFill>
                  <a:srgbClr val="333333"/>
                </a:solidFill>
                <a:effectLst/>
                <a:latin typeface="Open-sans"/>
              </a:rPr>
              <a:t>Routing</a:t>
            </a:r>
            <a:r>
              <a:rPr lang="id-ID" sz="2800" b="1" i="0" dirty="0">
                <a:solidFill>
                  <a:srgbClr val="333333"/>
                </a:solidFill>
                <a:effectLst/>
                <a:latin typeface="Open-sans"/>
              </a:rPr>
              <a:t> </a:t>
            </a:r>
            <a:r>
              <a:rPr lang="id-ID" sz="2800" b="1" i="0" dirty="0" err="1">
                <a:solidFill>
                  <a:srgbClr val="333333"/>
                </a:solidFill>
                <a:effectLst/>
                <a:latin typeface="Open-sans"/>
              </a:rPr>
              <a:t>Protocol</a:t>
            </a:r>
            <a:r>
              <a:rPr lang="id-ID" sz="2800" b="1" i="0" dirty="0">
                <a:solidFill>
                  <a:srgbClr val="333333"/>
                </a:solidFill>
                <a:effectLst/>
                <a:latin typeface="Open-sans"/>
              </a:rPr>
              <a:t> (EIGRP)</a:t>
            </a:r>
            <a:endParaRPr lang="en-US" sz="2800" b="1" i="0" dirty="0">
              <a:solidFill>
                <a:srgbClr val="333333"/>
              </a:solidFill>
              <a:effectLst/>
              <a:latin typeface="Open-sans"/>
            </a:endParaRPr>
          </a:p>
          <a:p>
            <a:pPr algn="l">
              <a:buFont typeface="Arial" panose="020B0604020202020204" pitchFamily="34" charset="0"/>
              <a:buChar char="•"/>
            </a:pPr>
            <a:r>
              <a:rPr lang="id-ID" sz="2800" b="0" i="0" dirty="0" err="1">
                <a:solidFill>
                  <a:srgbClr val="333333"/>
                </a:solidFill>
                <a:effectLst/>
                <a:latin typeface="Open-sans"/>
              </a:rPr>
              <a:t>Core</a:t>
            </a:r>
            <a:r>
              <a:rPr lang="id-ID" sz="2800" b="0" i="0" dirty="0">
                <a:solidFill>
                  <a:srgbClr val="333333"/>
                </a:solidFill>
                <a:effectLst/>
                <a:latin typeface="Open-sans"/>
              </a:rPr>
              <a:t> </a:t>
            </a:r>
            <a:r>
              <a:rPr lang="id-ID" sz="2800" b="0" i="0" dirty="0" err="1">
                <a:solidFill>
                  <a:srgbClr val="333333"/>
                </a:solidFill>
                <a:effectLst/>
                <a:latin typeface="Open-sans"/>
              </a:rPr>
              <a:t>Extraction</a:t>
            </a:r>
            <a:r>
              <a:rPr lang="id-ID" sz="2800" b="0" i="0" dirty="0">
                <a:solidFill>
                  <a:srgbClr val="333333"/>
                </a:solidFill>
                <a:effectLst/>
                <a:latin typeface="Open-sans"/>
              </a:rPr>
              <a:t> </a:t>
            </a:r>
            <a:r>
              <a:rPr lang="id-ID" sz="2800" b="0" i="0" dirty="0" err="1">
                <a:solidFill>
                  <a:srgbClr val="333333"/>
                </a:solidFill>
                <a:effectLst/>
                <a:latin typeface="Open-sans"/>
              </a:rPr>
              <a:t>Distributed</a:t>
            </a:r>
            <a:r>
              <a:rPr lang="id-ID" sz="2800" b="0" i="0" dirty="0">
                <a:solidFill>
                  <a:srgbClr val="333333"/>
                </a:solidFill>
                <a:effectLst/>
                <a:latin typeface="Open-sans"/>
              </a:rPr>
              <a:t> Ad Hoc </a:t>
            </a:r>
            <a:r>
              <a:rPr lang="id-ID" sz="2800" b="0" i="0" dirty="0" err="1">
                <a:solidFill>
                  <a:srgbClr val="333333"/>
                </a:solidFill>
                <a:effectLst/>
                <a:latin typeface="Open-sans"/>
              </a:rPr>
              <a:t>Routing</a:t>
            </a:r>
            <a:r>
              <a:rPr lang="id-ID" sz="2800" b="0" i="0" dirty="0">
                <a:solidFill>
                  <a:srgbClr val="333333"/>
                </a:solidFill>
                <a:effectLst/>
                <a:latin typeface="Open-sans"/>
              </a:rPr>
              <a:t> (CEDAR</a:t>
            </a:r>
            <a:r>
              <a:rPr lang="en-US" sz="2800" b="0" i="0" dirty="0">
                <a:solidFill>
                  <a:srgbClr val="333333"/>
                </a:solidFill>
                <a:effectLst/>
                <a:latin typeface="Open-sans"/>
              </a:rPr>
              <a:t>)</a:t>
            </a:r>
          </a:p>
          <a:p>
            <a:pPr algn="l">
              <a:buFont typeface="Arial" panose="020B0604020202020204" pitchFamily="34" charset="0"/>
              <a:buChar char="•"/>
            </a:pPr>
            <a:r>
              <a:rPr lang="id-ID" sz="2800" b="0" i="0" dirty="0" err="1">
                <a:solidFill>
                  <a:srgbClr val="333333"/>
                </a:solidFill>
                <a:effectLst/>
                <a:latin typeface="Open-sans"/>
              </a:rPr>
              <a:t>Zone</a:t>
            </a:r>
            <a:r>
              <a:rPr lang="id-ID" sz="2800" b="0" i="0" dirty="0">
                <a:solidFill>
                  <a:srgbClr val="333333"/>
                </a:solidFill>
                <a:effectLst/>
                <a:latin typeface="Open-sans"/>
              </a:rPr>
              <a:t> </a:t>
            </a:r>
            <a:r>
              <a:rPr lang="id-ID" sz="2800" b="0" i="0" dirty="0" err="1">
                <a:solidFill>
                  <a:srgbClr val="333333"/>
                </a:solidFill>
                <a:effectLst/>
                <a:latin typeface="Open-sans"/>
              </a:rPr>
              <a:t>Routing</a:t>
            </a:r>
            <a:r>
              <a:rPr lang="id-ID" sz="2800" b="0" i="0" dirty="0">
                <a:solidFill>
                  <a:srgbClr val="333333"/>
                </a:solidFill>
                <a:effectLst/>
                <a:latin typeface="Open-sans"/>
              </a:rPr>
              <a:t> </a:t>
            </a:r>
            <a:r>
              <a:rPr lang="id-ID" sz="2800" b="0" i="0" dirty="0" err="1">
                <a:solidFill>
                  <a:srgbClr val="333333"/>
                </a:solidFill>
                <a:effectLst/>
                <a:latin typeface="Open-sans"/>
              </a:rPr>
              <a:t>Protocol</a:t>
            </a:r>
            <a:r>
              <a:rPr lang="id-ID" sz="2800" b="0" i="0" dirty="0">
                <a:solidFill>
                  <a:srgbClr val="333333"/>
                </a:solidFill>
                <a:effectLst/>
                <a:latin typeface="Open-sans"/>
              </a:rPr>
              <a:t> (ZRP)</a:t>
            </a:r>
            <a:endParaRPr lang="en-US" sz="2800" b="0" i="0" dirty="0">
              <a:solidFill>
                <a:srgbClr val="333333"/>
              </a:solidFill>
              <a:effectLst/>
              <a:latin typeface="Open-sans"/>
            </a:endParaRPr>
          </a:p>
          <a:p>
            <a:pPr algn="l">
              <a:buFont typeface="Arial" panose="020B0604020202020204" pitchFamily="34" charset="0"/>
              <a:buChar char="•"/>
            </a:pPr>
            <a:r>
              <a:rPr lang="id-ID" sz="2800" b="0" i="0" dirty="0" err="1">
                <a:solidFill>
                  <a:srgbClr val="333333"/>
                </a:solidFill>
                <a:effectLst/>
                <a:latin typeface="Open-sans"/>
              </a:rPr>
              <a:t>Zone-Based</a:t>
            </a:r>
            <a:r>
              <a:rPr lang="id-ID" sz="2800" b="0" i="0" dirty="0">
                <a:solidFill>
                  <a:srgbClr val="333333"/>
                </a:solidFill>
                <a:effectLst/>
                <a:latin typeface="Open-sans"/>
              </a:rPr>
              <a:t> </a:t>
            </a:r>
            <a:r>
              <a:rPr lang="id-ID" sz="2800" b="0" i="0" dirty="0" err="1">
                <a:solidFill>
                  <a:srgbClr val="333333"/>
                </a:solidFill>
                <a:effectLst/>
                <a:latin typeface="Open-sans"/>
              </a:rPr>
              <a:t>Hierarchical</a:t>
            </a:r>
            <a:r>
              <a:rPr lang="id-ID" sz="2800" b="0" i="0" dirty="0">
                <a:solidFill>
                  <a:srgbClr val="333333"/>
                </a:solidFill>
                <a:effectLst/>
                <a:latin typeface="Open-sans"/>
              </a:rPr>
              <a:t> Link State (ZHLS)</a:t>
            </a:r>
          </a:p>
        </p:txBody>
      </p:sp>
      <p:sp>
        <p:nvSpPr>
          <p:cNvPr id="6" name="TextBox 5">
            <a:extLst>
              <a:ext uri="{FF2B5EF4-FFF2-40B4-BE49-F238E27FC236}">
                <a16:creationId xmlns:a16="http://schemas.microsoft.com/office/drawing/2014/main" id="{0D75C19C-B3C6-4E7A-AC2C-74D937B501A9}"/>
              </a:ext>
            </a:extLst>
          </p:cNvPr>
          <p:cNvSpPr txBox="1"/>
          <p:nvPr/>
        </p:nvSpPr>
        <p:spPr>
          <a:xfrm>
            <a:off x="3155558" y="5108645"/>
            <a:ext cx="2464136" cy="200055"/>
          </a:xfrm>
          <a:prstGeom prst="rect">
            <a:avLst/>
          </a:prstGeom>
          <a:solidFill>
            <a:srgbClr val="000000"/>
          </a:solidFill>
        </p:spPr>
        <p:txBody>
          <a:bodyPr wrap="none" rtlCol="0">
            <a:spAutoFit/>
          </a:bodyPr>
          <a:lstStyle/>
          <a:p>
            <a:pPr algn="r">
              <a:spcAft>
                <a:spcPts val="600"/>
              </a:spcAft>
            </a:pPr>
            <a:r>
              <a:rPr lang="id-ID" sz="700">
                <a:solidFill>
                  <a:srgbClr val="FFFFFF"/>
                </a:solidFill>
                <a:hlinkClick r:id="rId3" tooltip="http://ccna-labs.blogspot.com/2012/06/eigrp-metric-formula.html">
                  <a:extLst>
                    <a:ext uri="{A12FA001-AC4F-418D-AE19-62706E023703}">
                      <ahyp:hlinkClr xmlns:ahyp="http://schemas.microsoft.com/office/drawing/2018/hyperlinkcolor" val="tx"/>
                    </a:ext>
                  </a:extLst>
                </a:hlinkClick>
              </a:rPr>
              <a:t>This Photo</a:t>
            </a:r>
            <a:r>
              <a:rPr lang="id-ID" sz="700">
                <a:solidFill>
                  <a:srgbClr val="FFFFFF"/>
                </a:solidFill>
              </a:rPr>
              <a:t> by Unknown Author is licensed under </a:t>
            </a:r>
            <a:r>
              <a:rPr lang="id-ID"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id-ID" sz="700">
              <a:solidFill>
                <a:srgbClr val="FFFFFF"/>
              </a:solidFill>
            </a:endParaRPr>
          </a:p>
        </p:txBody>
      </p:sp>
    </p:spTree>
    <p:extLst>
      <p:ext uri="{BB962C8B-B14F-4D97-AF65-F5344CB8AC3E}">
        <p14:creationId xmlns:p14="http://schemas.microsoft.com/office/powerpoint/2010/main" val="2560876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20</TotalTime>
  <Words>431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Open-sans</vt:lpstr>
      <vt:lpstr>Roboto</vt:lpstr>
      <vt:lpstr>Arial</vt:lpstr>
      <vt:lpstr>Avenir Next LT Pro</vt:lpstr>
      <vt:lpstr>Avenir Next LT Pro Light</vt:lpstr>
      <vt:lpstr>Garamond</vt:lpstr>
      <vt:lpstr>SavonVTI</vt:lpstr>
      <vt:lpstr>Manajemen routing</vt:lpstr>
      <vt:lpstr>Hybrid Routing Protocol</vt:lpstr>
      <vt:lpstr>Konsep Routing Hybrid</vt:lpstr>
      <vt:lpstr>Lanjut.</vt:lpstr>
      <vt:lpstr>Keuntungan Hybrid Routing</vt:lpstr>
      <vt:lpstr>Jenis HRP</vt:lpstr>
      <vt:lpstr>Proactive HRP (Table-driven)</vt:lpstr>
      <vt:lpstr>Reactive HRP</vt:lpstr>
      <vt:lpstr>Contoh Proactive</vt:lpstr>
      <vt:lpstr>PowerPoint Presentation</vt:lpstr>
      <vt:lpstr>Contoh Reactive</vt:lpstr>
      <vt:lpstr>PowerPoint Presentation</vt:lpstr>
      <vt:lpstr>EIGRP?</vt:lpstr>
      <vt:lpstr>Cara Kerja EIGRP</vt:lpstr>
      <vt:lpstr>PowerPoint Presentation</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routing</dc:title>
  <dc:creator>Alauddin Maulana Hirzan</dc:creator>
  <cp:lastModifiedBy>Alauddin Maulana Hirzan</cp:lastModifiedBy>
  <cp:revision>3</cp:revision>
  <dcterms:created xsi:type="dcterms:W3CDTF">2020-12-12T12:55:04Z</dcterms:created>
  <dcterms:modified xsi:type="dcterms:W3CDTF">2020-12-15T05:25:26Z</dcterms:modified>
</cp:coreProperties>
</file>