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9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7.png" ContentType="image/png"/>
  <Override PartName="/ppt/media/image1.jpeg" ContentType="image/jpeg"/>
  <Override PartName="/ppt/media/image12.jpeg" ContentType="image/jpeg"/>
  <Override PartName="/ppt/media/image6.png" ContentType="image/png"/>
  <Override PartName="/ppt/media/image5.jpeg" ContentType="image/jpeg"/>
  <Override PartName="/ppt/media/image21.png" ContentType="image/pn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22.png" ContentType="image/png"/>
  <Override PartName="/ppt/media/image17.gif" ContentType="image/gif"/>
  <Override PartName="/ppt/media/image23.jpeg" ContentType="image/jpeg"/>
  <Override PartName="/ppt/media/image2.jpeg" ContentType="image/jpeg"/>
  <Override PartName="/ppt/media/image16.png" ContentType="image/png"/>
  <Override PartName="/ppt/media/image14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27592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48660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27592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8660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055520" y="1905120"/>
            <a:ext cx="3596400" cy="123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7592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48660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27592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48660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055520" y="1905120"/>
            <a:ext cx="3596400" cy="123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7592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48660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227592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348660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055520" y="1905120"/>
            <a:ext cx="3596400" cy="123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27592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3486600" y="46483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227592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3486600" y="5364720"/>
            <a:ext cx="1152720" cy="6537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55520" y="1905120"/>
            <a:ext cx="3596400" cy="123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00520" y="53647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900520" y="4648320"/>
            <a:ext cx="174744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5240" y="5364720"/>
            <a:ext cx="358092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1828800"/>
            <a:ext cx="8229240" cy="28951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0000"/>
              </a:lnSpc>
            </a:pPr>
            <a:r>
              <a:rPr b="0" lang="en-US" sz="6600" spc="97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6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55520" y="1905120"/>
            <a:ext cx="3596400" cy="26665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5240" y="4648320"/>
            <a:ext cx="3580920" cy="1371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51440" y="685800"/>
            <a:ext cx="6400440" cy="53337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icon to add picture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3D88FE-95D7-415E-9936-2DF5BEB32250}" type="datetime">
              <a:rPr b="0" lang="en-US" sz="1100" spc="-1" strike="noStrike">
                <a:solidFill>
                  <a:srgbClr val="ffffff"/>
                </a:solidFill>
                <a:latin typeface="Corbel"/>
              </a:rPr>
              <a:t>9/22/21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31F760-A50A-4363-9922-9FB08F6E2F34}" type="slidenum">
              <a:rPr b="0" lang="en-US" sz="11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>
            <a:noAutofit/>
          </a:bodyPr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463680" indent="-23148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682560" indent="-21888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857160" indent="-17424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030320" indent="-17280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D5C62C-39DC-40A6-A4DF-2828A52C2D30}" type="datetime">
              <a:rPr b="0" lang="en-US" sz="1100" spc="-1" strike="noStrike">
                <a:solidFill>
                  <a:srgbClr val="ffffff"/>
                </a:solidFill>
                <a:latin typeface="Corbel"/>
              </a:rPr>
              <a:t>9/22/21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43EA61-F44F-427E-B8F8-F13B46510E0D}" type="slidenum">
              <a:rPr b="0" lang="en-US" sz="11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504800" y="1905120"/>
            <a:ext cx="4419360" cy="4114440"/>
          </a:xfrm>
          <a:prstGeom prst="rect">
            <a:avLst/>
          </a:prstGeom>
        </p:spPr>
        <p:txBody>
          <a:bodyPr>
            <a:normAutofit/>
          </a:bodyPr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463680" indent="-23148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682560" indent="-21888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857160" indent="-17424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030320" indent="-17280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9080" y="1905120"/>
            <a:ext cx="4419360" cy="4114440"/>
          </a:xfrm>
          <a:prstGeom prst="rect">
            <a:avLst/>
          </a:prstGeom>
        </p:spPr>
        <p:txBody>
          <a:bodyPr>
            <a:normAutofit/>
          </a:bodyPr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463680" indent="-23148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682560" indent="-21888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857160" indent="-17424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030320" indent="-172800">
              <a:lnSpc>
                <a:spcPct val="9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2AB091-F912-4C97-AE81-31B19FC89F41}" type="datetime">
              <a:rPr b="0" lang="en-US" sz="1100" spc="-1" strike="noStrike">
                <a:solidFill>
                  <a:srgbClr val="ffffff"/>
                </a:solidFill>
                <a:latin typeface="Corbel"/>
              </a:rPr>
              <a:t>9/22/21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7F095F-D912-40C3-B5B3-DE52F27D4FB2}" type="slidenum">
              <a:rPr b="0" lang="en-US" sz="11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networkengineering.stackexchange.com/questions/22894/whatss-the-function-of-a-loopback-interface-in-routing-protocols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hyperlink" Target="http://mommyrackell.com/2014/01/happy-29th.html" TargetMode="External"/><Relationship Id="rId3" Type="http://schemas.openxmlformats.org/officeDocument/2006/relationships/hyperlink" Target="https://creativecommons.org/licenses/by-nc-nd/3.0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gif"/><Relationship Id="rId3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2"/>
          <p:cNvSpPr txBox="1"/>
          <p:nvPr/>
        </p:nvSpPr>
        <p:spPr>
          <a:xfrm>
            <a:off x="1065240" y="1828800"/>
            <a:ext cx="8229240" cy="2895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</a:pPr>
            <a:r>
              <a:rPr b="0" lang="en-US" sz="6600" spc="97" strike="noStrike">
                <a:solidFill>
                  <a:srgbClr val="ffffff"/>
                </a:solidFill>
                <a:latin typeface="Corbel"/>
              </a:rPr>
              <a:t>Manajemen Routing</a:t>
            </a:r>
            <a:endParaRPr b="0" lang="en-US" sz="6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4" name="Subtitle 3"/>
          <p:cNvSpPr txBox="1"/>
          <p:nvPr/>
        </p:nvSpPr>
        <p:spPr>
          <a:xfrm>
            <a:off x="1065240" y="4800600"/>
            <a:ext cx="8229240" cy="1218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it-IT" sz="2000" spc="199" strike="noStrike" cap="all">
                <a:solidFill>
                  <a:srgbClr val="56c5ff"/>
                </a:solidFill>
                <a:latin typeface="Corbel"/>
              </a:rPr>
              <a:t>Pertemuan 2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/>
        </p:nvSpPr>
        <p:spPr>
          <a:xfrm>
            <a:off x="1055520" y="1905120"/>
            <a:ext cx="3596400" cy="1163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Komposisi Tabel Routing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5" name="Text Placeholder 2"/>
          <p:cNvSpPr txBox="1"/>
          <p:nvPr/>
        </p:nvSpPr>
        <p:spPr>
          <a:xfrm>
            <a:off x="1065240" y="3213000"/>
            <a:ext cx="3580920" cy="331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Jaringan Tujuan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Netmask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Gateway (pilihan)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Interface (pilihan)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96" name="Picture 2" descr="route print windows"/>
          <p:cNvPicPr/>
          <p:nvPr/>
        </p:nvPicPr>
        <p:blipFill>
          <a:blip r:embed="rId1"/>
          <a:srcRect l="2014" t="31178" r="7812" b="9425"/>
          <a:stretch/>
        </p:blipFill>
        <p:spPr>
          <a:xfrm>
            <a:off x="4942440" y="2133000"/>
            <a:ext cx="6977880" cy="3837600"/>
          </a:xfrm>
          <a:prstGeom prst="rect">
            <a:avLst/>
          </a:prstGeom>
          <a:ln w="76200">
            <a:solidFill>
              <a:srgbClr val="ffffff"/>
            </a:solidFill>
            <a:miter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/>
        </p:nvSpPr>
        <p:spPr>
          <a:xfrm>
            <a:off x="261720" y="260640"/>
            <a:ext cx="9143640" cy="671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Tabel Routing Cisco IOS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98" name="Picture 2" descr="ip routing example"/>
          <p:cNvPicPr/>
          <p:nvPr/>
        </p:nvPicPr>
        <p:blipFill>
          <a:blip r:embed="rId1"/>
          <a:stretch/>
        </p:blipFill>
        <p:spPr>
          <a:xfrm>
            <a:off x="414000" y="1380240"/>
            <a:ext cx="11360160" cy="400536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4" descr="routing table"/>
          <p:cNvPicPr/>
          <p:nvPr/>
        </p:nvPicPr>
        <p:blipFill>
          <a:blip r:embed="rId2"/>
          <a:srcRect l="0" t="82321" r="27173" b="0"/>
          <a:stretch/>
        </p:blipFill>
        <p:spPr>
          <a:xfrm>
            <a:off x="414000" y="5373360"/>
            <a:ext cx="11360160" cy="97488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2"/>
          <p:cNvSpPr/>
          <p:nvPr/>
        </p:nvSpPr>
        <p:spPr>
          <a:xfrm>
            <a:off x="2074320" y="3763440"/>
            <a:ext cx="2499480" cy="918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id-ID" sz="3600" spc="97" strike="noStrike">
                <a:solidFill>
                  <a:srgbClr val="ffffff"/>
                </a:solidFill>
                <a:latin typeface="Corbel"/>
              </a:rPr>
              <a:t>Tabel Routing Cisco IOS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02" name="Picture 8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237240" y="1734120"/>
            <a:ext cx="8487000" cy="4150440"/>
          </a:xfrm>
          <a:prstGeom prst="rect">
            <a:avLst/>
          </a:prstGeom>
          <a:ln w="0">
            <a:noFill/>
          </a:ln>
        </p:spPr>
      </p:pic>
      <p:sp>
        <p:nvSpPr>
          <p:cNvPr id="203" name="TextBox 8"/>
          <p:cNvSpPr/>
          <p:nvPr/>
        </p:nvSpPr>
        <p:spPr>
          <a:xfrm>
            <a:off x="-2880" y="6430320"/>
            <a:ext cx="4419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7000"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8b004"/>
                </a:solidFill>
                <a:uFillTx/>
                <a:latin typeface="Corbel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 by Unknown author is licensed under </a:t>
            </a:r>
            <a:r>
              <a:rPr b="0" lang="en-US" sz="1800" spc="-1" strike="noStrike" u="sng">
                <a:solidFill>
                  <a:srgbClr val="f8b004"/>
                </a:solidFill>
                <a:uFillTx/>
                <a:latin typeface="Corbel"/>
                <a:hlinkClick r:id="rId3"/>
              </a:rPr>
              <a:t>CC BY-SA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Content Placeholder 11"/>
          <p:cNvSpPr txBox="1"/>
          <p:nvPr/>
        </p:nvSpPr>
        <p:spPr>
          <a:xfrm>
            <a:off x="8647560" y="1735200"/>
            <a:ext cx="3211920" cy="2432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3560" indent="-2232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Tabel Routing juga dapat menentukan jalur mana yang dapat dilalui, tergantung dari algoritma yang digunakan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Tabel Routing Cisco IOS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6" name="Content Placeholder 2"/>
          <p:cNvSpPr txBox="1"/>
          <p:nvPr/>
        </p:nvSpPr>
        <p:spPr>
          <a:xfrm>
            <a:off x="1519200" y="1905120"/>
            <a:ext cx="9148320" cy="994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3560" indent="-2232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Jika suatu jaringan tidak didefinisikan di dalam tabel maka jaringan tersebut tidak akan bisa diakses (pembatasan)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07" name="Picture 8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-186480" y="2666880"/>
            <a:ext cx="8487000" cy="4150440"/>
          </a:xfrm>
          <a:prstGeom prst="rect">
            <a:avLst/>
          </a:prstGeom>
          <a:ln w="0">
            <a:noFill/>
          </a:ln>
        </p:spPr>
      </p:pic>
      <p:sp>
        <p:nvSpPr>
          <p:cNvPr id="208" name="TextBox 6"/>
          <p:cNvSpPr/>
          <p:nvPr/>
        </p:nvSpPr>
        <p:spPr>
          <a:xfrm>
            <a:off x="1698480" y="4797720"/>
            <a:ext cx="3999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orbel"/>
              </a:rPr>
              <a:t>X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7" descr="A picture containing room, box, food&#10;&#10;Description automatically generated"/>
          <p:cNvPicPr/>
          <p:nvPr/>
        </p:nvPicPr>
        <p:blipFill>
          <a:blip r:embed="rId1"/>
          <a:stretch/>
        </p:blipFill>
        <p:spPr>
          <a:xfrm>
            <a:off x="1684440" y="189720"/>
            <a:ext cx="8750880" cy="5952960"/>
          </a:xfrm>
          <a:prstGeom prst="rect">
            <a:avLst/>
          </a:prstGeom>
          <a:ln w="0">
            <a:noFill/>
          </a:ln>
        </p:spPr>
      </p:pic>
      <p:sp>
        <p:nvSpPr>
          <p:cNvPr id="210" name="TextBox 7"/>
          <p:cNvSpPr/>
          <p:nvPr/>
        </p:nvSpPr>
        <p:spPr>
          <a:xfrm>
            <a:off x="87480" y="625824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8b004"/>
                </a:solidFill>
                <a:uFillTx/>
                <a:latin typeface="Corbel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 by Unknown author is licensed under </a:t>
            </a:r>
            <a:r>
              <a:rPr b="0" lang="en-US" sz="1800" spc="-1" strike="noStrike" u="sng">
                <a:solidFill>
                  <a:srgbClr val="f8b004"/>
                </a:solidFill>
                <a:uFillTx/>
                <a:latin typeface="Corbel"/>
                <a:hlinkClick r:id="rId3"/>
              </a:rPr>
              <a:t>CC BY-NC-ND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/>
        </p:nvSpPr>
        <p:spPr>
          <a:xfrm>
            <a:off x="1025640" y="400320"/>
            <a:ext cx="3596400" cy="875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Routing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6" name="Content Placeholder 2"/>
          <p:cNvSpPr txBox="1"/>
          <p:nvPr/>
        </p:nvSpPr>
        <p:spPr>
          <a:xfrm>
            <a:off x="1065240" y="1648440"/>
            <a:ext cx="3580920" cy="4370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Sebuah Teknik yang digunakan di jaringan untuk: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457200" algn="just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Mengenalkan jaringan lain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457200" algn="just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Membatasi akses ke suatu jaringan lain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67" name="Picture 2" descr="static routing configuration using 3 routers | Learn Linux ..."/>
          <p:cNvPicPr/>
          <p:nvPr/>
        </p:nvPicPr>
        <p:blipFill>
          <a:blip r:embed="rId1"/>
          <a:stretch/>
        </p:blipFill>
        <p:spPr>
          <a:xfrm>
            <a:off x="4867200" y="1648440"/>
            <a:ext cx="6994080" cy="3724200"/>
          </a:xfrm>
          <a:prstGeom prst="rect">
            <a:avLst/>
          </a:prstGeom>
          <a:ln w="76200">
            <a:solidFill>
              <a:srgbClr val="ffffff"/>
            </a:solidFill>
            <a:miter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2"/>
          <p:cNvSpPr txBox="1"/>
          <p:nvPr/>
        </p:nvSpPr>
        <p:spPr>
          <a:xfrm>
            <a:off x="1522440" y="380880"/>
            <a:ext cx="9143640" cy="59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Routing vs Firewall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9" name="Content Placeholder 13"/>
          <p:cNvSpPr txBox="1"/>
          <p:nvPr/>
        </p:nvSpPr>
        <p:spPr>
          <a:xfrm>
            <a:off x="8974800" y="3285000"/>
            <a:ext cx="2771280" cy="109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Prinsip Sama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Tujuan Berbeda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1269720" y="1123200"/>
            <a:ext cx="7295400" cy="256176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2" descr=""/>
          <p:cNvPicPr/>
          <p:nvPr/>
        </p:nvPicPr>
        <p:blipFill>
          <a:blip r:embed="rId2"/>
          <a:srcRect l="0" t="13458" r="0" b="0"/>
          <a:stretch/>
        </p:blipFill>
        <p:spPr>
          <a:xfrm>
            <a:off x="1269720" y="4005000"/>
            <a:ext cx="7295400" cy="23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2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Konsep Firewall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73" name="Picture 2" descr="Firewall Definition (Security) | Webopedia"/>
          <p:cNvPicPr/>
          <p:nvPr/>
        </p:nvPicPr>
        <p:blipFill>
          <a:blip r:embed="rId1"/>
          <a:stretch/>
        </p:blipFill>
        <p:spPr>
          <a:xfrm>
            <a:off x="477720" y="2153520"/>
            <a:ext cx="7524000" cy="3519000"/>
          </a:xfrm>
          <a:prstGeom prst="rect">
            <a:avLst/>
          </a:prstGeom>
          <a:ln w="0">
            <a:noFill/>
          </a:ln>
        </p:spPr>
      </p:pic>
      <p:sp>
        <p:nvSpPr>
          <p:cNvPr id="174" name="TextBox 3"/>
          <p:cNvSpPr/>
          <p:nvPr/>
        </p:nvSpPr>
        <p:spPr>
          <a:xfrm>
            <a:off x="1630080" y="5733360"/>
            <a:ext cx="741636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Firewall = Access List (di Router IOS Cisco)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TextBox 4"/>
          <p:cNvSpPr/>
          <p:nvPr/>
        </p:nvSpPr>
        <p:spPr>
          <a:xfrm>
            <a:off x="8159760" y="2279880"/>
            <a:ext cx="369468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Menggunakan Tabel Rules untuk mengecek akses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6" name="Picture 4" descr=""/>
          <p:cNvPicPr/>
          <p:nvPr/>
        </p:nvPicPr>
        <p:blipFill>
          <a:blip r:embed="rId2"/>
          <a:srcRect l="6937" t="28702" r="8532" b="11668"/>
          <a:stretch/>
        </p:blipFill>
        <p:spPr>
          <a:xfrm>
            <a:off x="8159760" y="3556440"/>
            <a:ext cx="4005720" cy="211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4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Konsep Routing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8" name="Content Placeholder 9"/>
          <p:cNvSpPr txBox="1"/>
          <p:nvPr/>
        </p:nvSpPr>
        <p:spPr>
          <a:xfrm>
            <a:off x="8038800" y="896760"/>
            <a:ext cx="3745080" cy="253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Routing juga menggunakan Tabel untuk: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463680" indent="-23148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Mengenalkan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63680" indent="-23148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Mengarahkan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63680" indent="-231480">
              <a:lnSpc>
                <a:spcPct val="9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Membatasi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79" name="Picture 2" descr="IP Routing Explained - YouTube"/>
          <p:cNvPicPr/>
          <p:nvPr/>
        </p:nvPicPr>
        <p:blipFill>
          <a:blip r:embed="rId1"/>
          <a:srcRect l="11926" t="11680" r="9174" b="16551"/>
          <a:stretch/>
        </p:blipFill>
        <p:spPr>
          <a:xfrm>
            <a:off x="188640" y="1845000"/>
            <a:ext cx="7599600" cy="388800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4" descr="Networking and Linux concepts: Static Routing"/>
          <p:cNvPicPr/>
          <p:nvPr/>
        </p:nvPicPr>
        <p:blipFill>
          <a:blip r:embed="rId2"/>
          <a:srcRect l="22437" t="10100" r="2748" b="14299"/>
          <a:stretch/>
        </p:blipFill>
        <p:spPr>
          <a:xfrm>
            <a:off x="7911720" y="3573000"/>
            <a:ext cx="4201920" cy="31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Perbedaan Tabel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82" name="Picture 4" descr="Networking and Linux concepts: Static Routing"/>
          <p:cNvPicPr/>
          <p:nvPr/>
        </p:nvPicPr>
        <p:blipFill>
          <a:blip r:embed="rId1"/>
          <a:srcRect l="22437" t="10100" r="2748" b="14299"/>
          <a:stretch/>
        </p:blipFill>
        <p:spPr>
          <a:xfrm>
            <a:off x="6765840" y="2133000"/>
            <a:ext cx="5461200" cy="413892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2" descr="Firewall Rules Solution | Get Certified Get Ahead"/>
          <p:cNvPicPr/>
          <p:nvPr/>
        </p:nvPicPr>
        <p:blipFill>
          <a:blip r:embed="rId2"/>
          <a:srcRect l="16855" t="0" r="0" b="0"/>
          <a:stretch/>
        </p:blipFill>
        <p:spPr>
          <a:xfrm>
            <a:off x="-14040" y="3446280"/>
            <a:ext cx="6769440" cy="28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Routing – Mengenalkan Jaringan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85" name="Picture 2" descr="Day 8 1 introducing routing"/>
          <p:cNvPicPr/>
          <p:nvPr/>
        </p:nvPicPr>
        <p:blipFill>
          <a:blip r:embed="rId1"/>
          <a:srcRect l="0" t="29746" r="0" b="17745"/>
          <a:stretch/>
        </p:blipFill>
        <p:spPr>
          <a:xfrm>
            <a:off x="333720" y="2421000"/>
            <a:ext cx="8586000" cy="3384000"/>
          </a:xfrm>
          <a:prstGeom prst="rect">
            <a:avLst/>
          </a:prstGeom>
          <a:ln w="0">
            <a:noFill/>
          </a:ln>
        </p:spPr>
      </p:pic>
      <p:sp>
        <p:nvSpPr>
          <p:cNvPr id="186" name="TextBox 4"/>
          <p:cNvSpPr/>
          <p:nvPr/>
        </p:nvSpPr>
        <p:spPr>
          <a:xfrm>
            <a:off x="9190800" y="2421000"/>
            <a:ext cx="2520000" cy="22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Dengan menggunakan Routing, Jaringan 1 dapat mengenal Jaringan lainnya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Routing – Mengarahkan Jaringan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187920" y="1765800"/>
            <a:ext cx="9044640" cy="4906440"/>
          </a:xfrm>
          <a:prstGeom prst="rect">
            <a:avLst/>
          </a:prstGeom>
          <a:ln w="0">
            <a:noFill/>
          </a:ln>
        </p:spPr>
      </p:pic>
      <p:sp>
        <p:nvSpPr>
          <p:cNvPr id="189" name="TextBox 4"/>
          <p:cNvSpPr/>
          <p:nvPr/>
        </p:nvSpPr>
        <p:spPr>
          <a:xfrm>
            <a:off x="9406800" y="1752480"/>
            <a:ext cx="244800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Administrator bisa mengarahkan ke mana paket harus pergi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latin typeface="Corbel"/>
              </a:rPr>
              <a:t>Routing – Pembatasan Jaringan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91" name="Picture 2" descr="Introduction to Route-maps"/>
          <p:cNvPicPr/>
          <p:nvPr/>
        </p:nvPicPr>
        <p:blipFill>
          <a:blip r:embed="rId1"/>
          <a:stretch/>
        </p:blipFill>
        <p:spPr>
          <a:xfrm>
            <a:off x="405720" y="1989000"/>
            <a:ext cx="4680000" cy="212904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4" descr="Networking (Where limit Ends): Routing Information ..."/>
          <p:cNvPicPr/>
          <p:nvPr/>
        </p:nvPicPr>
        <p:blipFill>
          <a:blip r:embed="rId2"/>
          <a:srcRect l="0" t="21529" r="0" b="24889"/>
          <a:stretch/>
        </p:blipFill>
        <p:spPr>
          <a:xfrm>
            <a:off x="2782080" y="4168800"/>
            <a:ext cx="9287640" cy="2620440"/>
          </a:xfrm>
          <a:prstGeom prst="rect">
            <a:avLst/>
          </a:prstGeom>
          <a:ln w="0">
            <a:noFill/>
          </a:ln>
        </p:spPr>
      </p:pic>
      <p:sp>
        <p:nvSpPr>
          <p:cNvPr id="193" name="TextBox 5"/>
          <p:cNvSpPr/>
          <p:nvPr/>
        </p:nvSpPr>
        <p:spPr>
          <a:xfrm>
            <a:off x="5518440" y="2306880"/>
            <a:ext cx="5832360" cy="11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Jaringan yang tidak diperkenalkan secara otomatis tidak bisa diakses oleh computer manapun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LibreOffice/7.1.4.2$Linux_X86_64 LibreOffice_project/10$Build-2</Application>
  <AppVersion>15.0000</AppVersion>
  <Words>126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2020-09-20T12:04:39Z</dcterms:created>
  <dc:creator>ALAUDDIN MAULANA HIRZAN</dc:creator>
  <dc:description/>
  <dc:language>en-GB</dc:language>
  <cp:lastModifiedBy/>
  <dcterms:modified xsi:type="dcterms:W3CDTF">2021-09-22T10:40:15Z</dcterms:modified>
  <cp:revision>62</cp:revision>
  <dc:subject/>
  <dc:title>Manajemen Routing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