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stackoverflow.com/questions/10605240/why-doesnt-static-route-work-here" TargetMode="External"/><Relationship Id="rId3" Type="http://schemas.openxmlformats.org/officeDocument/2006/relationships/hyperlink" Target="https://creativecommons.org/licenses/by-sa/3.0/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Заголовок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48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Manajemen routing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9" name="Подзаголовок 2"/>
          <p:cNvSpPr/>
          <p:nvPr/>
        </p:nvSpPr>
        <p:spPr>
          <a:xfrm>
            <a:off x="3962520" y="4385880"/>
            <a:ext cx="7197120" cy="14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36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Pertemuan 3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Ilustrasi konfigurasi - PT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8" name="Content Placeholder 2"/>
          <p:cNvSpPr/>
          <p:nvPr/>
        </p:nvSpPr>
        <p:spPr>
          <a:xfrm>
            <a:off x="685800" y="2142000"/>
            <a:ext cx="101307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DejaVu Sans"/>
              </a:rPr>
              <a:t>Router0: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DejaVu Sans"/>
              </a:rPr>
              <a:t>ip route </a:t>
            </a:r>
            <a:r>
              <a:rPr b="1" lang="en-US" sz="2800" spc="-1" strike="noStrike">
                <a:solidFill>
                  <a:srgbClr val="ff0000"/>
                </a:solidFill>
                <a:latin typeface="Consolas"/>
                <a:ea typeface="DejaVu Sans"/>
              </a:rPr>
              <a:t>10.10.30.0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DejaVu Sans"/>
              </a:rPr>
              <a:t> 255.255.255.0 </a:t>
            </a:r>
            <a:r>
              <a:rPr b="1" lang="en-US" sz="2800" spc="-1" strike="noStrike">
                <a:solidFill>
                  <a:srgbClr val="ffc000"/>
                </a:solidFill>
                <a:latin typeface="Consolas"/>
                <a:ea typeface="DejaVu Sans"/>
              </a:rPr>
              <a:t>192.168.100.2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9" name="Picture 4" descr="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195480" y="3710520"/>
            <a:ext cx="11800080" cy="2915280"/>
          </a:xfrm>
          <a:prstGeom prst="rect">
            <a:avLst/>
          </a:prstGeom>
          <a:ln w="0">
            <a:noFill/>
          </a:ln>
        </p:spPr>
      </p:pic>
      <p:sp>
        <p:nvSpPr>
          <p:cNvPr id="110" name="Rectangle 6"/>
          <p:cNvSpPr/>
          <p:nvPr/>
        </p:nvSpPr>
        <p:spPr>
          <a:xfrm>
            <a:off x="3393360" y="2340720"/>
            <a:ext cx="4902120" cy="444960"/>
          </a:xfrm>
          <a:prstGeom prst="rect">
            <a:avLst/>
          </a:prstGeom>
          <a:noFill/>
          <a:ln cap="rnd" w="5715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 8"/>
          <p:cNvSpPr/>
          <p:nvPr/>
        </p:nvSpPr>
        <p:spPr>
          <a:xfrm>
            <a:off x="8712720" y="2361240"/>
            <a:ext cx="2658960" cy="444960"/>
          </a:xfrm>
          <a:prstGeom prst="rect">
            <a:avLst/>
          </a:prstGeom>
          <a:noFill/>
          <a:ln cap="rnd" w="57150">
            <a:solidFill>
              <a:srgbClr val="455fd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Straight Arrow Connector 9"/>
          <p:cNvSpPr/>
          <p:nvPr/>
        </p:nvSpPr>
        <p:spPr>
          <a:xfrm>
            <a:off x="5624280" y="2971800"/>
            <a:ext cx="4838760" cy="115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Straight Arrow Connector 10"/>
          <p:cNvSpPr/>
          <p:nvPr/>
        </p:nvSpPr>
        <p:spPr>
          <a:xfrm flipH="1">
            <a:off x="7918200" y="2957400"/>
            <a:ext cx="1500120" cy="190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Straight Arrow Connector 11"/>
          <p:cNvSpPr/>
          <p:nvPr/>
        </p:nvSpPr>
        <p:spPr>
          <a:xfrm>
            <a:off x="1139400" y="2458440"/>
            <a:ext cx="2063160" cy="23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Ilustrasi konfigurasi - PT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6" name="Content Placeholder 2"/>
          <p:cNvSpPr/>
          <p:nvPr/>
        </p:nvSpPr>
        <p:spPr>
          <a:xfrm>
            <a:off x="685800" y="2142000"/>
            <a:ext cx="101307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DejaVu Sans"/>
              </a:rPr>
              <a:t>Router1: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DejaVu Sans"/>
              </a:rPr>
              <a:t>ip route </a:t>
            </a:r>
            <a:r>
              <a:rPr b="1" lang="en-US" sz="2800" spc="-1" strike="noStrike">
                <a:solidFill>
                  <a:srgbClr val="ff0000"/>
                </a:solidFill>
                <a:latin typeface="Consolas"/>
                <a:ea typeface="DejaVu Sans"/>
              </a:rPr>
              <a:t>10.10.20.0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DejaVu Sans"/>
              </a:rPr>
              <a:t> 255.255.255.0 </a:t>
            </a:r>
            <a:r>
              <a:rPr b="1" lang="en-US" sz="2800" spc="-1" strike="noStrike">
                <a:solidFill>
                  <a:srgbClr val="ffc000"/>
                </a:solidFill>
                <a:latin typeface="Consolas"/>
                <a:ea typeface="DejaVu Sans"/>
              </a:rPr>
              <a:t>192.168.100.1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7" name="Picture 4" descr="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195480" y="3710520"/>
            <a:ext cx="11800080" cy="2915280"/>
          </a:xfrm>
          <a:prstGeom prst="rect">
            <a:avLst/>
          </a:prstGeom>
          <a:ln w="0">
            <a:noFill/>
          </a:ln>
        </p:spPr>
      </p:pic>
      <p:sp>
        <p:nvSpPr>
          <p:cNvPr id="118" name="Rectangle 6"/>
          <p:cNvSpPr/>
          <p:nvPr/>
        </p:nvSpPr>
        <p:spPr>
          <a:xfrm>
            <a:off x="3366360" y="2335680"/>
            <a:ext cx="4902120" cy="444960"/>
          </a:xfrm>
          <a:prstGeom prst="rect">
            <a:avLst/>
          </a:prstGeom>
          <a:noFill/>
          <a:ln cap="rnd" w="5715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8"/>
          <p:cNvSpPr/>
          <p:nvPr/>
        </p:nvSpPr>
        <p:spPr>
          <a:xfrm>
            <a:off x="8663400" y="2331000"/>
            <a:ext cx="2658960" cy="444960"/>
          </a:xfrm>
          <a:prstGeom prst="rect">
            <a:avLst/>
          </a:prstGeom>
          <a:noFill/>
          <a:ln cap="rnd" w="57150">
            <a:solidFill>
              <a:srgbClr val="455fd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traight Arrow Connector 9"/>
          <p:cNvSpPr/>
          <p:nvPr/>
        </p:nvSpPr>
        <p:spPr>
          <a:xfrm flipH="1">
            <a:off x="2052360" y="2971800"/>
            <a:ext cx="3584880" cy="124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traight Arrow Connector 10"/>
          <p:cNvSpPr/>
          <p:nvPr/>
        </p:nvSpPr>
        <p:spPr>
          <a:xfrm flipH="1">
            <a:off x="4525200" y="2971800"/>
            <a:ext cx="4893480" cy="186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Tabel routing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3" name="Picture 4" descr="Text, letter&#10;&#10;Description automatically generated"/>
          <p:cNvPicPr/>
          <p:nvPr/>
        </p:nvPicPr>
        <p:blipFill>
          <a:blip r:embed="rId1"/>
          <a:stretch/>
        </p:blipFill>
        <p:spPr>
          <a:xfrm>
            <a:off x="213480" y="1895400"/>
            <a:ext cx="11765880" cy="329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Diagram&#10;&#10;Description automatically generated"/>
          <p:cNvPicPr/>
          <p:nvPr/>
        </p:nvPicPr>
        <p:blipFill>
          <a:blip r:embed="rId1"/>
          <a:srcRect l="0" t="0" r="156" b="28062"/>
          <a:stretch/>
        </p:blipFill>
        <p:spPr>
          <a:xfrm>
            <a:off x="83520" y="747360"/>
            <a:ext cx="12025800" cy="5992560"/>
          </a:xfrm>
          <a:prstGeom prst="rect">
            <a:avLst/>
          </a:prstGeom>
          <a:ln w="0">
            <a:noFill/>
          </a:ln>
        </p:spPr>
      </p:pic>
      <p:sp>
        <p:nvSpPr>
          <p:cNvPr id="125" name="Straight Arrow Connector 4"/>
          <p:cNvSpPr/>
          <p:nvPr/>
        </p:nvSpPr>
        <p:spPr>
          <a:xfrm>
            <a:off x="793800" y="4884120"/>
            <a:ext cx="342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Straight Arrow Connector 5"/>
          <p:cNvSpPr/>
          <p:nvPr/>
        </p:nvSpPr>
        <p:spPr>
          <a:xfrm flipH="1">
            <a:off x="4214880" y="3791160"/>
            <a:ext cx="890640" cy="11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Straight Arrow Connector 6"/>
          <p:cNvSpPr/>
          <p:nvPr/>
        </p:nvSpPr>
        <p:spPr>
          <a:xfrm>
            <a:off x="5078160" y="1375920"/>
            <a:ext cx="13680" cy="237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57150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TextBox 7"/>
          <p:cNvSpPr/>
          <p:nvPr/>
        </p:nvSpPr>
        <p:spPr>
          <a:xfrm>
            <a:off x="798480" y="4234680"/>
            <a:ext cx="87336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TextBox 8"/>
          <p:cNvSpPr/>
          <p:nvPr/>
        </p:nvSpPr>
        <p:spPr>
          <a:xfrm>
            <a:off x="3645360" y="1316160"/>
            <a:ext cx="13190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Tujuan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ontent Placeholder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Konsep routing statis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ontent Placeholder 2"/>
          <p:cNvSpPr/>
          <p:nvPr/>
        </p:nvSpPr>
        <p:spPr>
          <a:xfrm>
            <a:off x="685800" y="2142000"/>
            <a:ext cx="10130760" cy="30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Pengarahan maupun pengenalan jaringan baru yang dilakukan secara manual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Teknik ini tidak menggunakan algoritma apapun ketika konfigurasi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Routing ini tidak akan mengalami perubahan apabila ada perubahan di jaringan (router baru / jaringan baru)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2" name="Picture 4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8390520" y="4827600"/>
            <a:ext cx="3691440" cy="1803240"/>
          </a:xfrm>
          <a:prstGeom prst="rect">
            <a:avLst/>
          </a:prstGeom>
          <a:ln w="0">
            <a:noFill/>
          </a:ln>
        </p:spPr>
      </p:pic>
      <p:sp>
        <p:nvSpPr>
          <p:cNvPr id="83" name="TextBox 4"/>
          <p:cNvSpPr/>
          <p:nvPr/>
        </p:nvSpPr>
        <p:spPr>
          <a:xfrm>
            <a:off x="9339480" y="6630840"/>
            <a:ext cx="27424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4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c573d2"/>
                </a:solidFill>
                <a:uFillTx/>
                <a:latin typeface="Calibri"/>
                <a:ea typeface="DejaVu Sans"/>
                <a:hlinkClick r:id="rId2"/>
              </a:rPr>
              <a:t>This Photo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by Unknown author is licensed under </a:t>
            </a:r>
            <a:r>
              <a:rPr b="0" lang="en-US" sz="1800" spc="-1" strike="noStrike" u="sng">
                <a:solidFill>
                  <a:srgbClr val="c573d2"/>
                </a:solidFill>
                <a:uFillTx/>
                <a:latin typeface="Calibri"/>
                <a:ea typeface="DejaVu Sans"/>
                <a:hlinkClick r:id="rId3"/>
              </a:rPr>
              <a:t>CC BY-SA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Penggunaan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Content Placeholder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Perutean statis dapat digunakan untuk menentukan titik keluar dari router ketika tidak ada rute lain yang tersedia atau diperlukan. Ini disebut rute default.</a:t>
            </a:r>
            <a:endParaRPr b="0" lang="en-US" sz="32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Perutean statis dapat digunakan untuk jaringan kecil yang hanya membutuhkan satu atau dua rute. Ini seringkali lebih efisien karena tautan tidak disia-siakan dengan bertukar informasi perutean dinamis.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penggunaan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ontent Placeholder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Perutean statis sering digunakan sebagai pelengkap perutean dinamis untuk menyediakan cadangan yang aman dari kegagalan jika rute dinamis tidak tersedia.</a:t>
            </a:r>
            <a:endParaRPr b="0" lang="en-US" sz="32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Perutean statis sering digunakan untuk membantu mentransfer informasi perutean dari satu protokol perutean ke yang lain (redistribusi perutean).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Kegunaan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ontent Placeholder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Perutean statis, jika digunakan tanpa perutean dinamis, memiliki keuntungan sebagai berikut:</a:t>
            </a:r>
            <a:endParaRPr b="0" lang="en-US" sz="32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Perutean statis menyebabkan sedikit beban pada CPU router, dan tidak menghasilkan lalu lintas ke router lain.</a:t>
            </a:r>
            <a:endParaRPr b="0" lang="en-US" sz="30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Perutean statis membuat administrator jaringan memiliki kendali penuh atas perilaku perutean jaringan.</a:t>
            </a:r>
            <a:endParaRPr b="0" lang="en-US" sz="30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Perutean Statis Sangat mudah untuk dikonfigurasi pada jaringan kecil.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kerugian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ontent Placeholder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Perutean statis dapat memiliki beberapa potensi kerugian:</a:t>
            </a:r>
            <a:endParaRPr b="0" lang="en-US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Kesalahan manusia: Dalam banyak kasus, rute statis dikonfigurasi secara manual. Ini meningkatkan potensi kesalahan input.</a:t>
            </a:r>
            <a:endParaRPr b="0" lang="en-US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Toleransi kesalahan: Perutean statis tidak toleran terhadap kesalahan. Ini berarti bahwa ketika ada perubahan dalam jaringan atau kegagalan terjadi antara dua perangkat yang ditentukan secara statis, lalu lintas tidak akan dirutekan ulang.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Kerugian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Content Placeholder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spcAft>
                <a:spcPts val="100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Jarak administratif: Rute statis biasanya lebih diutamakan daripada rute yang dikonfigurasi dengan protokol perutean dinamis.</a:t>
            </a:r>
            <a:endParaRPr b="0" lang="en-US" sz="32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Overhead administratif: Rute statis harus dikonfigurasi di setiap router di jaringan.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Contoh konfigurasi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Linux: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ip route add </a:t>
            </a:r>
            <a:r>
              <a:rPr b="1" lang="en-US" sz="2400" spc="-1" strike="noStrike">
                <a:solidFill>
                  <a:srgbClr val="ff0000"/>
                </a:solidFill>
                <a:latin typeface="Consolas"/>
                <a:ea typeface="DejaVu Sans"/>
              </a:rPr>
              <a:t>10.10.20.0</a:t>
            </a:r>
            <a:r>
              <a:rPr b="0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via </a:t>
            </a:r>
            <a:r>
              <a:rPr b="1" lang="en-US" sz="2400" spc="-1" strike="noStrike">
                <a:solidFill>
                  <a:srgbClr val="ffc000"/>
                </a:solidFill>
                <a:latin typeface="Consolas"/>
                <a:ea typeface="DejaVu Sans"/>
              </a:rPr>
              <a:t>192.168.100.1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Cisco IOS</a:t>
            </a:r>
            <a:endParaRPr b="0" lang="en-US" sz="2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ip route </a:t>
            </a:r>
            <a:r>
              <a:rPr b="1" lang="en-US" sz="2400" spc="-1" strike="noStrike">
                <a:solidFill>
                  <a:srgbClr val="ff0000"/>
                </a:solidFill>
                <a:latin typeface="Consolas"/>
                <a:ea typeface="DejaVu Sans"/>
              </a:rPr>
              <a:t>10.10.20.0</a:t>
            </a:r>
            <a:r>
              <a:rPr b="0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255.255.255.0 </a:t>
            </a:r>
            <a:r>
              <a:rPr b="1" lang="en-US" sz="2400" spc="-1" strike="noStrike">
                <a:solidFill>
                  <a:srgbClr val="ffc000"/>
                </a:solidFill>
                <a:latin typeface="Consolas"/>
                <a:ea typeface="DejaVu Sans"/>
              </a:rPr>
              <a:t>192.168.100.1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6" name="Rectangle 3"/>
          <p:cNvSpPr/>
          <p:nvPr/>
        </p:nvSpPr>
        <p:spPr>
          <a:xfrm>
            <a:off x="3652200" y="3245040"/>
            <a:ext cx="1854000" cy="444960"/>
          </a:xfrm>
          <a:prstGeom prst="rect">
            <a:avLst/>
          </a:prstGeom>
          <a:noFill/>
          <a:ln cap="rnd" w="571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4"/>
          <p:cNvSpPr/>
          <p:nvPr/>
        </p:nvSpPr>
        <p:spPr>
          <a:xfrm>
            <a:off x="2960640" y="4251240"/>
            <a:ext cx="1854000" cy="444960"/>
          </a:xfrm>
          <a:prstGeom prst="rect">
            <a:avLst/>
          </a:prstGeom>
          <a:noFill/>
          <a:ln cap="rnd" w="571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5"/>
          <p:cNvSpPr/>
          <p:nvPr/>
        </p:nvSpPr>
        <p:spPr>
          <a:xfrm>
            <a:off x="6095880" y="3245040"/>
            <a:ext cx="2494080" cy="444960"/>
          </a:xfrm>
          <a:prstGeom prst="rect">
            <a:avLst/>
          </a:prstGeom>
          <a:noFill/>
          <a:ln cap="rnd" w="5715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6"/>
          <p:cNvSpPr/>
          <p:nvPr/>
        </p:nvSpPr>
        <p:spPr>
          <a:xfrm>
            <a:off x="7090200" y="4295160"/>
            <a:ext cx="2519640" cy="444960"/>
          </a:xfrm>
          <a:prstGeom prst="rect">
            <a:avLst/>
          </a:prstGeom>
          <a:noFill/>
          <a:ln cap="rnd" w="5715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/>
          <p:nvPr/>
        </p:nvSpPr>
        <p:spPr>
          <a:xfrm>
            <a:off x="685800" y="609480"/>
            <a:ext cx="1013076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Ilustrasi konfigurasi - PT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ontent Placeholder 2"/>
          <p:cNvSpPr/>
          <p:nvPr/>
        </p:nvSpPr>
        <p:spPr>
          <a:xfrm>
            <a:off x="685800" y="1394280"/>
            <a:ext cx="10130760" cy="21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DejaVu Sans"/>
              </a:rPr>
              <a:t>Router Dapat Mengenali Router Yang Terhubung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DejaVu Sans"/>
              </a:rPr>
              <a:t>Namun Tidak Kenal Jaringan Di Belakang Router Tersebut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DejaVu Sans"/>
              </a:rPr>
              <a:t>Agar Kenal, Routing Statis Dapat Digunakan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2" name="Picture 4" descr="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195480" y="3710520"/>
            <a:ext cx="11800080" cy="2915280"/>
          </a:xfrm>
          <a:prstGeom prst="rect">
            <a:avLst/>
          </a:prstGeom>
          <a:ln w="0">
            <a:noFill/>
          </a:ln>
        </p:spPr>
      </p:pic>
      <p:sp>
        <p:nvSpPr>
          <p:cNvPr id="103" name="Connector: Curved 4"/>
          <p:cNvSpPr/>
          <p:nvPr/>
        </p:nvSpPr>
        <p:spPr>
          <a:xfrm flipV="1">
            <a:off x="3669120" y="4057200"/>
            <a:ext cx="6679080" cy="795960"/>
          </a:xfrm>
          <a:prstGeom prst="curvedConnector3">
            <a:avLst>
              <a:gd name="adj1" fmla="val 50000"/>
            </a:avLst>
          </a:prstGeom>
          <a:noFill/>
          <a:ln cap="rnd" w="57150">
            <a:solidFill>
              <a:srgbClr val="00b0f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5"/>
          <p:cNvSpPr/>
          <p:nvPr/>
        </p:nvSpPr>
        <p:spPr>
          <a:xfrm>
            <a:off x="3673800" y="4220280"/>
            <a:ext cx="3272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onnector: Curved 7"/>
          <p:cNvSpPr/>
          <p:nvPr/>
        </p:nvSpPr>
        <p:spPr>
          <a:xfrm flipV="1">
            <a:off x="4400640" y="5450400"/>
            <a:ext cx="3357720" cy="33840"/>
          </a:xfrm>
          <a:prstGeom prst="curvedConnector3">
            <a:avLst>
              <a:gd name="adj1" fmla="val 50000"/>
            </a:avLst>
          </a:prstGeom>
          <a:noFill/>
          <a:ln cap="rnd" w="5715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Box 11"/>
          <p:cNvSpPr/>
          <p:nvPr/>
        </p:nvSpPr>
        <p:spPr>
          <a:xfrm>
            <a:off x="5584320" y="5555520"/>
            <a:ext cx="787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00ff00"/>
                </a:highlight>
                <a:latin typeface="Calibri"/>
                <a:ea typeface="DejaVu Sans"/>
              </a:rPr>
              <a:t>Ready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Application>LibreOffice/7.3.4.2$Linux_X86_64 LibreOffice_project/30$Build-2</Application>
  <AppVersion>15.0000</AppVersion>
  <Words>371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/>
  <dc:description/>
  <dc:language>en-GB</dc:language>
  <cp:lastModifiedBy>Alauddin Maulana Hirzan</cp:lastModifiedBy>
  <dcterms:modified xsi:type="dcterms:W3CDTF">2022-10-06T08:46:08Z</dcterms:modified>
  <cp:revision>271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