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67" r:id="rId8"/>
    <p:sldId id="268" r:id="rId9"/>
    <p:sldId id="258" r:id="rId10"/>
    <p:sldId id="264" r:id="rId11"/>
    <p:sldId id="259" r:id="rId12"/>
    <p:sldId id="260" r:id="rId13"/>
    <p:sldId id="261" r:id="rId14"/>
    <p:sldId id="262" r:id="rId15"/>
    <p:sldId id="263" r:id="rId16"/>
    <p:sldId id="265" r:id="rId17"/>
    <p:sldId id="266" r:id="rId18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31256023" val="982" rev64="64" revOS="3"/>
      <pr:smFileRevision xmlns:pr="smNativeData" dt="1631256023" val="0"/>
      <pr:guideOptions xmlns:pr="smNativeData" dt="163125602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9" d="100"/>
          <a:sy n="99" d="100"/>
        </p:scale>
        <p:origin x="1156" y="213"/>
      </p:cViewPr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99" d="100"/>
          <a:sy n="99" d="100"/>
        </p:scale>
        <p:origin x="1156" y="213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1"/>
          <p:cNvPicPr>
            <a:extLst>
              <a:ext uri="smNativeData">
                <pr:smNativeData xmlns:pr="smNativeData" val="SMDATA_15_1/06YRMAAAAlAAAAEQ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B+FQAA8RYAAAAAAABkAAAAZAAAAAAAAAAjAAAABAAAAGQAAAAXAAAAFAAAAAAAAAAAAAAA/38AAP9/AAAAAAAACQAAAAQAAAAAAAAADAAAABAAAAAAAAAAAAAAAAAAAAAAAAAAHgAAAGgAAAAAAAAAAAAAAAAAAAAAAAAAAAAAABAnAAAQJwAAAAAAAAAAAAAAAAAAAAAAAAAAAAAAAAAAAAAAAAAAAAAUAAAAAAAAAMDA/wAAAAAAAAAAAAAAAAAAAAAAAAAAAGQAAACjoZgACgAAAB8AAABUAAAAkJCCBWhrXQEAAAAAAAAAAAAAAAAAAAAAAAAAAAAAAAAAAAAAAAAAAP///wJ/f38Ad3d3A8zMzADAwP8Ao6GYAAAAAAAAAAAAAAAAAP///wAAAAAAIQAAABgAAAAUAAAAAQAAAAEAAABBOAAAMSoAABAAAAAmAAAACAAAAP//////////"/>
              </a:ext>
            </a:extLst>
          </p:cNvPicPr>
          <p:nvPr/>
        </p:nvPicPr>
        <p:blipFill>
          <a:blip r:embed="rId2">
            <a:duotone>
              <a:prstClr val="black"/>
              <a:srgbClr val="A3A198">
                <a:tint val="40000"/>
                <a:satMod val="400000"/>
              </a:srgbClr>
            </a:duotone>
          </a:blip>
          <a:srcRect l="0" t="0" r="55020" b="58730"/>
          <a:stretch>
            <a:fillRect/>
          </a:stretch>
        </p:blipFill>
        <p:spPr>
          <a:xfrm>
            <a:off x="635" y="635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Placehold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vgMAAHA1AABEDAAAEAAAACYAAAAIAAAAAZAAAP//wQE="/>
              </a:ext>
            </a:extLst>
          </p:cNvSpPr>
          <p:nvPr>
            <p:ph type="ctrTitle"/>
          </p:nvPr>
        </p:nvSpPr>
        <p:spPr>
          <a:xfrm>
            <a:off x="457200" y="608330"/>
            <a:ext cx="8229600" cy="138557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4" name="SubtitlePlacehold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gA4AANAvAABYGQAAEAAAACYAAAAIAAAAAZAAAP//wQE="/>
              </a:ext>
            </a:extLst>
          </p:cNvSpPr>
          <p:nvPr>
            <p:ph type="subTitle" idx="1"/>
          </p:nvPr>
        </p:nvSpPr>
        <p:spPr>
          <a:xfrm>
            <a:off x="1371600" y="2357120"/>
            <a:ext cx="6400800" cy="17627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dCUAANQRAABeKAAAEAAAACYAAAAIAAAAABAAAP//wQE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fld id="{641DE093-DD89-4816-C7A5-2B43AEEB317E}" type="datetime1">
              <a:t>10/9/2020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FAAAdCUAAKkjAABeKAAAEAAAACYAAAAIAAAAABAAAP//wQE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rJgAAdCUAAHA1AABeKAAAEAAAACYAAAAIAAAAABAAAP//wQE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fld id="{2E14E282-CCC3-4114-8DAC-3A41ACE27B6F}" type="slidenum">
              <a:t>‹#›</a:t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Q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CjJAAAEAAAACYAAAAIAAAAAh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653429E2-AC88-61DF-C68C-5A8A67C2300F}" type="datetime1">
              <a:t>10/9/2020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852C7-89C7-0DA4-89E0-7FF11CAE7F2A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/06YRMAAAAlAAAAZAAAAA0AAAAAkAAAAEgAAACQAAAASAAAAAAAAAACAAAAAQ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x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Q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x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QAZ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5FDB672E-60B2-8E91-FC63-96C4292D0AC3}" type="datetime1">
              <a:t>10/9/2020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9FED45E-10E4-AB22-AA46-E6779A085CB3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CjJA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575921D3-9DBA-0CD7-F4E1-6B826FAF023E}" type="datetime1">
              <a:t>10/9/2020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32F3747-098E-7AC1-C097-FF9479D936AA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R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/06YRMAAAAlAAAAZAAAAA0A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R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59F51288-C6B4-A0E4-FA4D-30B15C030C65}" type="datetime1">
              <a:t>10/9/2020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B6F8C52-1C86-3A7A-C8D7-EA2FC2993EBF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7476DC6A-2499-232A-D7CE-D27F92802187}" type="datetime1">
              <a:t>10/9/2020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9BFE5AA-E4B4-EA13-FA07-1246AB490C47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1/06YRMAAAAlAAAAZAAAAA0A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R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1/06YRMAAAAlAAAAZAAAAA0A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R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788FD69C-D295-DA20-DB37-247598792D71}" type="datetime1">
              <a:t>10/9/2020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3B9FC67-29DE-EC0A-9001-DF5FB24F668A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116644DD-93FC-33B2-B2DE-65E70A904430}" type="datetime1">
              <a:t>10/9/2020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C90176B-25E1-C5E1-AF28-D3B459665986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4AE5F9B4-FAA7-B00F-E95D-0C5AB7131F59}" type="datetime1">
              <a:t>10/9/2020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CIvPj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B895346-08D6-DCA5-9831-FEF01D7F6EAB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/06YRMAAAAlAAAAZAAAAA0A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R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666441BA-F48B-31B7-C5DC-02E20F923357}" type="datetime1">
              <a:t>10/9/2020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EAS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387292E-60BE-D2DF-F03F-968A677106C3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/06YRMAAAAlAAAAZAAAAA0A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R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7A432DE6-A897-16DB-D9FB-5E8E63B52F0B}" type="datetime1">
              <a:t>10/9/2020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5AFEB59-17C8-FA1D-8617-E148A55970B4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Ti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1"/>
          <p:cNvPicPr>
            <a:extLst>
              <a:ext uri="smNativeData">
                <pr:smNativeData xmlns:pr="smNativeData" val="SMDATA_15_1/06YRMAAAAlAAAAEQ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PEWAACBGwAAAAAAAAAAAABkAAAAZAAAAAAAAAAjAAAABAAAAGQAAAAXAAAAFAAAAAAAAAAAAAAA/38AAP9/AAAAAAAACQAAAAQAAAAAAAAADAAAABAAAAAAAAAAAAAAAAAAAAAAAAAAHgAAAGgAAAAAAAAAAAAAAAAAAAAAAAAAAAAAABAnAAAQJwAAAAAAAAAAAAAAAAAAAAAAAAAAAAAAAAAAAAAAAAAAAAAUAAAAAAAAAMDA/wAAAAAAAAAAAAAAAAAAAAAAAAAAAGQAAACjoZgACgAAAB8AAABUAAAAkJCCBWhrXQEAAAAAAAAAAAAAAAAAAAAAAAAAAAAAAAAAAAAAAAAAAP///wJ/f38Ad3d3A8zMzADAwP8Ao6GYAAAAAAAAAAAAAAAAAP///wAAAAAAIQAAABgAAAAUAAAAAQAAAAEAAABAOAAAMSoAABAAAAAmAAAACAAAAP//////////"/>
              </a:ext>
            </a:extLst>
          </p:cNvPicPr>
          <p:nvPr/>
        </p:nvPicPr>
        <p:blipFill>
          <a:blip r:embed="rId1">
            <a:duotone>
              <a:prstClr val="black"/>
              <a:srgbClr val="A3A198">
                <a:tint val="40000"/>
                <a:satMod val="400000"/>
              </a:srgbClr>
            </a:duotone>
          </a:blip>
          <a:srcRect l="0" t="58730" r="70410" b="0"/>
          <a:stretch>
            <a:fillRect/>
          </a:stretch>
        </p:blipFill>
        <p:spPr>
          <a:xfrm>
            <a:off x="635" y="635"/>
            <a:ext cx="9143365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CwxMD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dCUAANQRAABeKAAAEAAAACYAAAAIAAAAg58AAP//wQE="/>
              </a:ext>
            </a:extLst>
          </p:cNvSpPr>
          <p:nvPr>
            <p:ph type="dt" sz="quarter"/>
          </p:nvPr>
        </p:nvSpPr>
        <p:spPr>
          <a:xfrm>
            <a:off x="457200" y="6088380"/>
            <a:ext cx="244094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en-us" sz="14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72EB1A34-7A9F-BEEC-D153-8CB9541D27D9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JiJA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FAAAdCUAAKkjAABeKAAAEAAAACYAAAAIAAAAg58AAP//wQE="/>
              </a:ext>
            </a:extLst>
          </p:cNvSpPr>
          <p:nvPr>
            <p:ph type="ftr" sz="quarter" idx="1"/>
          </p:nvPr>
        </p:nvSpPr>
        <p:spPr>
          <a:xfrm>
            <a:off x="3346450" y="6088380"/>
            <a:ext cx="245046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>
              <a:defRPr lang="en-us" sz="14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rJgAAdCUAAHA1AABeKAAAEAAAACYAAAAIAAAAg58AAP//wQE="/>
              </a:ext>
            </a:extLst>
          </p:cNvSpPr>
          <p:nvPr>
            <p:ph type="sldNum" sz="quarter" idx="2"/>
          </p:nvPr>
        </p:nvSpPr>
        <p:spPr>
          <a:xfrm>
            <a:off x="6245225" y="6088380"/>
            <a:ext cx="24415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4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677AF5E-108B-2259-C5CF-E60CE18133B3}" type="slidenum">
              <a:t/>
            </a:fld>
          </a:p>
        </p:txBody>
      </p:sp>
      <p:sp>
        <p:nvSpPr>
          <p:cNvPr id="6" name="TitlePlacehold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MEW7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CYAAAAIAAAAgx8AAP//wQE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7" name="TextPlaceholderArea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hpB5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CjJAAAEAAAACYAAAAIAAAAgx8AAP//wQE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364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vgMAAHA1AABEDA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Manajemen Routing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wCAAAgA4AANAvAABYGQ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Pertemuan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Le4ub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CYAAAAIAAAAPB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Contoh - Langkah 3</a:t>
            </a:r>
            <a:endParaRPr lang="en-us"/>
          </a:p>
        </p:txBody>
      </p:sp>
      <p:pic>
        <p:nvPicPr>
          <p:cNvPr id="3" name="Picture 4" descr="Diagram&#10;&#10;Description automatically generated"/>
          <p:cNvPicPr>
            <a:picLocks noGrp="1" noChangeArrowheads="1" noChangeAspect="1"/>
            <a:extLst>
              <a:ext uri="smNativeData">
                <pr:smNativeData xmlns:pr="smNativeData" val="SMDATA_15_1/06YRMAAAAlAAAAEQAAAC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wAAAJUKAAA9OAAANSoAABAAAAAmAAAACAAAAAGBAAAAAAAA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905" y="1720215"/>
            <a:ext cx="9140190" cy="5140960"/>
          </a:xfrm>
          <a:prstGeom prst="rect">
            <a:avLst/>
          </a:prstGeom>
        </p:spPr>
      </p:pic>
      <p:sp>
        <p:nvSpPr>
          <p:cNvPr id="4" name="TextBox 4"/>
          <p:cNvSpPr>
            <a:extLst>
              <a:ext uri="smNativeData">
                <pr:smNativeData xmlns:pr="smNativeData" val="SMDATA_13_1/06YRMAAAAlAAAAZAAAAE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BAAAAAAAAABUVEwAPAAAAAQAAACMAAAAjAAAAIwAAAB4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CRzJIkMAAAAEAAAAAAAAAAAAAAAAAAAAAAAAAAeAAAAaAAAAAAAAAAAAAAAAAAAAAAAAAAAAAAAECcAABAnAAAAAAAAAAAAAAAAAAAAAAAAAAAAAAAAAAAAAAAAAAAAABQAAAAAAAAAwMD/AAAAAABkAAAAMgAAAAAAAABkAAAAAAAAAH9/fwAKAAAAHwAAAFQAAAAAAAAFAAAAAQAAAAAAAAAAAAAAAAAAAAAAAAAAAAAAAAAAAAAAAAAAFRUTAH9/fwAAAAADzMzMAMDA/wB/f38AAAAAAAAAAAAAAAAAAAAAAAAAAAAhAAAAGAAAABQAAAAWAgAA9iMAAHU1AADNJgAAECAAACYAAAAIAAAA//////////8="/>
              </a:ext>
            </a:extLst>
          </p:cNvSpPr>
          <p:nvPr/>
        </p:nvSpPr>
        <p:spPr>
          <a:xfrm>
            <a:off x="339090" y="5845810"/>
            <a:ext cx="8350885" cy="461645"/>
          </a:xfrm>
          <a:prstGeom prst="rect">
            <a:avLst/>
          </a:prstGeom>
          <a:noFill/>
          <a:ln w="9525" cap="flat" cmpd="sng" algn="ctr">
            <a:solidFill>
              <a:srgbClr val="151513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 lang="en-us" sz="2400">
                <a:solidFill>
                  <a:srgbClr val="151513"/>
                </a:solidFill>
              </a:rPr>
              <a:t>Tabel Sudah Komplit, Sebarkan Data ke Router Lain</a:t>
            </a:r>
            <a:endParaRPr lang="en-us" sz="2400">
              <a:solidFill>
                <a:srgbClr val="1515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HNAc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CYAAAAIAAAAPB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Contoh - Selesai</a:t>
            </a:r>
            <a:endParaRPr lang="en-us"/>
          </a:p>
        </p:txBody>
      </p:sp>
      <p:pic>
        <p:nvPicPr>
          <p:cNvPr id="3" name="Picture 4" descr="Diagram&#10;&#10;Description automatically generated"/>
          <p:cNvPicPr>
            <a:picLocks noGrp="1" noChangeArrowheads="1" noChangeAspect="1"/>
            <a:extLst>
              <a:ext uri="smNativeData">
                <pr:smNativeData xmlns:pr="smNativeData" val="SMDATA_15_1/06YRMAAAAlAAAAEQAAAC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QIE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wAAAJUKAACuOAAANSoAABAAAAAmAAAACAAAAAGBAAAAAAAA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905" y="1720215"/>
            <a:ext cx="9211945" cy="5140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ECB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CYAAAAIAAAAPB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Contoh Protokol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CjJAAAEAAAACYAAAAIAAAAPB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/>
              <a:t>Routing Information Protocol (RIP) for IP</a:t>
            </a:r>
            <a:endParaRPr lang="en-us"/>
          </a:p>
          <a:p>
            <a:pPr/>
            <a:r>
              <a:rPr lang="en-us"/>
              <a:t>Xerox Networking System's XNS RIP</a:t>
            </a:r>
            <a:endParaRPr lang="en-us"/>
          </a:p>
          <a:p>
            <a:pPr/>
            <a:r>
              <a:rPr lang="en-us"/>
              <a:t>Novell's IPX RIP</a:t>
            </a:r>
            <a:endParaRPr lang="en-us"/>
          </a:p>
          <a:p>
            <a:pPr/>
            <a:r>
              <a:rPr lang="en-us"/>
              <a:t>Cisco's Internet Gateway Routing Protocol (IGRP)</a:t>
            </a:r>
            <a:endParaRPr lang="en-us"/>
          </a:p>
          <a:p>
            <a:pPr/>
            <a:r>
              <a:rPr lang="en-us"/>
              <a:t>DEC's DNA Phase IV</a:t>
            </a:r>
            <a:endParaRPr lang="en-us"/>
          </a:p>
          <a:p>
            <a:pPr/>
            <a:r>
              <a:rPr lang="en-us"/>
              <a:t>AppleTalk's Routing Table Maintenance Protocol (RTMP)</a:t>
            </a:r>
            <a:endParaRPr lang="en-us"/>
          </a:p>
          <a:p>
            <a:pPr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CYAAAAIAAAAPB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Terima Kasih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BE00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Konsep Algoritma Routing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PR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Algoritma Distance-Vector Routing merupakan algoritma yang digunakan untuk menentukan perutean berdasarkan dari jarak</a:t>
            </a:r>
            <a:endParaRPr lang="en-us"/>
          </a:p>
          <a:p>
            <a:pPr/>
            <a:r>
              <a:rPr lang="en-us"/>
              <a:t>Digunakan sejak ARPANET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PB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Ciri Umum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PB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/>
              <a:t>Pembaruan Berkala</a:t>
            </a:r>
            <a:endParaRPr lang="en-us"/>
          </a:p>
          <a:p>
            <a:pPr lvl="1"/>
            <a:r>
              <a:rPr lang="en-us"/>
              <a:t>Pembaruan berkala berarti bahwa pada akhir periode waktu tertentu, pembaruan akan dikirimkan.</a:t>
            </a:r>
            <a:endParaRPr lang="en-us"/>
          </a:p>
          <a:p>
            <a:pPr/>
            <a:r>
              <a:rPr lang="en-us"/>
              <a:t>Tetangga</a:t>
            </a:r>
            <a:endParaRPr lang="en-us"/>
          </a:p>
          <a:p>
            <a:pPr lvl="1"/>
            <a:r>
              <a:rPr lang="en-us"/>
              <a:t>Dalam konteks router, tetangga selalu berarti router berbagi tautan data yang sama.</a:t>
            </a:r>
            <a:endParaRPr lang="en-us"/>
          </a:p>
          <a:p>
            <a:pPr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PB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Ciri Umum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NYD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PB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/>
            <a:r>
              <a:rPr lang="en-us"/>
              <a:t>Pembaruan Tabel Perutean Lengkap</a:t>
            </a:r>
            <a:endParaRPr lang="en-us"/>
          </a:p>
          <a:p>
            <a:pPr lvl="1" algn="just"/>
            <a:r>
              <a:rPr lang="en-us"/>
              <a:t>Kebanyakan protokol routing vektor jarak mengambil pendekatan yang sangat sederhana untuk memberi tahu tetangga mereka semua yang mereka ketahui dengan menyiarkan seluruh tabel rute mereka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0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CYAAAAIAAAAPB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Algoritma Bellman Ford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CjJAAAEAAAACYAAAAIAAAAPB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/>
              <a:t>Setiap router menjaga tabel jarak yang berisi informasi router itu sendiri dan tetangga yang bisa dicapai</a:t>
            </a:r>
            <a:endParaRPr lang="en-us"/>
          </a:p>
          <a:p>
            <a:pPr/>
            <a:r>
              <a:rPr lang="en-us"/>
              <a:t>Setiap Router memiliki ID</a:t>
            </a:r>
            <a:endParaRPr lang="en-us"/>
          </a:p>
          <a:p>
            <a:pPr/>
            <a:r>
              <a:rPr lang="en-us"/>
              <a:t>Terdapat Link Cost</a:t>
            </a:r>
            <a:endParaRPr lang="en-us"/>
          </a:p>
          <a:p>
            <a:pPr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CYAAAAIAAAAPB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Baik Buruk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CjJAAAEAAAACYAAAAIAAAAPB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/>
              <a:t>Lebih mudah untuk mengkonfigurasi dan memelihara daripada Link-State Routing (Positif)</a:t>
            </a:r>
            <a:endParaRPr lang="en-us"/>
          </a:p>
          <a:p>
            <a:pPr/>
            <a:r>
              <a:rPr lang="en-us"/>
              <a:t>Ini lebih lambat untuk konvergen daripada status tautan. (Negatif)</a:t>
            </a:r>
            <a:endParaRPr lang="en-us"/>
          </a:p>
          <a:p>
            <a:pPr/>
            <a:r>
              <a:rPr lang="en-us"/>
              <a:t>Sambungan yang rusak harus segera diperbaiki, dan membutuhkan waktu. (Negatif)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CYAAAAIAAAAPB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Perhitungan Biaya Link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1/06YRMAAAAlAAAAZAAAAA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CjJAAAEAAAACYAAAAIAAAAPB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/>
              <a:t>Router A ke Router A = 0</a:t>
            </a:r>
            <a:endParaRPr lang="en-us"/>
          </a:p>
          <a:p>
            <a:pPr/>
            <a:r>
              <a:rPr lang="en-us"/>
              <a:t>Router A ke Router Lain =∞ (tak terhingga)</a:t>
            </a:r>
            <a:endParaRPr lang="en-us"/>
          </a:p>
          <a:p>
            <a:pPr/>
            <a:endParaRPr lang="en-us"/>
          </a:p>
          <a:p>
            <a:pPr/>
            <a:r>
              <a:rPr lang="en-us"/>
              <a:t>Dx(y) = Biaya dari x ke y</a:t>
            </a:r>
            <a:endParaRPr lang="en-us"/>
          </a:p>
          <a:p>
            <a:pPr/>
            <a:r>
              <a:rPr lang="en-us"/>
              <a:t>C(x,v) = Router x tahu biaya ke tetangga v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CYAAAAIAAAAPB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Contoh – Langkah 1</a:t>
            </a:r>
            <a:endParaRPr lang="en-us"/>
          </a:p>
        </p:txBody>
      </p:sp>
      <p:pic>
        <p:nvPicPr>
          <p:cNvPr id="3" name="Picture 4" descr="Diagram&#10;&#10;Description automatically generated"/>
          <p:cNvPicPr>
            <a:picLocks noGrp="1" noChangeArrowheads="1" noChangeAspect="1"/>
            <a:extLst>
              <a:ext uri="smNativeData">
                <pr:smNativeData xmlns:pr="smNativeData" val="SMDATA_15_1/06YRMAAAAlAAAAEQAAAC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wAAANkKAAA9OAAAkCoAABAAAAAmAAAACAAAAAGBAAAAAAAA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905" y="1763395"/>
            <a:ext cx="9140190" cy="5155565"/>
          </a:xfrm>
          <a:prstGeom prst="rect">
            <a:avLst/>
          </a:prstGeom>
        </p:spPr>
      </p:pic>
      <p:cxnSp>
        <p:nvCxnSpPr>
          <p:cNvPr id="4" name="Straight Arrow Connector 4"/>
          <p:cNvCxnSpPr>
            <a:extLst>
              <a:ext uri="smNativeData">
                <pr:smNativeData xmlns:pr="smNativeData" val="SMDATA_13_1/06YRMAAAAlAAAADQAAAA0AAAAAkAAAAEgAAACQAAAASAAAAAAAAAAAAAAAAAAAAAEAAABQAAAAAAAAAAAA8L8AAAAAAAAAAAAAAAAAAPA/AAAAAAAA4D8AAAAAAADgPwAAAAAAAOA/AAAAAAAA4D8AAAAAAADgPwAAAAAAAOA/AAAAAAAA4D8CAAAAjAAAAAAAAAAAAAAA////AGhrXQgAAAAAAAAAAAAAAAAAAAAAAAAAAAAAAAAAAAAAeAAAAAEAAABAAAAAAAAAAAAAAABaAAAAAAAAAAAAAAAAAAAAAAAAAAAAAAAAAAAAAAAAAAAAAAAAAAAAAAAAAAAAAAAAAAAAAAAAAAAAAAAAAAAAAAAAAAAAAAAAAAAAFAAAADwAAAABAAAAAAAAABUVEwBaAAAAAQAAABQAAAAUAAAAFAAAAAEAAAAAAAAAZAAAAGQAAAACAAAAZAAAAGQAAAAVAAAAYAAAAAAAAAAAAAAADwAAACADAAAAAAAAAAAAAAEAAACgMgAAVgcAAKr4//8BAAAAAAAAAAEAAABkAAAAAAAAABQAAABAHwAAAAAAACYAAAAAAAAAwOD//wAAAAAmAAAAZAAAABYAAABMAAAAAQAAAAAAAAACAAAAAAAAAAEAAAAAAAAAQQAAAAAAAAAkAAAAZAAAAGQAAAAAAAAAzMzMAAAAAABQAAAAUAAAAGQAAABkAAAAAAAAABcAAAAUAAAAAAAAAAAAAAD/fwAA/38AAAAAAAAJAAAABAAAAGYFAAAMAAAAEAAAAAAAAAAAAAAAAAAAAAAAAAAeAAAAaAAAAAAAAAAAAAAAAAAAAAAAAAAAAAAAECcAABAnAAAAAAAAAAAAAAAAAAAAAAAAAAAAAAAAAAAAAAAAAAAAAD8AAAAAAAAAwMD/AAAAAABkAAAAMgAAAAAAAABkAAAAAAAAAH9/fwAKAAAAHwAAAFQAAAD///8AAAAAAQAAAAAAAAAAAAAAAAAAAAAAAAAAAAAAAAAAAAAAAAAAFRUTAAAAAAAAAAAAzMzMAMDA/wB/f38AAAAAAAAAAAAAAAAAAAAAAAAAAAAhAAAAGAAAABQAAAAkDwAA/RIAACYUAABQFgAAEAAAACYAAAAIAAAA//////////8="/>
              </a:ext>
            </a:extLst>
          </p:cNvCxnSpPr>
          <p:nvPr/>
        </p:nvCxnSpPr>
        <p:spPr>
          <a:xfrm rot="5400000">
            <a:off x="2597785" y="2950210"/>
            <a:ext cx="540385" cy="814070"/>
          </a:xfrm>
          <a:prstGeom prst="straightConnector1">
            <a:avLst/>
          </a:prstGeom>
          <a:noFill/>
          <a:ln w="57150" cap="flat" cmpd="sng" algn="ctr">
            <a:solidFill>
              <a:srgbClr val="151513"/>
            </a:solidFill>
            <a:prstDash val="solid"/>
            <a:headEnd type="none"/>
            <a:tailEnd type="triangle" w="med" len="med"/>
          </a:ln>
          <a:effectLst>
            <a:outerShdw blurRad="40005" dist="22860" dir="5400000" algn="tr">
              <a:srgbClr val="000000">
                <a:alpha val="35000"/>
              </a:srgbClr>
            </a:outerShdw>
          </a:effectLst>
        </p:spPr>
      </p:cxnSp>
      <p:sp>
        <p:nvSpPr>
          <p:cNvPr id="5" name="TextBox 5"/>
          <p:cNvSpPr>
            <a:extLst>
              <a:ext uri="smNativeData">
                <pr:smNativeData xmlns:pr="smNativeData" val="SMDATA_13_1/06YRMAAAAlAAAAZAAAAE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HCQAAfxAAAGsPAABXEwAAECAAACYAAAAIAAAA//////////8="/>
              </a:ext>
            </a:extLst>
          </p:cNvSpPr>
          <p:nvPr/>
        </p:nvSpPr>
        <p:spPr>
          <a:xfrm>
            <a:off x="1589405" y="2681605"/>
            <a:ext cx="916940" cy="462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l"/>
            <a:r>
              <a:rPr lang="en-us" sz="2400" b="1">
                <a:solidFill>
                  <a:srgbClr val="151513"/>
                </a:solidFill>
              </a:rPr>
              <a:t>Cost</a:t>
            </a:r>
            <a:endParaRPr lang="en-us" sz="2400" b="1">
              <a:solidFill>
                <a:srgbClr val="151513"/>
              </a:solidFill>
            </a:endParaRPr>
          </a:p>
        </p:txBody>
      </p:sp>
      <p:sp>
        <p:nvSpPr>
          <p:cNvPr id="6" name="TextBox 6"/>
          <p:cNvSpPr>
            <a:extLst>
              <a:ext uri="smNativeData">
                <pr:smNativeData xmlns:pr="smNativeData" val="SMDATA_13_1/06YRMAAAAlAAAAZAAAAE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GDgAAxyMAAJwVAACeJgAAECAAACYAAAAIAAAA//////////8="/>
              </a:ext>
            </a:extLst>
          </p:cNvSpPr>
          <p:nvPr/>
        </p:nvSpPr>
        <p:spPr>
          <a:xfrm>
            <a:off x="2279650" y="5815965"/>
            <a:ext cx="123317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l"/>
            <a:r>
              <a:rPr lang="en-us" sz="2400" b="1">
                <a:solidFill>
                  <a:srgbClr val="151513"/>
                </a:solidFill>
              </a:rPr>
              <a:t>Utama</a:t>
            </a:r>
            <a:endParaRPr lang="en-us"/>
          </a:p>
        </p:txBody>
      </p:sp>
      <p:sp>
        <p:nvSpPr>
          <p:cNvPr id="7" name="TextBox 7"/>
          <p:cNvSpPr>
            <a:extLst>
              <a:ext uri="smNativeData">
                <pr:smNativeData xmlns:pr="smNativeData" val="SMDATA_13_1/06YRMAAAAlAAAAZAAAAE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/AAAAUicAALshAAApKgAAECAAACYAAAAIAAAA//////////8="/>
              </a:ext>
            </a:extLst>
          </p:cNvSpPr>
          <p:nvPr/>
        </p:nvSpPr>
        <p:spPr>
          <a:xfrm>
            <a:off x="80645" y="6391910"/>
            <a:ext cx="540258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 lang="en-us" sz="2400">
                <a:solidFill>
                  <a:srgbClr val="151513"/>
                </a:solidFill>
              </a:rPr>
              <a:t>Langkah 2 – Masukkan Tabel Y ke X</a:t>
            </a:r>
            <a:endParaRPr lang="en-us" sz="2400">
              <a:solidFill>
                <a:srgbClr val="1515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1/06YRMAAAAlAAAAZAAAAA0A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EAAAACYAAAAIAAAAPB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Contoh – Langkah 2</a:t>
            </a:r>
            <a:endParaRPr lang="en-us"/>
          </a:p>
        </p:txBody>
      </p:sp>
      <p:pic>
        <p:nvPicPr>
          <p:cNvPr id="3" name="Picture 4" descr="Diagram&#10;&#10;Description automatically generated"/>
          <p:cNvPicPr>
            <a:picLocks noGrp="1" noChangeArrowheads="1" noChangeAspect="1"/>
            <a:extLst>
              <a:ext uri="smNativeData">
                <pr:smNativeData xmlns:pr="smNativeData" val="SMDATA_15_1/06YRMAAAAlAAAAEQAAAC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wAAAJUKAACBOAAANSoAABAAAAAmAAAACAAAAAGBAAAAAAAA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905" y="1720215"/>
            <a:ext cx="9183370" cy="5140960"/>
          </a:xfrm>
          <a:prstGeom prst="rect">
            <a:avLst/>
          </a:prstGeom>
        </p:spPr>
      </p:pic>
      <p:sp>
        <p:nvSpPr>
          <p:cNvPr id="4" name="TextBox 5"/>
          <p:cNvSpPr>
            <a:extLst>
              <a:ext uri="smNativeData">
                <pr:smNativeData xmlns:pr="smNativeData" val="SMDATA_13_1/06YRMAAAAlAAAAZAAAAE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zEwAA3CAAAG8vAACzIwAAECAAACYAAAAIAAAA//////////8="/>
              </a:ext>
            </a:extLst>
          </p:cNvSpPr>
          <p:nvPr/>
        </p:nvSpPr>
        <p:spPr>
          <a:xfrm>
            <a:off x="3242945" y="5341620"/>
            <a:ext cx="44678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 lang="en-us" sz="2400">
                <a:solidFill>
                  <a:srgbClr val="151513"/>
                </a:solidFill>
              </a:rPr>
              <a:t>Jarak X-Y-Z &lt; Jarak X-Z </a:t>
            </a:r>
            <a:endParaRPr lang="en-us" sz="2400">
              <a:solidFill>
                <a:srgbClr val="151513"/>
              </a:solidFill>
            </a:endParaRPr>
          </a:p>
        </p:txBody>
      </p:sp>
      <p:sp>
        <p:nvSpPr>
          <p:cNvPr id="5" name="TextBox 6"/>
          <p:cNvSpPr>
            <a:extLst>
              <a:ext uri="smNativeData">
                <pr:smNativeData xmlns:pr="smNativeData" val="SMDATA_13_1/06YRMAAAAlAAAAZAAAAE0A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SAAAAWSYAAGU0AAAwKQAAECAAACYAAAAIAAAA//////////8="/>
              </a:ext>
            </a:extLst>
          </p:cNvSpPr>
          <p:nvPr/>
        </p:nvSpPr>
        <p:spPr>
          <a:xfrm>
            <a:off x="52070" y="6233795"/>
            <a:ext cx="8465185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 lang="en-us" sz="2400">
                <a:solidFill>
                  <a:srgbClr val="151513"/>
                </a:solidFill>
              </a:rPr>
              <a:t>Langkah 3 – Masukkan Data Z, dan Ubah Sesuai Jaraknya</a:t>
            </a:r>
            <a:endParaRPr lang="en-us" sz="2400">
              <a:solidFill>
                <a:srgbClr val="1515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686B5D"/>
      </a:lt1>
      <a:dk2>
        <a:srgbClr val="D1D1CB"/>
      </a:dk2>
      <a:lt2>
        <a:srgbClr val="777777"/>
      </a:lt2>
      <a:accent1>
        <a:srgbClr val="909082"/>
      </a:accent1>
      <a:accent2>
        <a:srgbClr val="809EA8"/>
      </a:accent2>
      <a:accent3>
        <a:srgbClr val="A07E88"/>
      </a:accent3>
      <a:accent4>
        <a:srgbClr val="C05E68"/>
      </a:accent4>
      <a:accent5>
        <a:srgbClr val="E03E48"/>
      </a:accent5>
      <a:accent6>
        <a:srgbClr val="FF1E28"/>
      </a:accent6>
      <a:hlink>
        <a:srgbClr val="FFCC66"/>
      </a:hlink>
      <a:folHlink>
        <a:srgbClr val="E9DCB9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FFFFFF"/>
        </a:lt1>
        <a:dk2>
          <a:srgbClr val="FBDF53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FFFFFF"/>
        </a:lt1>
        <a:dk2>
          <a:srgbClr val="ACACDF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DEF6F1"/>
        </a:lt1>
        <a:dk2>
          <a:srgbClr val="FFFF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FFFFD9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686B5D"/>
    </a:dk1>
    <a:lt1>
      <a:srgbClr val="FFFFFF"/>
    </a:lt1>
    <a:dk2>
      <a:srgbClr val="777777"/>
    </a:dk2>
    <a:lt2>
      <a:srgbClr val="D1D1CB"/>
    </a:lt2>
    <a:accent1>
      <a:srgbClr val="909082"/>
    </a:accent1>
    <a:accent2>
      <a:srgbClr val="809EA8"/>
    </a:accent2>
    <a:accent3>
      <a:srgbClr val="A07E88"/>
    </a:accent3>
    <a:accent4>
      <a:srgbClr val="C05E68"/>
    </a:accent4>
    <a:accent5>
      <a:srgbClr val="E03E48"/>
    </a:accent5>
    <a:accent6>
      <a:srgbClr val="FF1E28"/>
    </a:accent6>
    <a:hlink>
      <a:srgbClr val="FFCC66"/>
    </a:hlink>
    <a:folHlink>
      <a:srgbClr val="E9DCB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Routing</dc:title>
  <dc:subject/>
  <dc:creator/>
  <cp:keywords/>
  <dc:description/>
  <cp:lastModifiedBy>maulana</cp:lastModifiedBy>
  <cp:revision>0</cp:revision>
  <dcterms:created xsi:type="dcterms:W3CDTF">2020-10-10T05:51:32Z</dcterms:created>
  <dcterms:modified xsi:type="dcterms:W3CDTF">2021-09-10T06:40:23Z</dcterms:modified>
</cp:coreProperties>
</file>