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1" r:id="rId6"/>
    <p:sldMasterId id="2147483674" r:id="rId7"/>
    <p:sldMasterId id="2147483687" r:id="rId8"/>
    <p:sldMasterId id="2147483700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x="10080625" cy="7559675"/>
  <p:notesSz cx="7559675" cy="1069149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8610805" val="970" rev64="64" revOS="3"/>
      <pr:smFileRevision xmlns:pr="smNativeData" dt="1568610805" val="0"/>
      <pr:guideOptions xmlns:pr="smNativeData" dt="156861080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2" d="100"/>
          <a:sy n="52" d="100"/>
        </p:scale>
        <p:origin x="3105" y="22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52" d="100"/>
          <a:sy n="52" d="100"/>
        </p:scale>
        <p:origin x="3105" y="22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UAQAAAAUAACwtAACpHQAAEAAAACYAAAAIAAAAvQ8AAAAAAAA="/>
              </a:ext>
            </a:extLst>
          </p:cNvSpPr>
          <p:nvPr>
            <p:ph type="sldImg"/>
          </p:nvPr>
        </p:nvSpPr>
        <p:spPr>
          <a:xfrm>
            <a:off x="215900" y="812800"/>
            <a:ext cx="7127240" cy="400875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rPr lang="id-id" sz="4400"/>
              <a:t>Click to move the slide</a:t>
            </a:r>
            <a:endParaRPr lang="id-id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nBAAAPh8AANopAADW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7105" cy="481076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2000"/>
              <a:t>Click to edit the notes format</a:t>
            </a:r>
            <a:endParaRPr lang="id-id" sz="20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C4UAABJAwAAEAAAACYAAAAIAAAAPQ8AAAAAAAA="/>
              </a:ext>
            </a:extLst>
          </p:cNvSpPr>
          <p:nvPr>
            <p:ph type="hdr"/>
          </p:nvPr>
        </p:nvSpPr>
        <p:spPr>
          <a:xfrm>
            <a:off x="0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&lt;header&gt;</a:t>
            </a:r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AAAAAIEuAABJAwAAEAAAACYAAAAIAAAAPQ8AAAAAAAA="/>
              </a:ext>
            </a:extLst>
          </p:cNvSpPr>
          <p:nvPr>
            <p:ph type="dt"/>
          </p:nvPr>
        </p:nvSpPr>
        <p:spPr>
          <a:xfrm>
            <a:off x="4279265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&lt;date/time&gt;</a:t>
            </a:r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fD4AAC4UAADFQQAAEAAAACYAAAAIAAAAvQ8AAAAAAAA="/>
              </a:ext>
            </a:extLst>
          </p:cNvSpPr>
          <p:nvPr>
            <p:ph type="ftr"/>
          </p:nvPr>
        </p:nvSpPr>
        <p:spPr>
          <a:xfrm>
            <a:off x="0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rPr lang="id-id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&lt;footer&gt;</a:t>
            </a:r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9Rl/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bEg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fD4AAIEuAADFQQAAEAAAACYAAAAIAAAAvQ8AAAAAAAA="/>
              </a:ext>
            </a:extLst>
          </p:cNvSpPr>
          <p:nvPr>
            <p:ph type="sldNum"/>
          </p:nvPr>
        </p:nvSpPr>
        <p:spPr>
          <a:xfrm>
            <a:off x="4279265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fld id="{30936B18-56DD-C69D-932B-A0C8256565F5}" type="slidenum">
              <a:rPr lang="id-id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&lt;number&gt;</a:t>
            </a:fld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romisatriawahono.net/rm/" TargetMode="External"/><Relationship Id="rId4" Type="http://schemas.openxmlformats.org/officeDocument/2006/relationships/image" Target="../media/image9.wmf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dPGx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400">
                <a:solidFill>
                  <a:srgbClr val="000000"/>
                </a:solidFill>
              </a:rPr>
              <a:t>Referensi: </a:t>
            </a:r>
            <a:br/>
            <a:r>
              <a:rPr lang="id-id" sz="2400">
                <a:solidFill>
                  <a:srgbClr val="000000"/>
                </a:solidFill>
              </a:rPr>
              <a:t>1. </a:t>
            </a:r>
            <a:r>
              <a:rPr lang="id-id" sz="2400" u="sng">
                <a:solidFill>
                  <a:srgbClr val="000000"/>
                </a:solidFill>
                <a:hlinkClick r:id="rId3"/>
              </a:rPr>
              <a:t>http://romisatriawahono.net/rm/</a:t>
            </a:r>
            <a:br/>
            <a:r>
              <a:rPr lang="id-id" sz="2400">
                <a:solidFill>
                  <a:srgbClr val="000000"/>
                </a:solidFill>
              </a:rPr>
              <a:t>2. Project in Computing and Information System a Student Guide </a:t>
            </a:r>
            <a:r>
              <a:rPr lang="id-id" sz="2400">
                <a:solidFill>
                  <a:srgbClr val="000000"/>
                </a:solidFill>
              </a:rPr>
              <a:t>	</a:t>
            </a:r>
            <a:r>
              <a:rPr lang="id-id" sz="2400">
                <a:solidFill>
                  <a:srgbClr val="000000"/>
                </a:solidFill>
              </a:rPr>
              <a:t>	</a:t>
            </a:r>
            <a:r>
              <a:rPr lang="id-id" sz="2400">
                <a:solidFill>
                  <a:srgbClr val="000000"/>
                </a:solidFill>
              </a:rPr>
              <a:t>2nd Edition, Addison-Wesley, 2009</a:t>
            </a:r>
            <a:endParaRPr lang="id-id" sz="2400"/>
          </a:p>
          <a:p>
            <a:pPr marL="215900" indent="-215900">
              <a:lnSpc>
                <a:spcPct val="100000"/>
              </a:lnSpc>
            </a:pPr>
            <a:r>
              <a:rPr lang="id-id" sz="2400">
                <a:solidFill>
                  <a:srgbClr val="000000"/>
                </a:solidFill>
              </a:rPr>
              <a:t>3. A Guide for Students in Computer Science and Information </a:t>
            </a:r>
            <a:r>
              <a:rPr lang="id-id" sz="2400">
                <a:solidFill>
                  <a:srgbClr val="000000"/>
                </a:solidFill>
              </a:rPr>
              <a:t>	</a:t>
            </a:r>
            <a:r>
              <a:rPr lang="id-id" sz="2400">
                <a:solidFill>
                  <a:srgbClr val="000000"/>
                </a:solidFill>
              </a:rPr>
              <a:t>	</a:t>
            </a:r>
            <a:r>
              <a:rPr lang="id-id" sz="2400">
                <a:solidFill>
                  <a:srgbClr val="000000"/>
                </a:solidFill>
              </a:rPr>
              <a:t>	</a:t>
            </a:r>
            <a:r>
              <a:rPr lang="id-id" sz="2400">
                <a:solidFill>
                  <a:srgbClr val="000000"/>
                </a:solidFill>
              </a:rPr>
              <a:t>System 2nd Edition, Springer-Verlag London Limited, 2008</a:t>
            </a:r>
            <a:endParaRPr lang="id-id" sz="2400"/>
          </a:p>
        </p:txBody>
      </p:sp>
      <p:pic>
        <p:nvPicPr>
          <p:cNvPr id="4" name="Picture1"/>
          <p:cNvPicPr>
            <a:extLst>
              <a:ext uri="smNativeData">
                <pr:smNativeData xmlns:pr="smNativeData" val="SMDATA_15_9Rl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zwYAAAAFAACxJwAAqB0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106805" y="812800"/>
            <a:ext cx="5345430" cy="40081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notes>
</file>

<file path=ppt/notesSlides/notesSlide1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tAD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400"/>
              <a:t>Contoh</a:t>
            </a:r>
            <a:endParaRPr lang="id-id" sz="2400"/>
          </a:p>
          <a:p>
            <a:pPr marL="215900" indent="-215900">
              <a:lnSpc>
                <a:spcPct val="100000"/>
              </a:lnSpc>
            </a:pPr>
            <a:endParaRPr lang="id-id" sz="2400"/>
          </a:p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400"/>
              <a:t>Masalah Utama</a:t>
            </a:r>
            <a:endParaRPr lang="id-id" sz="24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400"/>
              <a:t>Penentuan kelayakan pemberian kredit untuk para nasabah di Bank Suka Uang tidak akurat</a:t>
            </a:r>
            <a:endParaRPr lang="id-id" sz="24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400"/>
              <a:t>Dibuktikan dengan jumlah kredit macet yang mencapai 14-20 persen tiap tahun. (studi lapangan)</a:t>
            </a:r>
            <a:endParaRPr lang="id-id" sz="2400"/>
          </a:p>
          <a:p>
            <a:pPr marL="215900" indent="-215900">
              <a:lnSpc>
                <a:spcPct val="100000"/>
              </a:lnSpc>
            </a:pPr>
            <a:r>
              <a:rPr lang="id-id" sz="2400"/>
              <a:t>Ditambah dengan literatur (paper journal) yang mengatakan bahwa pemberian kredit banyak yang tidak akurat (studi literatur)</a:t>
            </a:r>
            <a:endParaRPr lang="id-id" sz="2400"/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Q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AFPQ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4060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400"/>
              <a:t>Dari hasil studi literatur, beberapa metode data mining yang bisa digunakan:</a:t>
            </a:r>
            <a:endParaRPr lang="id-id" sz="24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K-Nearest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Naive Bayes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Decision Trees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Artificial Neural Network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Support Vector Machines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400"/>
              <a:t>Mengecek ulang lebih dalam studi literatur untuk memilih metode mana yang paling akurat.</a:t>
            </a:r>
            <a:endParaRPr lang="id-id" sz="2400"/>
          </a:p>
          <a:p>
            <a:pPr marL="215900" indent="-215900">
              <a:lnSpc>
                <a:spcPct val="100000"/>
              </a:lnSpc>
            </a:pPr>
            <a:r>
              <a:rPr lang="id-id" sz="2400"/>
              <a:t>Menarik hipotesis sementara menurut studi literatur yang lebih dalam</a:t>
            </a:r>
            <a:endParaRPr lang="id-id" sz="2400"/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Jgp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1NTV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 algn="just">
              <a:lnSpc>
                <a:spcPct val="100000"/>
              </a:lnSpc>
              <a:spcBef>
                <a:spcPts val="1415"/>
              </a:spcBef>
            </a:pPr>
            <a:r>
              <a:rPr lang="id-id" sz="2800"/>
              <a:t>Hipotesis/Dugaan Sementara: Decision Tree diduga paling akurat.</a:t>
            </a:r>
            <a:endParaRPr lang="id-id" sz="2800"/>
          </a:p>
          <a:p>
            <a:pPr marL="215900" indent="-215900" algn="just">
              <a:lnSpc>
                <a:spcPct val="100000"/>
              </a:lnSpc>
              <a:spcBef>
                <a:spcPts val="1415"/>
              </a:spcBef>
            </a:pPr>
            <a:r>
              <a:rPr lang="id-id" sz="2800"/>
              <a:t>Pengujian Hipotesis dengan melakukan komparasi  hasil perhitungan ke-lima metode tersebut.</a:t>
            </a:r>
            <a:endParaRPr lang="id-id" sz="2800"/>
          </a:p>
          <a:p>
            <a:pPr marL="215900" indent="-215900">
              <a:lnSpc>
                <a:spcPct val="100000"/>
              </a:lnSpc>
            </a:pPr>
            <a:r>
              <a:rPr lang="id-id" sz="2800"/>
              <a:t>Dari Hasil Pengujian, bisa ditarik kesimpulan bahwa Decision Tree adalah metode yang paling akurat.</a:t>
            </a:r>
            <a:endParaRPr lang="id-id" sz="2800"/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8Ci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000"/>
              <a:t>&lt;Grafik&gt;</a:t>
            </a:r>
            <a:endParaRPr lang="id-id" sz="2000"/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+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600"/>
              <a:t>Penelitian faktor-faktor apa saja yang menyebabkan mahasiswa menggunakan Instagram</a:t>
            </a:r>
            <a:endParaRPr lang="id-id" sz="2600"/>
          </a:p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600"/>
              <a:t>Dari jumlah total 5000 mahasiswa yang terbagi dalam 5 program studi.</a:t>
            </a:r>
            <a:endParaRPr lang="id-id" sz="2600"/>
          </a:p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600"/>
              <a:t>Diambil survei dari 10 mahasiswa per program studi, sehingga total 50 mahasiswa (Khusus)</a:t>
            </a:r>
            <a:endParaRPr lang="id-id" sz="2600"/>
          </a:p>
          <a:p>
            <a:pPr marL="215900" indent="-215900">
              <a:lnSpc>
                <a:spcPct val="100000"/>
              </a:lnSpc>
            </a:pPr>
            <a:r>
              <a:rPr lang="id-id" sz="2600"/>
              <a:t>Dari hasil kuesioner bisa ditarik kesimpulan bahwa faktor yang menyebabkan mahasiswa menggunakan Instagram (Umum)</a:t>
            </a:r>
            <a:endParaRPr lang="id-id" sz="2600"/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000"/>
              <a:t>&lt;tabel&gt;</a:t>
            </a:r>
            <a:endParaRPr lang="id-id" sz="2000"/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000"/>
              <a:t>&lt;tabel&gt;</a:t>
            </a:r>
            <a:endParaRPr lang="id-id" sz="2000"/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fn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B/2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000"/>
              <a:t>&lt;tabel&gt;</a:t>
            </a:r>
            <a:endParaRPr lang="id-id" sz="2000"/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qwAk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857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600"/>
              <a:t>Kontribusi dan Orisinalitas</a:t>
            </a:r>
            <a:endParaRPr lang="id-id" sz="2600"/>
          </a:p>
          <a:p>
            <a:pPr marL="215900" indent="-215900">
              <a:lnSpc>
                <a:spcPct val="100000"/>
              </a:lnSpc>
            </a:pPr>
            <a:endParaRPr lang="id-id" sz="2600"/>
          </a:p>
          <a:p>
            <a:pPr marL="215900" indent="-215900" algn="just">
              <a:lnSpc>
                <a:spcPct val="100000"/>
              </a:lnSpc>
              <a:spcBef>
                <a:spcPts val="1415"/>
              </a:spcBef>
            </a:pPr>
            <a:r>
              <a:rPr lang="id-id" sz="2600"/>
              <a:t>Ori Cara Mengerjakan:</a:t>
            </a:r>
            <a:endParaRPr lang="id-id" sz="2600"/>
          </a:p>
          <a:p>
            <a:pPr marL="215900" indent="-215900" algn="just">
              <a:lnSpc>
                <a:spcPct val="100000"/>
              </a:lnSpc>
              <a:spcBef>
                <a:spcPts val="1130"/>
              </a:spcBef>
            </a:pPr>
            <a:r>
              <a:rPr lang="id-id" sz="2600"/>
              <a:t>Orang lain sudah pernah mengerjakan sebelumnya, Kita buat lagi dengan cara, teknik atau metode yang berbeda.</a:t>
            </a:r>
            <a:endParaRPr lang="id-id" sz="2600"/>
          </a:p>
          <a:p>
            <a:pPr marL="215900" indent="-215900" algn="just">
              <a:lnSpc>
                <a:spcPct val="100000"/>
              </a:lnSpc>
              <a:spcBef>
                <a:spcPts val="1415"/>
              </a:spcBef>
            </a:pPr>
            <a:r>
              <a:rPr lang="id-id" sz="2600"/>
              <a:t>Ori Hasilnya:</a:t>
            </a:r>
            <a:endParaRPr lang="id-id" sz="2600"/>
          </a:p>
          <a:p>
            <a:pPr marL="215900" indent="-215900">
              <a:lnSpc>
                <a:spcPct val="100000"/>
              </a:lnSpc>
            </a:pPr>
            <a:r>
              <a:rPr lang="id-id" sz="2600"/>
              <a:t>Kita mengembangkan sesuatu yang belum pernah ada hasilnya.</a:t>
            </a:r>
            <a:endParaRPr lang="id-id" sz="2600"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265">
              <a:lnSpc>
                <a:spcPct val="100000"/>
              </a:lnSpc>
              <a:spcBef>
                <a:spcPts val="1415"/>
              </a:spcBef>
            </a:pPr>
            <a:r>
              <a:rPr lang="id-id" sz="2600">
                <a:solidFill>
                  <a:srgbClr val="000000"/>
                </a:solidFill>
              </a:rPr>
              <a:t>Mengapa Harus Penelitian?</a:t>
            </a:r>
            <a:endParaRPr lang="id-id" sz="2600"/>
          </a:p>
          <a:p>
            <a:pPr marL="215900" indent="-215265">
              <a:lnSpc>
                <a:spcPct val="100000"/>
              </a:lnSpc>
              <a:spcBef>
                <a:spcPts val="1130"/>
              </a:spcBef>
            </a:pPr>
            <a:r>
              <a:rPr lang="id-id" sz="2400">
                <a:solidFill>
                  <a:srgbClr val="000000"/>
                </a:solidFill>
              </a:rPr>
              <a:t>Dimulai Adanya </a:t>
            </a:r>
            <a:r>
              <a:rPr lang="id-id" sz="2400" b="1">
                <a:solidFill>
                  <a:srgbClr val="000000"/>
                </a:solidFill>
              </a:rPr>
              <a:t>Masalah</a:t>
            </a:r>
            <a:endParaRPr lang="id-id" sz="2400"/>
          </a:p>
          <a:p>
            <a:pPr marL="215900" indent="-215265">
              <a:lnSpc>
                <a:spcPct val="100000"/>
              </a:lnSpc>
              <a:spcBef>
                <a:spcPts val="850"/>
              </a:spcBef>
            </a:pPr>
            <a:r>
              <a:rPr lang="id-id" sz="2000">
                <a:solidFill>
                  <a:srgbClr val="000000"/>
                </a:solidFill>
              </a:rPr>
              <a:t>Dengan Metode A Masalah Sudah Terpecahkan</a:t>
            </a:r>
            <a:endParaRPr lang="id-id" sz="2000"/>
          </a:p>
          <a:p>
            <a:pPr marL="215900" indent="-215265">
              <a:lnSpc>
                <a:spcPct val="100000"/>
              </a:lnSpc>
              <a:spcBef>
                <a:spcPts val="850"/>
              </a:spcBef>
            </a:pPr>
            <a:r>
              <a:rPr lang="id-id" sz="2000">
                <a:solidFill>
                  <a:srgbClr val="000000"/>
                </a:solidFill>
              </a:rPr>
              <a:t>Tapi Belum DIketahui Metode Yang Lebih Baik</a:t>
            </a:r>
            <a:endParaRPr lang="id-id" sz="2000"/>
          </a:p>
          <a:p>
            <a:pPr marL="215900" indent="-215265">
              <a:lnSpc>
                <a:spcPct val="100000"/>
              </a:lnSpc>
              <a:spcBef>
                <a:spcPts val="850"/>
              </a:spcBef>
            </a:pPr>
            <a:endParaRPr lang="id-id" sz="2000"/>
          </a:p>
          <a:p>
            <a:pPr marL="215900" indent="-215265">
              <a:lnSpc>
                <a:spcPct val="100000"/>
              </a:lnSpc>
              <a:spcBef>
                <a:spcPts val="1415"/>
              </a:spcBef>
            </a:pPr>
            <a:r>
              <a:rPr lang="id-id" sz="2600">
                <a:solidFill>
                  <a:srgbClr val="000000"/>
                </a:solidFill>
              </a:rPr>
              <a:t>Bentuk Kontribusi Dari Penelitian</a:t>
            </a:r>
            <a:endParaRPr lang="id-id" sz="2600"/>
          </a:p>
          <a:p>
            <a:pPr marL="215900" indent="-215265">
              <a:lnSpc>
                <a:spcPct val="100000"/>
              </a:lnSpc>
              <a:spcBef>
                <a:spcPts val="1130"/>
              </a:spcBef>
            </a:pPr>
            <a:r>
              <a:rPr lang="id-id" sz="2400">
                <a:solidFill>
                  <a:srgbClr val="000000"/>
                </a:solidFill>
              </a:rPr>
              <a:t>Menemukan/Merevisi Teori</a:t>
            </a:r>
            <a:endParaRPr lang="id-id" sz="2400"/>
          </a:p>
          <a:p>
            <a:pPr marL="215900" indent="-215265">
              <a:lnSpc>
                <a:spcPct val="100000"/>
              </a:lnSpc>
              <a:spcBef>
                <a:spcPts val="1130"/>
              </a:spcBef>
            </a:pPr>
            <a:r>
              <a:rPr lang="id-id" sz="2400">
                <a:solidFill>
                  <a:srgbClr val="000000"/>
                </a:solidFill>
              </a:rPr>
              <a:t>Fakta</a:t>
            </a:r>
            <a:endParaRPr lang="id-id" sz="2400"/>
          </a:p>
          <a:p>
            <a:pPr marL="215900" indent="-215265">
              <a:lnSpc>
                <a:spcPct val="100000"/>
              </a:lnSpc>
            </a:pPr>
            <a:r>
              <a:rPr lang="id-id" sz="2400">
                <a:solidFill>
                  <a:srgbClr val="000000"/>
                </a:solidFill>
              </a:rPr>
              <a:t>Aplikasi</a:t>
            </a:r>
            <a:endParaRPr lang="id-id" sz="2400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ABY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I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 algn="just">
              <a:lnSpc>
                <a:spcPct val="100000"/>
              </a:lnSpc>
              <a:spcBef>
                <a:spcPts val="1415"/>
              </a:spcBef>
            </a:pPr>
            <a:r>
              <a:rPr lang="id-id" sz="2400"/>
              <a:t>Dilakukan Karena Ada Masalah Penelitian yang Muncul Karena Adanya Latar Belakang Masalah</a:t>
            </a:r>
            <a:endParaRPr lang="id-id" sz="2400"/>
          </a:p>
          <a:p>
            <a:pPr marL="215900" indent="-215900" algn="just">
              <a:lnSpc>
                <a:spcPct val="100000"/>
              </a:lnSpc>
              <a:spcBef>
                <a:spcPts val="1415"/>
              </a:spcBef>
            </a:pPr>
            <a:r>
              <a:rPr lang="id-id" sz="2400"/>
              <a:t>Dilakukan Secara </a:t>
            </a:r>
            <a:r>
              <a:rPr lang="id-id" sz="2400" b="1"/>
              <a:t>Terencana</a:t>
            </a:r>
            <a:r>
              <a:rPr lang="id-id" sz="2400"/>
              <a:t>, </a:t>
            </a:r>
            <a:r>
              <a:rPr lang="id-id" sz="2400" b="1"/>
              <a:t>Sistematis</a:t>
            </a:r>
            <a:r>
              <a:rPr lang="id-id" sz="2400"/>
              <a:t>, </a:t>
            </a:r>
            <a:r>
              <a:rPr lang="id-id" sz="2400" b="1"/>
              <a:t>Berulang-ulang</a:t>
            </a:r>
            <a:r>
              <a:rPr lang="id-id" sz="2400"/>
              <a:t> dan </a:t>
            </a:r>
            <a:r>
              <a:rPr lang="id-id" sz="2400" b="1"/>
              <a:t>Terukur</a:t>
            </a:r>
            <a:r>
              <a:rPr lang="id-id" sz="2400"/>
              <a:t>.</a:t>
            </a:r>
            <a:endParaRPr lang="id-id" sz="2400"/>
          </a:p>
          <a:p>
            <a:pPr marL="215900" indent="-215900">
              <a:lnSpc>
                <a:spcPct val="100000"/>
              </a:lnSpc>
            </a:pPr>
            <a:r>
              <a:rPr lang="id-id" sz="2400"/>
              <a:t>Dan Harus memiliki </a:t>
            </a:r>
            <a:r>
              <a:rPr lang="id-id" sz="2400" b="1"/>
              <a:t>Orisinalitas</a:t>
            </a:r>
            <a:r>
              <a:rPr lang="id-id" sz="2400"/>
              <a:t>, dan </a:t>
            </a:r>
            <a:r>
              <a:rPr lang="id-id" sz="2400" b="1"/>
              <a:t>Kebaruan</a:t>
            </a:r>
            <a:r>
              <a:rPr lang="id-id" sz="2400"/>
              <a:t>, dan Tidak Lupa Menghasilan Kontribusi Orisinil Kepada Pengetahuan.</a:t>
            </a:r>
            <a:endParaRPr lang="id-id" sz="2400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0sI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srKy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800"/>
              <a:t>Tujuan Dasar</a:t>
            </a:r>
            <a:endParaRPr lang="id-id" sz="2800"/>
          </a:p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800"/>
              <a:t>Memecahkan Permasalahan Yang Dihadapi</a:t>
            </a:r>
            <a:endParaRPr lang="id-id" sz="2800"/>
          </a:p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800"/>
              <a:t>Menguji, Mengembangkan dan Menemukan Teori</a:t>
            </a:r>
            <a:endParaRPr lang="id-id" sz="2800"/>
          </a:p>
          <a:p>
            <a:pPr marL="215900" indent="-215900">
              <a:lnSpc>
                <a:spcPct val="100000"/>
              </a:lnSpc>
            </a:pPr>
            <a:r>
              <a:rPr lang="id-id" sz="2800"/>
              <a:t>Menguji, Mengembangkan dan Menemukan metode Kerja</a:t>
            </a:r>
            <a:endParaRPr lang="id-id" sz="2800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800"/>
              <a:t>Kesalah Pahaman</a:t>
            </a:r>
            <a:endParaRPr lang="id-id" sz="2800"/>
          </a:p>
          <a:p>
            <a:pPr marL="215900" indent="-215900">
              <a:lnSpc>
                <a:spcPct val="100000"/>
              </a:lnSpc>
            </a:pPr>
            <a:endParaRPr lang="id-id" sz="2800"/>
          </a:p>
          <a:p>
            <a:pPr marL="215900" indent="-215900" algn="just">
              <a:lnSpc>
                <a:spcPct val="100000"/>
              </a:lnSpc>
              <a:spcBef>
                <a:spcPts val="1415"/>
              </a:spcBef>
            </a:pPr>
            <a:r>
              <a:rPr lang="id-id" sz="2800"/>
              <a:t>Membangun software </a:t>
            </a:r>
            <a:r>
              <a:rPr lang="id-id" sz="2800" b="1"/>
              <a:t>bukan tujuan utama penelitian</a:t>
            </a:r>
            <a:r>
              <a:rPr lang="id-id" sz="2800"/>
              <a:t>, hanya sebagai tempat pengujian hasil penelitian.</a:t>
            </a:r>
            <a:endParaRPr lang="id-id" sz="2800"/>
          </a:p>
          <a:p>
            <a:pPr marL="215900" indent="-215900">
              <a:lnSpc>
                <a:spcPct val="100000"/>
              </a:lnSpc>
            </a:pPr>
            <a:r>
              <a:rPr lang="id-id" sz="2800" b="1"/>
              <a:t>Kontribusi ke masyarakat</a:t>
            </a:r>
            <a:r>
              <a:rPr lang="id-id" sz="2800"/>
              <a:t> tidak secara langsung bisa diukur, tapi lebih ke manfaat penelitian.</a:t>
            </a:r>
            <a:endParaRPr lang="id-id" sz="2800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vYC9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200"/>
              <a:t>Karakter Peneliti</a:t>
            </a:r>
            <a:endParaRPr lang="id-id" sz="2200"/>
          </a:p>
          <a:p>
            <a:pPr marL="215900" indent="-215900">
              <a:lnSpc>
                <a:spcPct val="100000"/>
              </a:lnSpc>
            </a:pP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200"/>
              <a:t>Peneliti </a:t>
            </a:r>
            <a:r>
              <a:rPr lang="id-id" sz="2200" b="1"/>
              <a:t>Boleh Salah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Salah Hipotesis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Salah Analisis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Salah Pengujian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dsb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200"/>
              <a:t>Namun Tidak Boleh </a:t>
            </a:r>
            <a:r>
              <a:rPr lang="id-id" sz="2200" b="1"/>
              <a:t>Berbohong</a:t>
            </a:r>
            <a:r>
              <a:rPr lang="id-id" sz="2200"/>
              <a:t> atau </a:t>
            </a:r>
            <a:r>
              <a:rPr lang="id-id" sz="2200" b="1"/>
              <a:t>Menipu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Mempermainkan Data</a:t>
            </a:r>
            <a:endParaRPr lang="id-id" sz="22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200"/>
              <a:t>Manipulasi Hasil Pengolahan Statistik</a:t>
            </a:r>
            <a:endParaRPr lang="id-id" sz="2200"/>
          </a:p>
          <a:p>
            <a:pPr marL="215900" indent="-215900">
              <a:lnSpc>
                <a:spcPct val="100000"/>
              </a:lnSpc>
            </a:pPr>
            <a:r>
              <a:rPr lang="id-id" sz="2200"/>
              <a:t>dsb</a:t>
            </a:r>
            <a:endParaRPr lang="id-id" sz="2200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4s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800"/>
              <a:t>Klarifikasi Penelitian</a:t>
            </a:r>
            <a:endParaRPr lang="id-id" sz="2800"/>
          </a:p>
          <a:p>
            <a:pPr marL="215900" indent="-215900">
              <a:lnSpc>
                <a:spcPct val="100000"/>
              </a:lnSpc>
            </a:pPr>
            <a:endParaRPr lang="id-id" sz="2800"/>
          </a:p>
          <a:p>
            <a:pPr marL="215900" indent="-215900">
              <a:lnSpc>
                <a:spcPct val="100000"/>
              </a:lnSpc>
              <a:spcBef>
                <a:spcPts val="1415"/>
              </a:spcBef>
            </a:pPr>
            <a:r>
              <a:rPr lang="id-id" sz="2800"/>
              <a:t>Aplikasi:</a:t>
            </a:r>
            <a:endParaRPr lang="id-id" sz="28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800"/>
              <a:t>Penelitian Dasar</a:t>
            </a:r>
            <a:endParaRPr lang="id-id" sz="2800"/>
          </a:p>
          <a:p>
            <a:pPr marL="215900" indent="-215900">
              <a:lnSpc>
                <a:spcPct val="100000"/>
              </a:lnSpc>
              <a:spcBef>
                <a:spcPts val="850"/>
              </a:spcBef>
            </a:pPr>
            <a:r>
              <a:rPr lang="id-id" sz="2800"/>
              <a:t>Menemukan Teori Baru/Mengembangkannya</a:t>
            </a:r>
            <a:endParaRPr lang="id-id" sz="2800"/>
          </a:p>
          <a:p>
            <a:pPr marL="215900" indent="-215900">
              <a:lnSpc>
                <a:spcPct val="100000"/>
              </a:lnSpc>
              <a:spcBef>
                <a:spcPts val="1130"/>
              </a:spcBef>
            </a:pPr>
            <a:r>
              <a:rPr lang="id-id" sz="2800"/>
              <a:t>Penelitian Terapan</a:t>
            </a:r>
            <a:endParaRPr lang="id-id" sz="2800"/>
          </a:p>
          <a:p>
            <a:pPr marL="215900" indent="-215900">
              <a:lnSpc>
                <a:spcPct val="100000"/>
              </a:lnSpc>
            </a:pPr>
            <a:r>
              <a:rPr lang="id-id" sz="2800"/>
              <a:t>Menghasilkan Sesuatu Yang Bisa Diterapkan Secara Langsung Untuk Memecahkan Masalah.</a:t>
            </a:r>
            <a:endParaRPr lang="id-id" sz="2800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000"/>
              <a:t>Klarifikasi Penelitian</a:t>
            </a:r>
            <a:endParaRPr lang="id-id" sz="2000"/>
          </a:p>
          <a:p>
            <a:pPr marL="215900" indent="-215900">
              <a:lnSpc>
                <a:spcPct val="100000"/>
              </a:lnSpc>
            </a:pPr>
            <a:endParaRPr lang="id-id" sz="2000"/>
          </a:p>
          <a:p>
            <a:pPr marL="215900" indent="-215900">
              <a:lnSpc>
                <a:spcPct val="100000"/>
              </a:lnSpc>
            </a:pPr>
            <a:r>
              <a:rPr lang="id-id" sz="2000"/>
              <a:t>Penelitian Kuantitatif</a:t>
            </a:r>
            <a:endParaRPr lang="id-id" sz="2000"/>
          </a:p>
          <a:p>
            <a:pPr marL="215900" indent="-215900">
              <a:lnSpc>
                <a:spcPct val="100000"/>
              </a:lnSpc>
            </a:pPr>
            <a:r>
              <a:rPr lang="id-id" sz="2000"/>
              <a:t>Penelitian Kualitatif</a:t>
            </a:r>
            <a:endParaRPr lang="id-id" sz="2000"/>
          </a:p>
          <a:p>
            <a:pPr marL="215900" indent="-215900">
              <a:lnSpc>
                <a:spcPct val="100000"/>
              </a:lnSpc>
            </a:pPr>
            <a:endParaRPr lang="id-id" sz="2000"/>
          </a:p>
          <a:p>
            <a:pPr marL="215900" indent="-215900">
              <a:lnSpc>
                <a:spcPct val="100000"/>
              </a:lnSpc>
            </a:pPr>
            <a:r>
              <a:rPr lang="id-id" sz="2000"/>
              <a:t>&lt; Tabel&gt;</a:t>
            </a:r>
            <a:endParaRPr lang="id-id" sz="2000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BgAAAAUAALEnAACoHQAAEAAAACYAAAAIAAAAAQ8AAAAAAAA="/>
              </a:ext>
            </a:extLst>
          </p:cNvSpPr>
          <p:nvPr>
            <p:ph type="sldImg"/>
          </p:nvPr>
        </p:nvSpPr>
        <p:spPr>
          <a:xfrm>
            <a:off x="1106805" y="812800"/>
            <a:ext cx="5345430" cy="400812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nBAAAPh8AANkpAADV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6470" cy="48101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215900" indent="-215900">
              <a:lnSpc>
                <a:spcPct val="100000"/>
              </a:lnSpc>
            </a:pPr>
            <a:r>
              <a:rPr lang="id-id" sz="2000"/>
              <a:t>&lt;Grafik&gt;</a:t>
            </a:r>
            <a:endParaRPr lang="id-id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</a:lstStyle>
          <a:p>
            <a:pPr/>
            <a:endParaRPr lang="id-id" sz="3200"/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</a:lstStyle>
          <a:p>
            <a:pPr/>
            <a:endParaRPr lang="id-id" sz="3200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</a:lstStyle>
          <a:p>
            <a:pPr/>
            <a:endParaRPr lang="id-id" sz="3200"/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F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</a:lstStyle>
          <a:p>
            <a:pPr/>
            <a:endParaRPr lang="id-id" sz="3200"/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F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</p:spTree>
  </p:cSld>
  <p:clrMapOvr>
    <a:masterClrMapping/>
  </p:clrMapOvr>
</p:sldLayout>
</file>

<file path=ppt/slideLayouts/slideLayout5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</a:lstStyle>
          <a:p>
            <a:pPr/>
            <a:endParaRPr lang="id-id" sz="3200"/>
          </a:p>
        </p:txBody>
      </p:sp>
    </p:spTree>
  </p:cSld>
  <p:clrMapOvr>
    <a:masterClrMapping/>
  </p:clrMapOvr>
</p:sldLayout>
</file>

<file path=ppt/slideLayouts/slideLayout5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DZ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5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5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</p:spTree>
  </p:cSld>
  <p:clrMapOvr>
    <a:masterClrMapping/>
  </p:clrMapOvr>
</p:sldLayout>
</file>

<file path=ppt/slideLayouts/slideLayout5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5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5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5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5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Og6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5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DY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02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6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BIV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4QoAAPEnAAC+FwAAEAAAACYAAAAIAAAAPSAAAAAAAAA="/>
              </a:ext>
            </a:extLst>
          </p:cNvSpPr>
          <p:nvPr>
            <p:ph/>
          </p:nvPr>
        </p:nvSpPr>
        <p:spPr>
          <a:xfrm>
            <a:off x="357187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4QoAAM86AAC+FwAAEAAAACYAAAAIAAAAPSAAAAAAAAA="/>
              </a:ext>
            </a:extLst>
          </p:cNvSpPr>
          <p:nvPr>
            <p:ph/>
          </p:nvPr>
        </p:nvSpPr>
        <p:spPr>
          <a:xfrm>
            <a:off x="6638925" y="1768475"/>
            <a:ext cx="292100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BIV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+BgAAPEnAADUJQAAEAAAACYAAAAIAAAAPSAAAAAAAAA="/>
              </a:ext>
            </a:extLst>
          </p:cNvSpPr>
          <p:nvPr>
            <p:ph/>
          </p:nvPr>
        </p:nvSpPr>
        <p:spPr>
          <a:xfrm>
            <a:off x="357187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+BgAAM86AADUJQAAEAAAACYAAAAIAAAAPSAAAAAAAAA="/>
              </a:ext>
            </a:extLst>
          </p:cNvSpPr>
          <p:nvPr>
            <p:ph/>
          </p:nvPr>
        </p:nvSpPr>
        <p:spPr>
          <a:xfrm>
            <a:off x="6638925" y="4058920"/>
            <a:ext cx="292100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DZJQ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FUe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4426585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DZJQ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43840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+BgAAO46AADUJQAAEAAAACYAAAAIAAAAPSAAAAAAAAA="/>
              </a:ext>
            </a:extLst>
          </p:cNvSpPr>
          <p:nvPr>
            <p:ph/>
          </p:nvPr>
        </p:nvSpPr>
        <p:spPr>
          <a:xfrm>
            <a:off x="5152390" y="4058920"/>
            <a:ext cx="442722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4QoAAFUeAAC+FwAAEAAAACYAAAAIAAAAPSAAAAAAAAA="/>
              </a:ext>
            </a:extLst>
          </p:cNvSpPr>
          <p:nvPr>
            <p:ph/>
          </p:nvPr>
        </p:nvSpPr>
        <p:spPr>
          <a:xfrm>
            <a:off x="504190" y="176847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4QoAAO46AAC+FwAAEAAAACYAAAAIAAAAPSAAAAAAAAA="/>
              </a:ext>
            </a:extLst>
          </p:cNvSpPr>
          <p:nvPr>
            <p:ph/>
          </p:nvPr>
        </p:nvSpPr>
        <p:spPr>
          <a:xfrm>
            <a:off x="5152390" y="176847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+BgAAOg6AADUJQAAEAAAACYAAAAIAAAAPSAAAAAAAAA="/>
              </a:ext>
            </a:extLst>
          </p:cNvSpPr>
          <p:nvPr>
            <p:ph/>
          </p:nvPr>
        </p:nvSpPr>
        <p:spPr>
          <a:xfrm>
            <a:off x="504190" y="4058920"/>
            <a:ext cx="9071610" cy="209042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theme" Target="../theme/theme5.xml"/></Relationships>
</file>

<file path=ppt/slideMasters/_rels/slideMaster5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6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id-id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id-id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id-id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id-id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4wMj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id-id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id-id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4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o9+K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7eGw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id-id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id-id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5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kAC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IE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QoAAOg6AADZJQAAEAAAACYAAAAIAAAAPS8AAAAAAAA="/>
              </a:ext>
            </a:extLst>
          </p:cNvSpPr>
          <p:nvPr>
            <p:ph type="body"/>
          </p:nvPr>
        </p:nvSpPr>
        <p:spPr>
          <a:xfrm>
            <a:off x="504190" y="1768475"/>
            <a:ext cx="9071610" cy="438404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id-id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id-id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6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7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8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omisatriawahono.net/rm/" TargetMode="Externa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bAQAAowUAAOI8AACeKQAAEAAAACYAAAAIAAAA//////////8="/>
              </a:ext>
            </a:extLst>
          </p:cNvSpPr>
          <p:nvPr/>
        </p:nvSpPr>
        <p:spPr>
          <a:xfrm>
            <a:off x="179705" y="916305"/>
            <a:ext cx="9717405" cy="584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000">
                <a:solidFill>
                  <a:srgbClr val="FFFFFF"/>
                </a:solidFill>
                <a:latin typeface="Noto Mono" pitchFamily="0" charset="0"/>
                <a:ea typeface="DejaVu Sans" pitchFamily="1" charset="0"/>
                <a:cs typeface="DejaVu Sans" pitchFamily="1" charset="0"/>
              </a:rPr>
              <a:t>TIS13531 METODOLOGI PENELITIAN</a:t>
            </a:r>
            <a:endParaRPr lang="id-id" sz="4000"/>
          </a:p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000">
                <a:solidFill>
                  <a:srgbClr val="FFFFFF"/>
                </a:solidFill>
                <a:latin typeface="Noto Mono" pitchFamily="0" charset="0"/>
                <a:ea typeface="DejaVu Sans" pitchFamily="1" charset="0"/>
                <a:cs typeface="DejaVu Sans" pitchFamily="1" charset="0"/>
              </a:rPr>
              <a:t>Minggu 1 - Pengantar</a:t>
            </a:r>
            <a:endParaRPr lang="id-id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BQUwQ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Klasifikasi Penelitian #1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AEJhs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U6AABlKwAAEAAAACYAAAAIAAAA//////////8="/>
              </a:ext>
            </a:extLst>
          </p:cNvSpPr>
          <p:nvPr/>
        </p:nvSpPr>
        <p:spPr>
          <a:xfrm>
            <a:off x="504190" y="1769110"/>
            <a:ext cx="9069705" cy="5285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21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800">
                <a:solidFill>
                  <a:srgbClr val="FFFFFF"/>
                </a:solidFill>
              </a:rPr>
              <a:t>Aplikasi:</a:t>
            </a:r>
            <a:endParaRPr lang="id-id" sz="48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33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Penelitian Dasar</a:t>
            </a:r>
            <a:endParaRPr lang="id-id" sz="4400"/>
          </a:p>
          <a:p>
            <a:pPr lvl="2" marL="1296035" indent="-286385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Menemukan Teori Baru/Mengembangkannya</a:t>
            </a:r>
            <a:endParaRPr lang="id-id" sz="36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33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Penelitian Terapan</a:t>
            </a:r>
            <a:endParaRPr lang="id-id" sz="4400"/>
          </a:p>
          <a:p>
            <a:pPr lvl="2" marL="1296035" indent="-286385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Menghasilkan Sesuatu Yang Bisa Diterapkan Secara Langsung Untuk Memecahkan Masalah.</a:t>
            </a:r>
            <a:endParaRPr lang="id-id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DRXAQ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Klasifikasi Penelitian #2</a:t>
            </a:r>
            <a:endParaRPr lang="id-id" sz="4400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03555" y="1475740"/>
          <a:ext cx="9207500" cy="55810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12975"/>
                <a:gridCol w="3978910"/>
                <a:gridCol w="3016250"/>
              </a:tblGrid>
              <a:tr h="7651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800" b="1"/>
                        <a:t>Perbedaan</a:t>
                      </a:r>
                      <a:endParaRPr lang="id-id" sz="28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800" b="1"/>
                        <a:t>Penelitian Kuantitatif</a:t>
                      </a:r>
                      <a:endParaRPr lang="id-id" sz="28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800" b="1"/>
                        <a:t>Penelitian Kualitatif</a:t>
                      </a:r>
                      <a:endParaRPr lang="id-id" sz="28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smNativeData">
                    <pr:rowheight xmlns="" xmlns:pr="smNativeData" dt="1568610805" type="min" val="765175"/>
                  </a:ext>
                </a:extLst>
              </a:tr>
              <a:tr h="7651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 b="1"/>
                        <a:t>Jenis Data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Kuantitatif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Kualitatif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68610805" type="min" val="765175"/>
                  </a:ext>
                </a:extLst>
              </a:tr>
              <a:tr h="7651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 b="1"/>
                        <a:t>Proses Penelitian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Deduktif-Induktif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Induktif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smNativeData">
                    <pr:rowheight xmlns="" xmlns:pr="smNativeData" dt="1568610805" type="min" val="765175"/>
                  </a:ext>
                </a:extLst>
              </a:tr>
              <a:tr h="7651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 b="1"/>
                        <a:t>Responder/Objek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Banyak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Hanya Satu Objek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68610805" type="min" val="765175"/>
                  </a:ext>
                </a:extLst>
              </a:tr>
              <a:tr h="7651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 b="1"/>
                        <a:t>Instrumen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Kuesioner dan Instrumen Lain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Peneliti Itu Sendiri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smNativeData">
                    <pr:rowheight xmlns="" xmlns:pr="smNativeData" dt="1568610805" type="min" val="765175"/>
                  </a:ext>
                </a:extLst>
              </a:tr>
              <a:tr h="7651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 b="1"/>
                        <a:t>Tujuan Penelitian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Konfirmasi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Eksplorasi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68610805" type="min" val="765175"/>
                  </a:ext>
                </a:extLst>
              </a:tr>
              <a:tr h="76708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 b="1"/>
                        <a:t>Teknik Pengujian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Pengujian Statistik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2600"/>
                        <a:t>Pengujian Nonstatistik</a:t>
                      </a:r>
                      <a:endParaRPr lang="id-id" sz="26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smNativeData">
                    <pr:rowheight xmlns="" xmlns:pr="smNativeData" dt="1568610805" type="min" val="7670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T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Deduktif-Induktif</a:t>
            </a:r>
            <a:endParaRPr lang="id-id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9Rl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xOg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qAIAALcIAADIOwAAMS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416685"/>
            <a:ext cx="9286240" cy="59296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Ey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Contoh Penelitian Kuantitatif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pAlg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Mg7AABILAAAEAAAACYAAAAIAAAA//////////8="/>
              </a:ext>
            </a:extLst>
          </p:cNvSpPr>
          <p:nvPr/>
        </p:nvSpPr>
        <p:spPr>
          <a:xfrm>
            <a:off x="504190" y="1769110"/>
            <a:ext cx="9213850" cy="5429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Masalah Utama</a:t>
            </a:r>
            <a:endParaRPr lang="id-id" sz="36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Penentuan kelayakan pemberian kredit untuk para nasabah di Bank Suka Uang tidak akurat</a:t>
            </a:r>
            <a:endParaRPr lang="id-id" sz="32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Dibuktikan dengan jumlah kredit macet yang mencapai 14-20 persen tiap tahun. (studi lapangan)</a:t>
            </a:r>
            <a:endParaRPr lang="id-id" sz="32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Ditambah dengan literatur (paper journal) yang mengatakan bahwa pemberian kredit banyak yang tidak akurat (studi literatur)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sACw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Proses Deduktif (Umum -&gt; Khusus)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K4/+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3AgAAMg7AADWKwAAAAAAACYAAAAIAAAA//////////8="/>
              </a:ext>
            </a:extLst>
          </p:cNvSpPr>
          <p:nvPr/>
        </p:nvSpPr>
        <p:spPr>
          <a:xfrm>
            <a:off x="504190" y="1440180"/>
            <a:ext cx="9213850" cy="5685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000">
                <a:solidFill>
                  <a:srgbClr val="FFFFFF"/>
                </a:solidFill>
              </a:rPr>
              <a:t>Dari hasil studi literatur, beberapa metode data mining yang bisa digunakan:</a:t>
            </a:r>
            <a:endParaRPr lang="id-id" sz="30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1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400">
                <a:solidFill>
                  <a:srgbClr val="FFFFFF"/>
                </a:solidFill>
              </a:rPr>
              <a:t>K-Nearest</a:t>
            </a:r>
            <a:endParaRPr lang="id-id" sz="24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1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400">
                <a:solidFill>
                  <a:srgbClr val="FFFFFF"/>
                </a:solidFill>
              </a:rPr>
              <a:t>Naive Bayes</a:t>
            </a:r>
            <a:endParaRPr lang="id-id" sz="24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1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400">
                <a:solidFill>
                  <a:srgbClr val="FFFFFF"/>
                </a:solidFill>
              </a:rPr>
              <a:t>Decision Trees</a:t>
            </a:r>
            <a:endParaRPr lang="id-id" sz="24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1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400">
                <a:solidFill>
                  <a:srgbClr val="FFFFFF"/>
                </a:solidFill>
              </a:rPr>
              <a:t>Artificial Neural Network</a:t>
            </a:r>
            <a:endParaRPr lang="id-id" sz="24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100"/>
              <a:buFont typeface="Symbol" pitchFamily="0" charset="2"/>
              <a:buChar char="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400">
                <a:solidFill>
                  <a:srgbClr val="FFFFFF"/>
                </a:solidFill>
              </a:rPr>
              <a:t>Support Vector Machines</a:t>
            </a:r>
            <a:endParaRPr lang="id-id" sz="2400"/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000">
                <a:solidFill>
                  <a:srgbClr val="FFFFFF"/>
                </a:solidFill>
              </a:rPr>
              <a:t>Mengecek ulang lebih dalam studi literatur untuk memilih metode mana yang paling akurat.</a:t>
            </a:r>
            <a:endParaRPr lang="id-id" sz="3000"/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000">
                <a:solidFill>
                  <a:srgbClr val="FFFFFF"/>
                </a:solidFill>
              </a:rPr>
              <a:t>Menarik hipotesis sementara menurut studi literatur yang lebih dalam</a:t>
            </a:r>
            <a:endParaRPr lang="id-id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VDUlg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Proses Induktif (Khusus -&gt; Umum)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Mg7AABlKwAAEAAAACYAAAAIAAAA//////////8="/>
              </a:ext>
            </a:extLst>
          </p:cNvSpPr>
          <p:nvPr/>
        </p:nvSpPr>
        <p:spPr>
          <a:xfrm>
            <a:off x="504190" y="1769110"/>
            <a:ext cx="9213850" cy="5285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Hipotesis/Dugaan Sementara: Decision Tree diduga paling akurat.</a:t>
            </a:r>
            <a:endParaRPr lang="id-id" sz="3600"/>
          </a:p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Pengujian Hipotesis dengan melakukan komparasi  hasil perhitungan ke-lima metode tersebut.</a:t>
            </a:r>
            <a:endParaRPr lang="id-id" sz="3600"/>
          </a:p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Dari Hasil Pengujian, bisa ditarik kesimpulan bahwa Decision Tree adalah metode yang paling akurat.</a:t>
            </a:r>
            <a:endParaRPr lang="id-id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2Jj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Induktif (Kualitatif)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JIJAADLDQAAEAAAACYAAAAIAAAA//////////8="/>
              </a:ext>
            </a:extLst>
          </p:cNvSpPr>
          <p:nvPr/>
        </p:nvSpPr>
        <p:spPr>
          <a:xfrm>
            <a:off x="504190" y="1769110"/>
            <a:ext cx="1051560" cy="473075"/>
          </a:xfrm>
          <a:prstGeom prst="rect">
            <a:avLst/>
          </a:prstGeom>
          <a:noFill/>
          <a:ln>
            <a:noFill/>
          </a:ln>
          <a:effectLst/>
        </p:spPr>
      </p:sp>
      <p:pic>
        <p:nvPicPr>
          <p:cNvPr id="4" name="Picture1"/>
          <p:cNvPicPr>
            <a:extLst>
              <a:ext uri="smNativeData">
                <pr:smNativeData xmlns:pr="smNativeData" val="SMDATA_15_9Rl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wIAAIQLAAA6PAAAWy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" y="1871980"/>
            <a:ext cx="9430385" cy="35502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7eHM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Proses Induktif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E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Mg7AADWKwAAEAAAACYAAAAIAAAA//////////8="/>
              </a:ext>
            </a:extLst>
          </p:cNvSpPr>
          <p:nvPr/>
        </p:nvSpPr>
        <p:spPr>
          <a:xfrm>
            <a:off x="504190" y="1769110"/>
            <a:ext cx="9213850" cy="535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Penelitian faktor-faktor apa saja yang menyebabkan mahasiswa menggunakan Instagram</a:t>
            </a:r>
            <a:endParaRPr lang="id-id" sz="3200"/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Dari jumlah total 5000 mahasiswa yang terbagi dalam 5 program studi.</a:t>
            </a:r>
            <a:endParaRPr lang="id-id" sz="3200"/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Diambil survei dari 10 mahasiswa per program studi, sehingga total 50 mahasiswa (Khusus)</a:t>
            </a:r>
            <a:endParaRPr lang="id-id" sz="3200"/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Dari hasil kuesioner bisa ditarik kesimpulan bahwa faktor yang menyebabkan mahasiswa menggunakan Instagram (Umum)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Klasifikasi Penelitian #3</a:t>
            </a:r>
            <a:endParaRPr lang="id-id" sz="4400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04190" y="1769110"/>
          <a:ext cx="9143365" cy="44170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1750"/>
                <a:gridCol w="3523615"/>
                <a:gridCol w="3048635"/>
              </a:tblGrid>
              <a:tr h="100330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 b="1"/>
                        <a:t>Perbedaan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 b="1"/>
                        <a:t>Penelitian Konfimatori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 b="1"/>
                        <a:t>Penelitian Eksplorasi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smNativeData">
                    <pr:rowheight xmlns="" xmlns:pr="smNativeData" dt="1568610805" type="min" val="1003300"/>
                  </a:ext>
                </a:extLst>
              </a:tr>
              <a:tr h="32823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/>
                        <a:t>Tujuan dan Perlakuan Data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/>
                        <a:t>Menguji Hipotesis Secara Statistik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/>
                        <a:t>Untuk Mencari Tahu Berhubungan Dengan Suatu Masalah Tanpa Pengujian Statistik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68610805" type="min" val="32823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l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Deskripsi vs Eksperimen vs Korelasi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JIJAADLDQAAEAAAACYAAAAIAAAA//////////8="/>
              </a:ext>
            </a:extLst>
          </p:cNvSpPr>
          <p:nvPr/>
        </p:nvSpPr>
        <p:spPr>
          <a:xfrm>
            <a:off x="504190" y="1769110"/>
            <a:ext cx="1051560" cy="473075"/>
          </a:xfrm>
          <a:prstGeom prst="rect">
            <a:avLst/>
          </a:prstGeom>
          <a:noFill/>
          <a:ln>
            <a:noFill/>
          </a:ln>
          <a:effectLst/>
        </p:spPr>
      </p:sp>
      <p:pic>
        <p:nvPicPr>
          <p:cNvPr id="4" name="Picture1"/>
          <p:cNvPicPr>
            <a:extLst>
              <a:ext uri="smNativeData">
                <pr:smNativeData xmlns:pr="smNativeData" val="SMDATA_15_9Rl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gSG8D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gMAAMEJAAD9OwAAuS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" y="1585595"/>
            <a:ext cx="9247505" cy="56845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  <a:latin typeface="Open Sans" pitchFamily="0" charset="0"/>
                <a:ea typeface="DejaVu Sans" pitchFamily="1" charset="0"/>
                <a:cs typeface="DejaVu Sans" pitchFamily="1" charset="0"/>
              </a:rPr>
              <a:t>Sedikit Tentang Saya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i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bAQAArQoAAOI8AAChJQAAAAAAACYAAAAIAAAA//////////8="/>
              </a:ext>
            </a:extLst>
          </p:cNvSpPr>
          <p:nvPr/>
        </p:nvSpPr>
        <p:spPr>
          <a:xfrm>
            <a:off x="179705" y="1735455"/>
            <a:ext cx="9717405" cy="4381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ct val="100000"/>
              </a:lnSpc>
              <a:defRPr sz="3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>
                <a:solidFill>
                  <a:srgbClr val="FFFFFF"/>
                </a:solidFill>
                <a:latin typeface="FreeSans" pitchFamily="0" charset="0"/>
                <a:ea typeface="DejaVu Sans" pitchFamily="1" charset="0"/>
                <a:cs typeface="DejaVu Sans" pitchFamily="1" charset="0"/>
              </a:rPr>
              <a:t>&gt; Nama : Alauddin Maulana Hirzan, S. Kom, M. CS</a:t>
            </a:r>
            <a:endParaRPr lang="id-id"/>
          </a:p>
          <a:p>
            <a:pPr>
              <a:lnSpc>
                <a:spcPct val="100000"/>
              </a:lnSpc>
              <a:defRPr sz="3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>
                <a:solidFill>
                  <a:srgbClr val="FFFFFF"/>
                </a:solidFill>
                <a:latin typeface="FreeSans" pitchFamily="0" charset="0"/>
                <a:ea typeface="DejaVu Sans" pitchFamily="1" charset="0"/>
                <a:cs typeface="DejaVu Sans" pitchFamily="1" charset="0"/>
              </a:rPr>
              <a:t>&gt; Kota Asal : Semarang</a:t>
            </a:r>
            <a:endParaRPr lang="id-id"/>
          </a:p>
          <a:p>
            <a:pPr>
              <a:lnSpc>
                <a:spcPct val="100000"/>
              </a:lnSpc>
              <a:defRPr sz="3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>
                <a:solidFill>
                  <a:srgbClr val="FFFFFF"/>
                </a:solidFill>
                <a:latin typeface="FreeSans" pitchFamily="0" charset="0"/>
                <a:ea typeface="DejaVu Sans" pitchFamily="1" charset="0"/>
                <a:cs typeface="DejaVu Sans" pitchFamily="1" charset="0"/>
              </a:rPr>
              <a:t>&gt; Pendidikan Terakhir : S2 (Teknologi Antar Jaringan)</a:t>
            </a:r>
            <a:endParaRPr lang="id-id"/>
          </a:p>
          <a:p>
            <a:pPr algn="just">
              <a:lnSpc>
                <a:spcPct val="100000"/>
              </a:lnSpc>
              <a:defRPr sz="3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>
                <a:solidFill>
                  <a:srgbClr val="FFFFFF"/>
                </a:solidFill>
              </a:rPr>
              <a:t>&gt; Alamat :Semarang.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Komparasi Tugas Akhir Penelitian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JIJAADLDQAAEAAAACYAAAAIAAAA//////////8="/>
              </a:ext>
            </a:extLst>
          </p:cNvSpPr>
          <p:nvPr/>
        </p:nvSpPr>
        <p:spPr>
          <a:xfrm>
            <a:off x="504190" y="1769110"/>
            <a:ext cx="1051560" cy="473075"/>
          </a:xfrm>
          <a:prstGeom prst="rect">
            <a:avLst/>
          </a:prstGeom>
          <a:noFill/>
          <a:ln>
            <a:noFill/>
          </a:ln>
          <a:effectLst/>
        </p:spPr>
      </p:sp>
      <p:pic>
        <p:nvPicPr>
          <p:cNvPr id="4" name="Picture1"/>
          <p:cNvPicPr>
            <a:extLst>
              <a:ext uri="smNativeData">
                <pr:smNativeData xmlns:pr="smNativeData" val="SMDATA_15_9Rl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3wQAAA0JAAAgOQAATi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" y="1471295"/>
            <a:ext cx="8494395" cy="58934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Berbicara Kontribusi dan Orisinalitas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sBQLQ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U6AABlKwAAEAAAACYAAAAIAAAA//////////8="/>
              </a:ext>
            </a:extLst>
          </p:cNvSpPr>
          <p:nvPr/>
        </p:nvSpPr>
        <p:spPr>
          <a:xfrm>
            <a:off x="504190" y="1769110"/>
            <a:ext cx="9069705" cy="5285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98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Ori Cara Mengerjakan:</a:t>
            </a:r>
            <a:endParaRPr lang="id-id" sz="4400"/>
          </a:p>
          <a:p>
            <a:pPr lvl="1" marL="864235" indent="-321945" algn="just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30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000">
                <a:solidFill>
                  <a:srgbClr val="FFFFFF"/>
                </a:solidFill>
              </a:rPr>
              <a:t>Orang lain sudah pernah mengerjakan sebelumnya, Kita buat lagi dengan cara, teknik atau metode yang berbeda.</a:t>
            </a:r>
            <a:endParaRPr lang="id-id" sz="4000"/>
          </a:p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98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Ori Hasilnya:</a:t>
            </a:r>
            <a:endParaRPr lang="id-id" sz="4400"/>
          </a:p>
          <a:p>
            <a:pPr lvl="1" marL="864235" indent="-321945" algn="just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30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000">
                <a:solidFill>
                  <a:srgbClr val="FFFFFF"/>
                </a:solidFill>
              </a:rPr>
              <a:t>Kita mengembangkan sesuatu yang belum pernah ada hasilnya.</a:t>
            </a:r>
            <a:endParaRPr lang="id-id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BL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Kontribusi Pengujian Teori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RC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JIJAADLDQAAEAAAACYAAAAIAAAA//////////8="/>
              </a:ext>
            </a:extLst>
          </p:cNvSpPr>
          <p:nvPr/>
        </p:nvSpPr>
        <p:spPr>
          <a:xfrm>
            <a:off x="504190" y="1769110"/>
            <a:ext cx="1051560" cy="473075"/>
          </a:xfrm>
          <a:prstGeom prst="rect">
            <a:avLst/>
          </a:prstGeom>
          <a:noFill/>
          <a:ln>
            <a:noFill/>
          </a:ln>
          <a:effectLst/>
        </p:spPr>
      </p:sp>
      <p:pic>
        <p:nvPicPr>
          <p:cNvPr id="4" name="Picture1"/>
          <p:cNvPicPr>
            <a:extLst>
              <a:ext uri="smNativeData">
                <pr:smNativeData xmlns:pr="smNativeData" val="SMDATA_15_9Rl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qAIAADUJAADIOwAAAi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496695"/>
            <a:ext cx="9286240" cy="5819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Yq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Kontribusi Pengembangan Teori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s8PTg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JIJAADLDQAAEAAAACYAAAAIAAAA//////////8="/>
              </a:ext>
            </a:extLst>
          </p:cNvSpPr>
          <p:nvPr/>
        </p:nvSpPr>
        <p:spPr>
          <a:xfrm>
            <a:off x="504190" y="1769110"/>
            <a:ext cx="1051560" cy="473075"/>
          </a:xfrm>
          <a:prstGeom prst="rect">
            <a:avLst/>
          </a:prstGeom>
          <a:noFill/>
          <a:ln>
            <a:noFill/>
          </a:ln>
          <a:effectLst/>
        </p:spPr>
      </p:sp>
      <p:pic>
        <p:nvPicPr>
          <p:cNvPr id="4" name="Picture1"/>
          <p:cNvPicPr>
            <a:extLst>
              <a:ext uri="smNativeData">
                <pr:smNativeData xmlns:pr="smNativeData" val="SMDATA_15_9Rl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gMAAFkIAAA6PAAAKy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" y="1356995"/>
            <a:ext cx="9286240" cy="59855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eUjQ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Kontribusi Penemuan Teori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3QT0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JIJAADLDQAAEAAAACYAAAAIAAAA//////////8="/>
              </a:ext>
            </a:extLst>
          </p:cNvSpPr>
          <p:nvPr/>
        </p:nvSpPr>
        <p:spPr>
          <a:xfrm>
            <a:off x="504190" y="1769110"/>
            <a:ext cx="1051560" cy="473075"/>
          </a:xfrm>
          <a:prstGeom prst="rect">
            <a:avLst/>
          </a:prstGeom>
          <a:noFill/>
          <a:ln>
            <a:noFill/>
          </a:ln>
          <a:effectLst/>
        </p:spPr>
      </p:sp>
      <p:pic>
        <p:nvPicPr>
          <p:cNvPr id="4" name="Picture1"/>
          <p:cNvPicPr>
            <a:extLst>
              <a:ext uri="smNativeData">
                <pr:smNativeData xmlns:pr="smNativeData" val="SMDATA_15_9Rl/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pQYAANwIAABpOgAApi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1440180"/>
            <a:ext cx="8415020" cy="5817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NPwQ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byMAAOM6AAAZQQAAEAAAACYAAAAIAAAA//////////8="/>
              </a:ext>
            </a:extLst>
          </p:cNvSpPr>
          <p:nvPr/>
        </p:nvSpPr>
        <p:spPr>
          <a:xfrm>
            <a:off x="504190" y="5760085"/>
            <a:ext cx="9068435" cy="482219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Q6AACaCQAAEAAAACYAAAAIAAAA//////////8="/>
              </a:ext>
            </a:extLst>
          </p:cNvSpPr>
          <p:nvPr/>
        </p:nvSpPr>
        <p:spPr>
          <a:xfrm>
            <a:off x="504190" y="301625"/>
            <a:ext cx="9069070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Kontrak Nilai</a:t>
            </a:r>
            <a:endParaRPr lang="id-id" sz="44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74980" y="1610995"/>
          <a:ext cx="9323070" cy="35979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61535"/>
                <a:gridCol w="4662170"/>
              </a:tblGrid>
              <a:tr h="71945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4000">
                          <a:solidFill>
                            <a:srgbClr val="000000"/>
                          </a:solidFill>
                        </a:rPr>
                        <a:t>Kategori</a:t>
                      </a:r>
                      <a:endParaRPr lang="id-id" sz="40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4000">
                          <a:solidFill>
                            <a:srgbClr val="000000"/>
                          </a:solidFill>
                        </a:rPr>
                        <a:t>Persentase</a:t>
                      </a:r>
                      <a:endParaRPr lang="id-id" sz="40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smNativeData">
                    <pr:rowheight xmlns="" xmlns:pr="smNativeData" dt="1568610805" type="min" val="719455"/>
                  </a:ext>
                </a:extLst>
              </a:tr>
              <a:tr h="71945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>
                          <a:solidFill>
                            <a:srgbClr val="000000"/>
                          </a:solidFill>
                        </a:rPr>
                        <a:t>Presensi Kehadiran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68610805" type="min" val="719455"/>
                  </a:ext>
                </a:extLst>
              </a:tr>
              <a:tr h="71945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>
                          <a:solidFill>
                            <a:srgbClr val="000000"/>
                          </a:solidFill>
                        </a:rPr>
                        <a:t>Tugas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smNativeData">
                    <pr:rowheight xmlns="" xmlns:pr="smNativeData" dt="1568610805" type="min" val="719455"/>
                  </a:ext>
                </a:extLst>
              </a:tr>
              <a:tr h="71945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>
                          <a:solidFill>
                            <a:srgbClr val="000000"/>
                          </a:solidFill>
                        </a:rPr>
                        <a:t>Ujian Tengah Senester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68610805" type="min" val="719455"/>
                  </a:ext>
                </a:extLst>
              </a:tr>
              <a:tr h="71945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>
                          <a:solidFill>
                            <a:srgbClr val="000000"/>
                          </a:solidFill>
                        </a:rPr>
                        <a:t>Ujian Akhir Semester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id-id" sz="320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smNativeData">
                    <pr:rowheight xmlns="" xmlns:pr="smNativeData" dt="1568610805" type="min" val="719455"/>
                  </a:ext>
                </a:extLst>
              </a:tr>
            </a:tbl>
          </a:graphicData>
        </a:graphic>
      </p:graphicFrame>
      <p:sp>
        <p:nvSpPr>
          <p:cNvPr id="5" name="CustomShape 4"/>
          <p:cNvSpPr>
            <a:extLst>
              <a:ext uri="smNativeData">
                <pr:smNativeData xmlns:pr="smNativeData" val="SMDATA_13_9Rl/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byMAAMg7AADbKAAAEAAAACYAAAAIAAAA//////////8="/>
              </a:ext>
            </a:extLst>
          </p:cNvSpPr>
          <p:nvPr/>
        </p:nvSpPr>
        <p:spPr>
          <a:xfrm>
            <a:off x="504190" y="5760085"/>
            <a:ext cx="9213850" cy="881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800">
                <a:solidFill>
                  <a:srgbClr val="FFFFFF"/>
                </a:solidFill>
              </a:rPr>
              <a:t>Mahasiswa Diharapkan Mampu Menulis Proposal Yang Nantinya Bisa DIteruskan ke Tugas Akhir 1/2</a:t>
            </a:r>
            <a:endParaRPr lang="id-id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ls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FEeAADXJQAAEAAAACYAAAAIAAAA//////////8="/>
              </a:ext>
            </a:extLst>
          </p:cNvSpPr>
          <p:nvPr/>
        </p:nvSpPr>
        <p:spPr>
          <a:xfrm>
            <a:off x="504190" y="1769110"/>
            <a:ext cx="4424045" cy="438213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4" name="CustomShape 3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yHwAA4goAAOk6AAC7FwAAEAAAACYAAAAIAAAA//////////8="/>
              </a:ext>
            </a:extLst>
          </p:cNvSpPr>
          <p:nvPr/>
        </p:nvSpPr>
        <p:spPr>
          <a:xfrm>
            <a:off x="5152390" y="1769110"/>
            <a:ext cx="4424045" cy="208851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yHwAA+RgAAOk6AADRJQAAEAAAACYAAAAIAAAA//////////8="/>
              </a:ext>
            </a:extLst>
          </p:cNvSpPr>
          <p:nvPr/>
        </p:nvSpPr>
        <p:spPr>
          <a:xfrm>
            <a:off x="5152390" y="4059555"/>
            <a:ext cx="4424045" cy="208788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6" name="CustomShape 5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A07AABtLAAAEAAAACYAAAAIAAAA//////////8="/>
              </a:ext>
            </a:extLst>
          </p:cNvSpPr>
          <p:nvPr/>
        </p:nvSpPr>
        <p:spPr>
          <a:xfrm>
            <a:off x="504190" y="301625"/>
            <a:ext cx="9095105" cy="6920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5400">
                <a:solidFill>
                  <a:srgbClr val="FFFFFF"/>
                </a:solidFill>
              </a:rPr>
              <a:t>Metodologi Penelitian</a:t>
            </a:r>
            <a:endParaRPr lang="id-id" sz="5400"/>
          </a:p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id-id" sz="54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400">
                <a:solidFill>
                  <a:srgbClr val="FFFFFF"/>
                </a:solidFill>
              </a:rPr>
              <a:t>Referensi: </a:t>
            </a:r>
            <a:br/>
            <a:r>
              <a:rPr lang="id-id" sz="2400">
                <a:solidFill>
                  <a:srgbClr val="FFFFFF"/>
                </a:solidFill>
              </a:rPr>
              <a:t>1. </a:t>
            </a:r>
            <a:r>
              <a:rPr lang="id-id" sz="2400" u="sng">
                <a:solidFill>
                  <a:srgbClr val="0000FF"/>
                </a:solidFill>
                <a:hlinkClick r:id="rId3"/>
              </a:rPr>
              <a:t>http://romisatriawahono.net/rm/</a:t>
            </a:r>
            <a:br/>
            <a:r>
              <a:rPr lang="id-id" sz="2400">
                <a:solidFill>
                  <a:srgbClr val="FFFFFF"/>
                </a:solidFill>
              </a:rPr>
              <a:t>2. Project in Computing and Information System a Student Guide 		2nd Edition, Addison-Wesley, 2009</a:t>
            </a:r>
            <a:endParaRPr lang="id-id" sz="24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400">
                <a:solidFill>
                  <a:srgbClr val="FFFFFF"/>
                </a:solidFill>
              </a:rPr>
              <a:t>3. A Guide for Students in Computer Science and Information 			System 2nd Edition, Springer-Verlag London Limited, 2008</a:t>
            </a:r>
            <a:endParaRPr lang="id-id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RaClk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FEeAAC7FwAAEAAAACYAAAAIAAAA//////////8="/>
              </a:ext>
            </a:extLst>
          </p:cNvSpPr>
          <p:nvPr/>
        </p:nvSpPr>
        <p:spPr>
          <a:xfrm>
            <a:off x="504190" y="1769110"/>
            <a:ext cx="4424045" cy="208851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4" name="CustomShape 3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yHwAA4goAAOk6AAC7FwAAEAAAACYAAAAIAAAA//////////8="/>
              </a:ext>
            </a:extLst>
          </p:cNvSpPr>
          <p:nvPr/>
        </p:nvSpPr>
        <p:spPr>
          <a:xfrm>
            <a:off x="5152390" y="1769110"/>
            <a:ext cx="4424045" cy="208851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val="SMDATA_13_9Rl/X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+RgAAOM6AADRJQAAEAAAACYAAAAIAAAA//////////8="/>
              </a:ext>
            </a:extLst>
          </p:cNvSpPr>
          <p:nvPr/>
        </p:nvSpPr>
        <p:spPr>
          <a:xfrm>
            <a:off x="504190" y="4059555"/>
            <a:ext cx="9068435" cy="208788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6" name="CustomShape 5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Definisi Penelitian</a:t>
            </a:r>
            <a:endParaRPr lang="id-id" sz="4400"/>
          </a:p>
        </p:txBody>
      </p:sp>
      <p:sp>
        <p:nvSpPr>
          <p:cNvPr id="7" name="CustomShape 6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k6AADWKwAAEAAAACYAAAAIAAAA//////////8="/>
              </a:ext>
            </a:extLst>
          </p:cNvSpPr>
          <p:nvPr/>
        </p:nvSpPr>
        <p:spPr>
          <a:xfrm>
            <a:off x="504190" y="1769110"/>
            <a:ext cx="9072245" cy="535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Mengapa Harus Penelitian?</a:t>
            </a:r>
            <a:endParaRPr lang="id-id" sz="36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Dimulai Adanya </a:t>
            </a:r>
            <a:r>
              <a:rPr lang="id-id" sz="3200" b="1">
                <a:solidFill>
                  <a:srgbClr val="FFFFFF"/>
                </a:solidFill>
              </a:rPr>
              <a:t>Masalah</a:t>
            </a:r>
            <a:endParaRPr lang="id-id" sz="3200"/>
          </a:p>
          <a:p>
            <a:pPr lvl="2" marL="1296035" indent="-286385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ts val="117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600">
                <a:solidFill>
                  <a:srgbClr val="FFFFFF"/>
                </a:solidFill>
              </a:rPr>
              <a:t>Dengan Metode A Masalah Sudah Terpecahkan</a:t>
            </a:r>
            <a:endParaRPr lang="id-id" sz="2600"/>
          </a:p>
          <a:p>
            <a:pPr lvl="2" marL="1296035" indent="-286385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ts val="117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600">
                <a:solidFill>
                  <a:srgbClr val="FFFFFF"/>
                </a:solidFill>
              </a:rPr>
              <a:t>Tapi Belum DIketahui Metode Yang Lebih Baik</a:t>
            </a:r>
            <a:endParaRPr lang="id-id" sz="2600"/>
          </a:p>
          <a:p>
            <a:pPr>
              <a:lnSpc>
                <a:spcPct val="100000"/>
              </a:lnSpc>
              <a:spcBef>
                <a:spcPts val="850"/>
              </a:spcBef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id-id" sz="2600"/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Bentuk Kontribusi Dari Penelitian</a:t>
            </a:r>
            <a:endParaRPr lang="id-id" sz="36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Menemukan/Merevisi Teori</a:t>
            </a:r>
            <a:endParaRPr lang="id-id" sz="32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Fakta</a:t>
            </a:r>
            <a:endParaRPr lang="id-id" sz="32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4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200">
                <a:solidFill>
                  <a:srgbClr val="FFFFFF"/>
                </a:solidFill>
              </a:rPr>
              <a:t>Aplikasi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2AM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Jadi Penelitian Itu?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U6AADWKwAAEAAAACYAAAAIAAAA//////////8="/>
              </a:ext>
            </a:extLst>
          </p:cNvSpPr>
          <p:nvPr/>
        </p:nvSpPr>
        <p:spPr>
          <a:xfrm>
            <a:off x="504190" y="1769110"/>
            <a:ext cx="9069705" cy="535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Dilakukan Karena Ada Masalah Penelitian yang Muncul Karena Adanya Latar Belakang Masalah</a:t>
            </a:r>
            <a:endParaRPr lang="id-id" sz="3600"/>
          </a:p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Dilakukan Secara </a:t>
            </a:r>
            <a:r>
              <a:rPr lang="id-id" sz="3600" b="1">
                <a:solidFill>
                  <a:srgbClr val="FFFFFF"/>
                </a:solidFill>
              </a:rPr>
              <a:t>Terencana</a:t>
            </a:r>
            <a:r>
              <a:rPr lang="id-id" sz="3600">
                <a:solidFill>
                  <a:srgbClr val="FFFFFF"/>
                </a:solidFill>
              </a:rPr>
              <a:t>, </a:t>
            </a:r>
            <a:r>
              <a:rPr lang="id-id" sz="3600" b="1">
                <a:solidFill>
                  <a:srgbClr val="FFFFFF"/>
                </a:solidFill>
              </a:rPr>
              <a:t>Sistematis</a:t>
            </a:r>
            <a:r>
              <a:rPr lang="id-id" sz="3600">
                <a:solidFill>
                  <a:srgbClr val="FFFFFF"/>
                </a:solidFill>
              </a:rPr>
              <a:t>, </a:t>
            </a:r>
            <a:r>
              <a:rPr lang="id-id" sz="3600" b="1">
                <a:solidFill>
                  <a:srgbClr val="FFFFFF"/>
                </a:solidFill>
              </a:rPr>
              <a:t>Berulang-ulang</a:t>
            </a:r>
            <a:r>
              <a:rPr lang="id-id" sz="3600">
                <a:solidFill>
                  <a:srgbClr val="FFFFFF"/>
                </a:solidFill>
              </a:rPr>
              <a:t> dan </a:t>
            </a:r>
            <a:r>
              <a:rPr lang="id-id" sz="3600" b="1">
                <a:solidFill>
                  <a:srgbClr val="FFFFFF"/>
                </a:solidFill>
              </a:rPr>
              <a:t>Terukur</a:t>
            </a:r>
            <a:r>
              <a:rPr lang="id-id" sz="3600">
                <a:solidFill>
                  <a:srgbClr val="FFFFFF"/>
                </a:solidFill>
              </a:rPr>
              <a:t>.</a:t>
            </a:r>
            <a:endParaRPr lang="id-id" sz="3600"/>
          </a:p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6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Dan Harus memiliki </a:t>
            </a:r>
            <a:r>
              <a:rPr lang="id-id" sz="3600" b="1">
                <a:solidFill>
                  <a:srgbClr val="FFFFFF"/>
                </a:solidFill>
              </a:rPr>
              <a:t>Orisinalitas</a:t>
            </a:r>
            <a:r>
              <a:rPr lang="id-id" sz="3600">
                <a:solidFill>
                  <a:srgbClr val="FFFFFF"/>
                </a:solidFill>
              </a:rPr>
              <a:t>, dan </a:t>
            </a:r>
            <a:r>
              <a:rPr lang="id-id" sz="3600" b="1">
                <a:solidFill>
                  <a:srgbClr val="FFFFFF"/>
                </a:solidFill>
              </a:rPr>
              <a:t>Kebaruan</a:t>
            </a:r>
            <a:r>
              <a:rPr lang="id-id" sz="3600">
                <a:solidFill>
                  <a:srgbClr val="FFFFFF"/>
                </a:solidFill>
              </a:rPr>
              <a:t>, dan Tidak Lupa Menghasilan Kontribusi Orisinil Kepada Pengetahuan.</a:t>
            </a:r>
            <a:endParaRPr lang="id-id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QA+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Tujuan Dasar Penelitian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QB6g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Fc7AADWKwAAEAAAACYAAAAIAAAA//////////8="/>
              </a:ext>
            </a:extLst>
          </p:cNvSpPr>
          <p:nvPr/>
        </p:nvSpPr>
        <p:spPr>
          <a:xfrm>
            <a:off x="504190" y="1769110"/>
            <a:ext cx="9142095" cy="535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80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000">
                <a:solidFill>
                  <a:srgbClr val="FFFFFF"/>
                </a:solidFill>
              </a:rPr>
              <a:t>Memecahkan Permasalahan Yang Dihadapi</a:t>
            </a:r>
            <a:endParaRPr lang="id-id" sz="4000"/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80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000">
                <a:solidFill>
                  <a:srgbClr val="FFFFFF"/>
                </a:solidFill>
              </a:rPr>
              <a:t>Menguji, Mengembangkan dan Menemukan Teori</a:t>
            </a:r>
            <a:endParaRPr lang="id-id" sz="4000"/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80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000">
                <a:solidFill>
                  <a:srgbClr val="FFFFFF"/>
                </a:solidFill>
              </a:rPr>
              <a:t>Menguji, Mengembangkan dan Menemukan metode Kerja</a:t>
            </a:r>
            <a:endParaRPr lang="id-id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BJ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Kesalah Pahaman Mengenai Penelitian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HQ6AAARKgAAAAAAACYAAAAIAAAA//////////8="/>
              </a:ext>
            </a:extLst>
          </p:cNvSpPr>
          <p:nvPr/>
        </p:nvSpPr>
        <p:spPr>
          <a:xfrm>
            <a:off x="504190" y="1769110"/>
            <a:ext cx="8997950" cy="506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98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>
                <a:solidFill>
                  <a:srgbClr val="FFFFFF"/>
                </a:solidFill>
              </a:rPr>
              <a:t>Membangun software </a:t>
            </a:r>
            <a:r>
              <a:rPr lang="id-id" sz="3600" b="1">
                <a:solidFill>
                  <a:srgbClr val="FFFFFF"/>
                </a:solidFill>
              </a:rPr>
              <a:t>bukan tujuan utama penelitian</a:t>
            </a:r>
            <a:r>
              <a:rPr lang="id-id" sz="3600">
                <a:solidFill>
                  <a:srgbClr val="FFFFFF"/>
                </a:solidFill>
              </a:rPr>
              <a:t>, hanya sebagai tempat pengujian hasil penelitian.</a:t>
            </a:r>
            <a:endParaRPr lang="id-id" sz="3600"/>
          </a:p>
          <a:p>
            <a:pPr marL="431800" indent="-321945" algn="just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980"/>
              <a:buFont typeface="Wingdings" pitchFamily="0" charset="2"/>
              <a:buChar char=""/>
              <a:defRPr sz="16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 b="1">
                <a:solidFill>
                  <a:srgbClr val="FFFFFF"/>
                </a:solidFill>
              </a:rPr>
              <a:t>Kontribusi ke masyarakat</a:t>
            </a:r>
            <a:r>
              <a:rPr lang="id-id" sz="3600">
                <a:solidFill>
                  <a:srgbClr val="FFFFFF"/>
                </a:solidFill>
              </a:rPr>
              <a:t> tidak secara langsung bisa diukur, tapi lebih ke manfaat penelitian.</a:t>
            </a:r>
            <a:endParaRPr lang="id-id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9Rl/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3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M6AACaCQAAEAAAACYAAAAIAAAA//////////8="/>
              </a:ext>
            </a:extLst>
          </p:cNvSpPr>
          <p:nvPr/>
        </p:nvSpPr>
        <p:spPr>
          <a:xfrm>
            <a:off x="504190" y="301625"/>
            <a:ext cx="9068435" cy="125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4400">
                <a:solidFill>
                  <a:srgbClr val="FFFFFF"/>
                </a:solidFill>
              </a:rPr>
              <a:t>Karakter Peneliti</a:t>
            </a:r>
            <a:endParaRPr lang="id-id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9Rl/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U6AADWKwAAAAAAACYAAAAIAAAA//////////8="/>
              </a:ext>
            </a:extLst>
          </p:cNvSpPr>
          <p:nvPr/>
        </p:nvSpPr>
        <p:spPr>
          <a:xfrm>
            <a:off x="504190" y="1769110"/>
            <a:ext cx="9069705" cy="535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800"/>
              <a:buFont typeface="Wingdings" pitchFamily="0" charset="2"/>
              <a:buChar char="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000">
                <a:solidFill>
                  <a:srgbClr val="FFFFFF"/>
                </a:solidFill>
              </a:rPr>
              <a:t>Peneliti </a:t>
            </a:r>
            <a:r>
              <a:rPr lang="id-id" sz="3000" b="1">
                <a:solidFill>
                  <a:srgbClr val="FFFFFF"/>
                </a:solidFill>
              </a:rPr>
              <a:t>Boleh Salah</a:t>
            </a:r>
            <a:endParaRPr lang="id-id" sz="30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700"/>
              <a:buFont typeface="Symbol" pitchFamily="0" charset="2"/>
              <a:buChar char="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800">
                <a:solidFill>
                  <a:srgbClr val="FFFFFF"/>
                </a:solidFill>
              </a:rPr>
              <a:t>Salah Hipotesis</a:t>
            </a:r>
            <a:endParaRPr lang="id-id" sz="28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700"/>
              <a:buFont typeface="Symbol" pitchFamily="0" charset="2"/>
              <a:buChar char="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800">
                <a:solidFill>
                  <a:srgbClr val="FFFFFF"/>
                </a:solidFill>
              </a:rPr>
              <a:t>Salah Analisis</a:t>
            </a:r>
            <a:endParaRPr lang="id-id" sz="28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700"/>
              <a:buFont typeface="Symbol" pitchFamily="0" charset="2"/>
              <a:buChar char="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800">
                <a:solidFill>
                  <a:srgbClr val="FFFFFF"/>
                </a:solidFill>
              </a:rPr>
              <a:t>Salah Pengujian</a:t>
            </a:r>
            <a:endParaRPr lang="id-id" sz="28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700"/>
              <a:buFont typeface="Symbol" pitchFamily="0" charset="2"/>
              <a:buChar char="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800">
                <a:solidFill>
                  <a:srgbClr val="FFFFFF"/>
                </a:solidFill>
              </a:rPr>
              <a:t>dsb</a:t>
            </a:r>
            <a:endParaRPr lang="id-id" sz="2800"/>
          </a:p>
          <a:p>
            <a:pPr marL="431800" indent="-32194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800"/>
              <a:buFont typeface="Wingdings" pitchFamily="0" charset="2"/>
              <a:buChar char="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000">
                <a:solidFill>
                  <a:srgbClr val="FFFFFF"/>
                </a:solidFill>
              </a:rPr>
              <a:t>Namun Tidak Boleh </a:t>
            </a:r>
            <a:r>
              <a:rPr lang="id-id" sz="3000" b="1">
                <a:solidFill>
                  <a:srgbClr val="FFFFFF"/>
                </a:solidFill>
              </a:rPr>
              <a:t>Berbohong</a:t>
            </a:r>
            <a:r>
              <a:rPr lang="id-id" sz="3000">
                <a:solidFill>
                  <a:srgbClr val="FFFFFF"/>
                </a:solidFill>
              </a:rPr>
              <a:t> atau </a:t>
            </a:r>
            <a:r>
              <a:rPr lang="id-id" sz="3000" b="1">
                <a:solidFill>
                  <a:srgbClr val="FFFFFF"/>
                </a:solidFill>
              </a:rPr>
              <a:t>Menipu</a:t>
            </a:r>
            <a:endParaRPr lang="id-id" sz="30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700"/>
              <a:buFont typeface="Symbol" pitchFamily="0" charset="2"/>
              <a:buChar char="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800">
                <a:solidFill>
                  <a:srgbClr val="FFFFFF"/>
                </a:solidFill>
              </a:rPr>
              <a:t>Mempermainkan Data</a:t>
            </a:r>
            <a:endParaRPr lang="id-id" sz="28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700"/>
              <a:buFont typeface="Symbol" pitchFamily="0" charset="2"/>
              <a:buChar char="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800">
                <a:solidFill>
                  <a:srgbClr val="FFFFFF"/>
                </a:solidFill>
              </a:rPr>
              <a:t>Manipulasi Hasil Pengolahan Statistik</a:t>
            </a:r>
            <a:endParaRPr lang="id-id" sz="2800"/>
          </a:p>
          <a:p>
            <a:pPr lvl="1" marL="864235" indent="-32194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ts val="2700"/>
              <a:buFont typeface="Symbol" pitchFamily="0" charset="2"/>
              <a:buChar char=""/>
              <a:defRPr sz="1400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800">
                <a:solidFill>
                  <a:srgbClr val="FFFFFF"/>
                </a:solidFill>
              </a:rPr>
              <a:t>dsb</a:t>
            </a:r>
            <a:endParaRPr lang="id-id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Aquarius</dc:title>
  <dc:subject/>
  <dc:creator/>
  <cp:keywords/>
  <dc:description>Creative Commons License
Some rights reserved. This work is licensed under a
Attribution-Share Alike 2.0 Generic
http://art.gnome.org/backgrounds/abstract/2203</dc:description>
  <cp:lastModifiedBy>maulana</cp:lastModifiedBy>
  <cp:revision>0</cp:revision>
  <dcterms:created xsi:type="dcterms:W3CDTF">2018-09-08T11:07:53Z</dcterms:created>
  <dcterms:modified xsi:type="dcterms:W3CDTF">2019-09-16T05:13:25Z</dcterms:modified>
</cp:coreProperties>
</file>