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jpeg" ContentType="image/jpeg"/>
  <Override PartName="/ppt/media/image5.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25" name="PlaceHolder 2"/>
          <p:cNvSpPr>
            <a:spLocks noGrp="1"/>
          </p:cNvSpPr>
          <p:nvPr>
            <p:ph type="body"/>
          </p:nvPr>
        </p:nvSpPr>
        <p:spPr>
          <a:xfrm>
            <a:off x="1620000" y="1368000"/>
            <a:ext cx="8099640" cy="1568160"/>
          </a:xfrm>
          <a:prstGeom prst="rect">
            <a:avLst/>
          </a:prstGeom>
        </p:spPr>
        <p:txBody>
          <a:bodyPr lIns="0" rIns="0" tIns="0" bIns="0">
            <a:normAutofit/>
          </a:bodyPr>
          <a:p>
            <a:endParaRPr b="0" lang="id-ID" sz="3200" spc="-1" strike="noStrike">
              <a:latin typeface="Arial"/>
            </a:endParaRPr>
          </a:p>
        </p:txBody>
      </p:sp>
      <p:sp>
        <p:nvSpPr>
          <p:cNvPr id="26" name="PlaceHolder 3"/>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28"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29"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30"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
        <p:nvSpPr>
          <p:cNvPr id="31" name="PlaceHolder 5"/>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33" name="PlaceHolder 2"/>
          <p:cNvSpPr>
            <a:spLocks noGrp="1"/>
          </p:cNvSpPr>
          <p:nvPr>
            <p:ph type="body"/>
          </p:nvPr>
        </p:nvSpPr>
        <p:spPr>
          <a:xfrm>
            <a:off x="1620000" y="1368000"/>
            <a:ext cx="2607840" cy="1568160"/>
          </a:xfrm>
          <a:prstGeom prst="rect">
            <a:avLst/>
          </a:prstGeom>
        </p:spPr>
        <p:txBody>
          <a:bodyPr lIns="0" rIns="0" tIns="0" bIns="0">
            <a:normAutofit/>
          </a:bodyPr>
          <a:p>
            <a:endParaRPr b="0" lang="id-ID" sz="3200" spc="-1" strike="noStrike">
              <a:latin typeface="Arial"/>
            </a:endParaRPr>
          </a:p>
        </p:txBody>
      </p:sp>
      <p:sp>
        <p:nvSpPr>
          <p:cNvPr id="34" name="PlaceHolder 3"/>
          <p:cNvSpPr>
            <a:spLocks noGrp="1"/>
          </p:cNvSpPr>
          <p:nvPr>
            <p:ph type="body"/>
          </p:nvPr>
        </p:nvSpPr>
        <p:spPr>
          <a:xfrm>
            <a:off x="4358520" y="1368000"/>
            <a:ext cx="2607840" cy="1568160"/>
          </a:xfrm>
          <a:prstGeom prst="rect">
            <a:avLst/>
          </a:prstGeom>
        </p:spPr>
        <p:txBody>
          <a:bodyPr lIns="0" rIns="0" tIns="0" bIns="0">
            <a:normAutofit/>
          </a:bodyPr>
          <a:p>
            <a:endParaRPr b="0" lang="id-ID" sz="3200" spc="-1" strike="noStrike">
              <a:latin typeface="Arial"/>
            </a:endParaRPr>
          </a:p>
        </p:txBody>
      </p:sp>
      <p:sp>
        <p:nvSpPr>
          <p:cNvPr id="35" name="PlaceHolder 4"/>
          <p:cNvSpPr>
            <a:spLocks noGrp="1"/>
          </p:cNvSpPr>
          <p:nvPr>
            <p:ph type="body"/>
          </p:nvPr>
        </p:nvSpPr>
        <p:spPr>
          <a:xfrm>
            <a:off x="7097400" y="1368000"/>
            <a:ext cx="2607840" cy="1568160"/>
          </a:xfrm>
          <a:prstGeom prst="rect">
            <a:avLst/>
          </a:prstGeom>
        </p:spPr>
        <p:txBody>
          <a:bodyPr lIns="0" rIns="0" tIns="0" bIns="0">
            <a:normAutofit/>
          </a:bodyPr>
          <a:p>
            <a:endParaRPr b="0" lang="id-ID" sz="3200" spc="-1" strike="noStrike">
              <a:latin typeface="Arial"/>
            </a:endParaRPr>
          </a:p>
        </p:txBody>
      </p:sp>
      <p:sp>
        <p:nvSpPr>
          <p:cNvPr id="36" name="PlaceHolder 5"/>
          <p:cNvSpPr>
            <a:spLocks noGrp="1"/>
          </p:cNvSpPr>
          <p:nvPr>
            <p:ph type="body"/>
          </p:nvPr>
        </p:nvSpPr>
        <p:spPr>
          <a:xfrm>
            <a:off x="1620000" y="3085560"/>
            <a:ext cx="2607840" cy="1568160"/>
          </a:xfrm>
          <a:prstGeom prst="rect">
            <a:avLst/>
          </a:prstGeom>
        </p:spPr>
        <p:txBody>
          <a:bodyPr lIns="0" rIns="0" tIns="0" bIns="0">
            <a:normAutofit/>
          </a:bodyPr>
          <a:p>
            <a:endParaRPr b="0" lang="id-ID" sz="3200" spc="-1" strike="noStrike">
              <a:latin typeface="Arial"/>
            </a:endParaRPr>
          </a:p>
        </p:txBody>
      </p:sp>
      <p:sp>
        <p:nvSpPr>
          <p:cNvPr id="37" name="PlaceHolder 6"/>
          <p:cNvSpPr>
            <a:spLocks noGrp="1"/>
          </p:cNvSpPr>
          <p:nvPr>
            <p:ph type="body"/>
          </p:nvPr>
        </p:nvSpPr>
        <p:spPr>
          <a:xfrm>
            <a:off x="4358520" y="3085560"/>
            <a:ext cx="2607840" cy="1568160"/>
          </a:xfrm>
          <a:prstGeom prst="rect">
            <a:avLst/>
          </a:prstGeom>
        </p:spPr>
        <p:txBody>
          <a:bodyPr lIns="0" rIns="0" tIns="0" bIns="0">
            <a:normAutofit/>
          </a:bodyPr>
          <a:p>
            <a:endParaRPr b="0" lang="id-ID" sz="3200" spc="-1" strike="noStrike">
              <a:latin typeface="Arial"/>
            </a:endParaRPr>
          </a:p>
        </p:txBody>
      </p:sp>
      <p:sp>
        <p:nvSpPr>
          <p:cNvPr id="38" name="PlaceHolder 7"/>
          <p:cNvSpPr>
            <a:spLocks noGrp="1"/>
          </p:cNvSpPr>
          <p:nvPr>
            <p:ph type="body"/>
          </p:nvPr>
        </p:nvSpPr>
        <p:spPr>
          <a:xfrm>
            <a:off x="7097400" y="3085560"/>
            <a:ext cx="26078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43" name="PlaceHolder 2"/>
          <p:cNvSpPr>
            <a:spLocks noGrp="1"/>
          </p:cNvSpPr>
          <p:nvPr>
            <p:ph type="subTitle"/>
          </p:nvPr>
        </p:nvSpPr>
        <p:spPr>
          <a:xfrm>
            <a:off x="1620000" y="1368000"/>
            <a:ext cx="8099640" cy="328788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45" name="PlaceHolder 2"/>
          <p:cNvSpPr>
            <a:spLocks noGrp="1"/>
          </p:cNvSpPr>
          <p:nvPr>
            <p:ph type="body"/>
          </p:nvPr>
        </p:nvSpPr>
        <p:spPr>
          <a:xfrm>
            <a:off x="1620000" y="1368000"/>
            <a:ext cx="80996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47"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48"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20000" y="216000"/>
            <a:ext cx="8099640" cy="43383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52"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53"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
        <p:nvSpPr>
          <p:cNvPr id="54"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4" name="PlaceHolder 2"/>
          <p:cNvSpPr>
            <a:spLocks noGrp="1"/>
          </p:cNvSpPr>
          <p:nvPr>
            <p:ph type="subTitle"/>
          </p:nvPr>
        </p:nvSpPr>
        <p:spPr>
          <a:xfrm>
            <a:off x="1620000" y="1368000"/>
            <a:ext cx="8099640" cy="328788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56"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57"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58" name="PlaceHolder 4"/>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60"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61"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62" name="PlaceHolder 4"/>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64" name="PlaceHolder 2"/>
          <p:cNvSpPr>
            <a:spLocks noGrp="1"/>
          </p:cNvSpPr>
          <p:nvPr>
            <p:ph type="body"/>
          </p:nvPr>
        </p:nvSpPr>
        <p:spPr>
          <a:xfrm>
            <a:off x="1620000" y="1368000"/>
            <a:ext cx="8099640" cy="1568160"/>
          </a:xfrm>
          <a:prstGeom prst="rect">
            <a:avLst/>
          </a:prstGeom>
        </p:spPr>
        <p:txBody>
          <a:bodyPr lIns="0" rIns="0" tIns="0" bIns="0">
            <a:normAutofit/>
          </a:bodyPr>
          <a:p>
            <a:endParaRPr b="0" lang="id-ID" sz="3200" spc="-1" strike="noStrike">
              <a:latin typeface="Arial"/>
            </a:endParaRPr>
          </a:p>
        </p:txBody>
      </p:sp>
      <p:sp>
        <p:nvSpPr>
          <p:cNvPr id="65" name="PlaceHolder 3"/>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67"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68"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69"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
        <p:nvSpPr>
          <p:cNvPr id="70" name="PlaceHolder 5"/>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72" name="PlaceHolder 2"/>
          <p:cNvSpPr>
            <a:spLocks noGrp="1"/>
          </p:cNvSpPr>
          <p:nvPr>
            <p:ph type="body"/>
          </p:nvPr>
        </p:nvSpPr>
        <p:spPr>
          <a:xfrm>
            <a:off x="1620000" y="1368000"/>
            <a:ext cx="2607840" cy="1568160"/>
          </a:xfrm>
          <a:prstGeom prst="rect">
            <a:avLst/>
          </a:prstGeom>
        </p:spPr>
        <p:txBody>
          <a:bodyPr lIns="0" rIns="0" tIns="0" bIns="0">
            <a:normAutofit/>
          </a:bodyPr>
          <a:p>
            <a:endParaRPr b="0" lang="id-ID" sz="3200" spc="-1" strike="noStrike">
              <a:latin typeface="Arial"/>
            </a:endParaRPr>
          </a:p>
        </p:txBody>
      </p:sp>
      <p:sp>
        <p:nvSpPr>
          <p:cNvPr id="73" name="PlaceHolder 3"/>
          <p:cNvSpPr>
            <a:spLocks noGrp="1"/>
          </p:cNvSpPr>
          <p:nvPr>
            <p:ph type="body"/>
          </p:nvPr>
        </p:nvSpPr>
        <p:spPr>
          <a:xfrm>
            <a:off x="4358520" y="1368000"/>
            <a:ext cx="2607840" cy="1568160"/>
          </a:xfrm>
          <a:prstGeom prst="rect">
            <a:avLst/>
          </a:prstGeom>
        </p:spPr>
        <p:txBody>
          <a:bodyPr lIns="0" rIns="0" tIns="0" bIns="0">
            <a:normAutofit/>
          </a:bodyPr>
          <a:p>
            <a:endParaRPr b="0" lang="id-ID" sz="3200" spc="-1" strike="noStrike">
              <a:latin typeface="Arial"/>
            </a:endParaRPr>
          </a:p>
        </p:txBody>
      </p:sp>
      <p:sp>
        <p:nvSpPr>
          <p:cNvPr id="74" name="PlaceHolder 4"/>
          <p:cNvSpPr>
            <a:spLocks noGrp="1"/>
          </p:cNvSpPr>
          <p:nvPr>
            <p:ph type="body"/>
          </p:nvPr>
        </p:nvSpPr>
        <p:spPr>
          <a:xfrm>
            <a:off x="7097400" y="1368000"/>
            <a:ext cx="2607840" cy="1568160"/>
          </a:xfrm>
          <a:prstGeom prst="rect">
            <a:avLst/>
          </a:prstGeom>
        </p:spPr>
        <p:txBody>
          <a:bodyPr lIns="0" rIns="0" tIns="0" bIns="0">
            <a:normAutofit/>
          </a:bodyPr>
          <a:p>
            <a:endParaRPr b="0" lang="id-ID" sz="3200" spc="-1" strike="noStrike">
              <a:latin typeface="Arial"/>
            </a:endParaRPr>
          </a:p>
        </p:txBody>
      </p:sp>
      <p:sp>
        <p:nvSpPr>
          <p:cNvPr id="75" name="PlaceHolder 5"/>
          <p:cNvSpPr>
            <a:spLocks noGrp="1"/>
          </p:cNvSpPr>
          <p:nvPr>
            <p:ph type="body"/>
          </p:nvPr>
        </p:nvSpPr>
        <p:spPr>
          <a:xfrm>
            <a:off x="1620000" y="3085560"/>
            <a:ext cx="2607840" cy="1568160"/>
          </a:xfrm>
          <a:prstGeom prst="rect">
            <a:avLst/>
          </a:prstGeom>
        </p:spPr>
        <p:txBody>
          <a:bodyPr lIns="0" rIns="0" tIns="0" bIns="0">
            <a:normAutofit/>
          </a:bodyPr>
          <a:p>
            <a:endParaRPr b="0" lang="id-ID" sz="3200" spc="-1" strike="noStrike">
              <a:latin typeface="Arial"/>
            </a:endParaRPr>
          </a:p>
        </p:txBody>
      </p:sp>
      <p:sp>
        <p:nvSpPr>
          <p:cNvPr id="76" name="PlaceHolder 6"/>
          <p:cNvSpPr>
            <a:spLocks noGrp="1"/>
          </p:cNvSpPr>
          <p:nvPr>
            <p:ph type="body"/>
          </p:nvPr>
        </p:nvSpPr>
        <p:spPr>
          <a:xfrm>
            <a:off x="4358520" y="3085560"/>
            <a:ext cx="2607840" cy="1568160"/>
          </a:xfrm>
          <a:prstGeom prst="rect">
            <a:avLst/>
          </a:prstGeom>
        </p:spPr>
        <p:txBody>
          <a:bodyPr lIns="0" rIns="0" tIns="0" bIns="0">
            <a:normAutofit/>
          </a:bodyPr>
          <a:p>
            <a:endParaRPr b="0" lang="id-ID" sz="3200" spc="-1" strike="noStrike">
              <a:latin typeface="Arial"/>
            </a:endParaRPr>
          </a:p>
        </p:txBody>
      </p:sp>
      <p:sp>
        <p:nvSpPr>
          <p:cNvPr id="77" name="PlaceHolder 7"/>
          <p:cNvSpPr>
            <a:spLocks noGrp="1"/>
          </p:cNvSpPr>
          <p:nvPr>
            <p:ph type="body"/>
          </p:nvPr>
        </p:nvSpPr>
        <p:spPr>
          <a:xfrm>
            <a:off x="7097400" y="3085560"/>
            <a:ext cx="26078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82" name="PlaceHolder 2"/>
          <p:cNvSpPr>
            <a:spLocks noGrp="1"/>
          </p:cNvSpPr>
          <p:nvPr>
            <p:ph type="subTitle"/>
          </p:nvPr>
        </p:nvSpPr>
        <p:spPr>
          <a:xfrm>
            <a:off x="1620000" y="1368000"/>
            <a:ext cx="8099640" cy="328788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84" name="PlaceHolder 2"/>
          <p:cNvSpPr>
            <a:spLocks noGrp="1"/>
          </p:cNvSpPr>
          <p:nvPr>
            <p:ph type="body"/>
          </p:nvPr>
        </p:nvSpPr>
        <p:spPr>
          <a:xfrm>
            <a:off x="1620000" y="1368000"/>
            <a:ext cx="80996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86"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87"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6" name="PlaceHolder 2"/>
          <p:cNvSpPr>
            <a:spLocks noGrp="1"/>
          </p:cNvSpPr>
          <p:nvPr>
            <p:ph type="body"/>
          </p:nvPr>
        </p:nvSpPr>
        <p:spPr>
          <a:xfrm>
            <a:off x="1620000" y="1368000"/>
            <a:ext cx="80996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620000" y="216000"/>
            <a:ext cx="8099640" cy="43383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91"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92"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
        <p:nvSpPr>
          <p:cNvPr id="93"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95"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96"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97" name="PlaceHolder 4"/>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99"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100"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101" name="PlaceHolder 4"/>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103" name="PlaceHolder 2"/>
          <p:cNvSpPr>
            <a:spLocks noGrp="1"/>
          </p:cNvSpPr>
          <p:nvPr>
            <p:ph type="body"/>
          </p:nvPr>
        </p:nvSpPr>
        <p:spPr>
          <a:xfrm>
            <a:off x="1620000" y="1368000"/>
            <a:ext cx="8099640" cy="1568160"/>
          </a:xfrm>
          <a:prstGeom prst="rect">
            <a:avLst/>
          </a:prstGeom>
        </p:spPr>
        <p:txBody>
          <a:bodyPr lIns="0" rIns="0" tIns="0" bIns="0">
            <a:normAutofit/>
          </a:bodyPr>
          <a:p>
            <a:endParaRPr b="0" lang="id-ID" sz="3200" spc="-1" strike="noStrike">
              <a:latin typeface="Arial"/>
            </a:endParaRPr>
          </a:p>
        </p:txBody>
      </p:sp>
      <p:sp>
        <p:nvSpPr>
          <p:cNvPr id="104" name="PlaceHolder 3"/>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106"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107"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108"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
        <p:nvSpPr>
          <p:cNvPr id="109" name="PlaceHolder 5"/>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111" name="PlaceHolder 2"/>
          <p:cNvSpPr>
            <a:spLocks noGrp="1"/>
          </p:cNvSpPr>
          <p:nvPr>
            <p:ph type="body"/>
          </p:nvPr>
        </p:nvSpPr>
        <p:spPr>
          <a:xfrm>
            <a:off x="1620000" y="1368000"/>
            <a:ext cx="2607840" cy="1568160"/>
          </a:xfrm>
          <a:prstGeom prst="rect">
            <a:avLst/>
          </a:prstGeom>
        </p:spPr>
        <p:txBody>
          <a:bodyPr lIns="0" rIns="0" tIns="0" bIns="0">
            <a:normAutofit/>
          </a:bodyPr>
          <a:p>
            <a:endParaRPr b="0" lang="id-ID" sz="3200" spc="-1" strike="noStrike">
              <a:latin typeface="Arial"/>
            </a:endParaRPr>
          </a:p>
        </p:txBody>
      </p:sp>
      <p:sp>
        <p:nvSpPr>
          <p:cNvPr id="112" name="PlaceHolder 3"/>
          <p:cNvSpPr>
            <a:spLocks noGrp="1"/>
          </p:cNvSpPr>
          <p:nvPr>
            <p:ph type="body"/>
          </p:nvPr>
        </p:nvSpPr>
        <p:spPr>
          <a:xfrm>
            <a:off x="4358520" y="1368000"/>
            <a:ext cx="2607840" cy="1568160"/>
          </a:xfrm>
          <a:prstGeom prst="rect">
            <a:avLst/>
          </a:prstGeom>
        </p:spPr>
        <p:txBody>
          <a:bodyPr lIns="0" rIns="0" tIns="0" bIns="0">
            <a:normAutofit/>
          </a:bodyPr>
          <a:p>
            <a:endParaRPr b="0" lang="id-ID" sz="3200" spc="-1" strike="noStrike">
              <a:latin typeface="Arial"/>
            </a:endParaRPr>
          </a:p>
        </p:txBody>
      </p:sp>
      <p:sp>
        <p:nvSpPr>
          <p:cNvPr id="113" name="PlaceHolder 4"/>
          <p:cNvSpPr>
            <a:spLocks noGrp="1"/>
          </p:cNvSpPr>
          <p:nvPr>
            <p:ph type="body"/>
          </p:nvPr>
        </p:nvSpPr>
        <p:spPr>
          <a:xfrm>
            <a:off x="7097400" y="1368000"/>
            <a:ext cx="2607840" cy="1568160"/>
          </a:xfrm>
          <a:prstGeom prst="rect">
            <a:avLst/>
          </a:prstGeom>
        </p:spPr>
        <p:txBody>
          <a:bodyPr lIns="0" rIns="0" tIns="0" bIns="0">
            <a:normAutofit/>
          </a:bodyPr>
          <a:p>
            <a:endParaRPr b="0" lang="id-ID" sz="3200" spc="-1" strike="noStrike">
              <a:latin typeface="Arial"/>
            </a:endParaRPr>
          </a:p>
        </p:txBody>
      </p:sp>
      <p:sp>
        <p:nvSpPr>
          <p:cNvPr id="114" name="PlaceHolder 5"/>
          <p:cNvSpPr>
            <a:spLocks noGrp="1"/>
          </p:cNvSpPr>
          <p:nvPr>
            <p:ph type="body"/>
          </p:nvPr>
        </p:nvSpPr>
        <p:spPr>
          <a:xfrm>
            <a:off x="1620000" y="3085560"/>
            <a:ext cx="2607840" cy="1568160"/>
          </a:xfrm>
          <a:prstGeom prst="rect">
            <a:avLst/>
          </a:prstGeom>
        </p:spPr>
        <p:txBody>
          <a:bodyPr lIns="0" rIns="0" tIns="0" bIns="0">
            <a:normAutofit/>
          </a:bodyPr>
          <a:p>
            <a:endParaRPr b="0" lang="id-ID" sz="3200" spc="-1" strike="noStrike">
              <a:latin typeface="Arial"/>
            </a:endParaRPr>
          </a:p>
        </p:txBody>
      </p:sp>
      <p:sp>
        <p:nvSpPr>
          <p:cNvPr id="115" name="PlaceHolder 6"/>
          <p:cNvSpPr>
            <a:spLocks noGrp="1"/>
          </p:cNvSpPr>
          <p:nvPr>
            <p:ph type="body"/>
          </p:nvPr>
        </p:nvSpPr>
        <p:spPr>
          <a:xfrm>
            <a:off x="4358520" y="3085560"/>
            <a:ext cx="2607840" cy="1568160"/>
          </a:xfrm>
          <a:prstGeom prst="rect">
            <a:avLst/>
          </a:prstGeom>
        </p:spPr>
        <p:txBody>
          <a:bodyPr lIns="0" rIns="0" tIns="0" bIns="0">
            <a:normAutofit/>
          </a:bodyPr>
          <a:p>
            <a:endParaRPr b="0" lang="id-ID" sz="3200" spc="-1" strike="noStrike">
              <a:latin typeface="Arial"/>
            </a:endParaRPr>
          </a:p>
        </p:txBody>
      </p:sp>
      <p:sp>
        <p:nvSpPr>
          <p:cNvPr id="116" name="PlaceHolder 7"/>
          <p:cNvSpPr>
            <a:spLocks noGrp="1"/>
          </p:cNvSpPr>
          <p:nvPr>
            <p:ph type="body"/>
          </p:nvPr>
        </p:nvSpPr>
        <p:spPr>
          <a:xfrm>
            <a:off x="7097400" y="3085560"/>
            <a:ext cx="26078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8"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9"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20000" y="216000"/>
            <a:ext cx="8099640" cy="43383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13"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14" name="PlaceHolder 3"/>
          <p:cNvSpPr>
            <a:spLocks noGrp="1"/>
          </p:cNvSpPr>
          <p:nvPr>
            <p:ph type="body"/>
          </p:nvPr>
        </p:nvSpPr>
        <p:spPr>
          <a:xfrm>
            <a:off x="5770440" y="1368000"/>
            <a:ext cx="3952440" cy="3287880"/>
          </a:xfrm>
          <a:prstGeom prst="rect">
            <a:avLst/>
          </a:prstGeom>
        </p:spPr>
        <p:txBody>
          <a:bodyPr lIns="0" rIns="0" tIns="0" bIns="0">
            <a:normAutofit/>
          </a:bodyPr>
          <a:p>
            <a:endParaRPr b="0" lang="id-ID" sz="3200" spc="-1" strike="noStrike">
              <a:latin typeface="Arial"/>
            </a:endParaRPr>
          </a:p>
        </p:txBody>
      </p:sp>
      <p:sp>
        <p:nvSpPr>
          <p:cNvPr id="15" name="PlaceHolder 4"/>
          <p:cNvSpPr>
            <a:spLocks noGrp="1"/>
          </p:cNvSpPr>
          <p:nvPr>
            <p:ph type="body"/>
          </p:nvPr>
        </p:nvSpPr>
        <p:spPr>
          <a:xfrm>
            <a:off x="162000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17" name="PlaceHolder 2"/>
          <p:cNvSpPr>
            <a:spLocks noGrp="1"/>
          </p:cNvSpPr>
          <p:nvPr>
            <p:ph type="body"/>
          </p:nvPr>
        </p:nvSpPr>
        <p:spPr>
          <a:xfrm>
            <a:off x="1620000" y="1368000"/>
            <a:ext cx="3952440" cy="3287880"/>
          </a:xfrm>
          <a:prstGeom prst="rect">
            <a:avLst/>
          </a:prstGeom>
        </p:spPr>
        <p:txBody>
          <a:bodyPr lIns="0" rIns="0" tIns="0" bIns="0">
            <a:normAutofit/>
          </a:bodyPr>
          <a:p>
            <a:endParaRPr b="0" lang="id-ID" sz="3200" spc="-1" strike="noStrike">
              <a:latin typeface="Arial"/>
            </a:endParaRPr>
          </a:p>
        </p:txBody>
      </p:sp>
      <p:sp>
        <p:nvSpPr>
          <p:cNvPr id="18"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19" name="PlaceHolder 4"/>
          <p:cNvSpPr>
            <a:spLocks noGrp="1"/>
          </p:cNvSpPr>
          <p:nvPr>
            <p:ph type="body"/>
          </p:nvPr>
        </p:nvSpPr>
        <p:spPr>
          <a:xfrm>
            <a:off x="5770440" y="3085560"/>
            <a:ext cx="3952440" cy="1568160"/>
          </a:xfrm>
          <a:prstGeom prst="rect">
            <a:avLst/>
          </a:prstGeom>
        </p:spPr>
        <p:txBody>
          <a:bodyPr lIns="0" rIns="0" tIns="0" bIns="0">
            <a:normAutofit/>
          </a:bodyPr>
          <a:p>
            <a:endParaRPr b="0" lang="id-ID"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20000" y="216000"/>
            <a:ext cx="8099640" cy="935640"/>
          </a:xfrm>
          <a:prstGeom prst="rect">
            <a:avLst/>
          </a:prstGeom>
        </p:spPr>
        <p:txBody>
          <a:bodyPr lIns="0" rIns="0" tIns="0" bIns="0" anchor="ctr"/>
          <a:p>
            <a:pPr algn="ctr"/>
            <a:endParaRPr b="0" lang="id-ID" sz="4400" spc="-1" strike="noStrike">
              <a:latin typeface="Arial"/>
            </a:endParaRPr>
          </a:p>
        </p:txBody>
      </p:sp>
      <p:sp>
        <p:nvSpPr>
          <p:cNvPr id="21" name="PlaceHolder 2"/>
          <p:cNvSpPr>
            <a:spLocks noGrp="1"/>
          </p:cNvSpPr>
          <p:nvPr>
            <p:ph type="body"/>
          </p:nvPr>
        </p:nvSpPr>
        <p:spPr>
          <a:xfrm>
            <a:off x="1620000" y="1368000"/>
            <a:ext cx="3952440" cy="1568160"/>
          </a:xfrm>
          <a:prstGeom prst="rect">
            <a:avLst/>
          </a:prstGeom>
        </p:spPr>
        <p:txBody>
          <a:bodyPr lIns="0" rIns="0" tIns="0" bIns="0">
            <a:normAutofit/>
          </a:bodyPr>
          <a:p>
            <a:endParaRPr b="0" lang="id-ID" sz="3200" spc="-1" strike="noStrike">
              <a:latin typeface="Arial"/>
            </a:endParaRPr>
          </a:p>
        </p:txBody>
      </p:sp>
      <p:sp>
        <p:nvSpPr>
          <p:cNvPr id="22" name="PlaceHolder 3"/>
          <p:cNvSpPr>
            <a:spLocks noGrp="1"/>
          </p:cNvSpPr>
          <p:nvPr>
            <p:ph type="body"/>
          </p:nvPr>
        </p:nvSpPr>
        <p:spPr>
          <a:xfrm>
            <a:off x="5770440" y="1368000"/>
            <a:ext cx="3952440" cy="1568160"/>
          </a:xfrm>
          <a:prstGeom prst="rect">
            <a:avLst/>
          </a:prstGeom>
        </p:spPr>
        <p:txBody>
          <a:bodyPr lIns="0" rIns="0" tIns="0" bIns="0">
            <a:normAutofit/>
          </a:bodyPr>
          <a:p>
            <a:endParaRPr b="0" lang="id-ID" sz="3200" spc="-1" strike="noStrike">
              <a:latin typeface="Arial"/>
            </a:endParaRPr>
          </a:p>
        </p:txBody>
      </p:sp>
      <p:sp>
        <p:nvSpPr>
          <p:cNvPr id="23" name="PlaceHolder 4"/>
          <p:cNvSpPr>
            <a:spLocks noGrp="1"/>
          </p:cNvSpPr>
          <p:nvPr>
            <p:ph type="body"/>
          </p:nvPr>
        </p:nvSpPr>
        <p:spPr>
          <a:xfrm>
            <a:off x="1620000" y="3085560"/>
            <a:ext cx="8099640" cy="1568160"/>
          </a:xfrm>
          <a:prstGeom prst="rect">
            <a:avLst/>
          </a:prstGeom>
        </p:spPr>
        <p:txBody>
          <a:bodyPr lIns="0" rIns="0" tIns="0" bIns="0">
            <a:normAutofit/>
          </a:bodyPr>
          <a:p>
            <a:endParaRPr b="0" lang="id-ID"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400" cy="566964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id-ID" sz="4400" spc="-1" strike="noStrike">
                <a:latin typeface="Arial"/>
              </a:rPr>
              <a:t>Click to edit the title text format</a:t>
            </a:r>
            <a:endParaRPr b="0" lang="id-ID"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5400" cy="5669640"/>
          </a:xfrm>
          <a:prstGeom prst="rect">
            <a:avLst/>
          </a:prstGeom>
          <a:ln>
            <a:noFill/>
          </a:ln>
        </p:spPr>
      </p:pic>
      <p:sp>
        <p:nvSpPr>
          <p:cNvPr id="40" name="PlaceHolder 1"/>
          <p:cNvSpPr>
            <a:spLocks noGrp="1"/>
          </p:cNvSpPr>
          <p:nvPr>
            <p:ph type="title"/>
          </p:nvPr>
        </p:nvSpPr>
        <p:spPr>
          <a:xfrm>
            <a:off x="1620000" y="216000"/>
            <a:ext cx="8099640" cy="935640"/>
          </a:xfrm>
          <a:prstGeom prst="rect">
            <a:avLst/>
          </a:prstGeom>
        </p:spPr>
        <p:txBody>
          <a:bodyPr lIns="0" rIns="0" tIns="0" bIns="0" anchor="ctr">
            <a:normAutofit/>
          </a:bodyPr>
          <a:p>
            <a:r>
              <a:rPr b="0" lang="id-ID" sz="1800" spc="-1" strike="noStrike">
                <a:latin typeface="Arial"/>
              </a:rPr>
              <a:t>Click to edit the title text format</a:t>
            </a:r>
            <a:endParaRPr b="0" lang="id-ID" sz="18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0" y="0"/>
            <a:ext cx="10085400" cy="5669640"/>
          </a:xfrm>
          <a:prstGeom prst="rect">
            <a:avLst/>
          </a:prstGeom>
          <a:ln>
            <a:noFill/>
          </a:ln>
        </p:spPr>
      </p:pic>
      <p:sp>
        <p:nvSpPr>
          <p:cNvPr id="79" name="PlaceHolder 1"/>
          <p:cNvSpPr>
            <a:spLocks noGrp="1"/>
          </p:cNvSpPr>
          <p:nvPr>
            <p:ph type="title"/>
          </p:nvPr>
        </p:nvSpPr>
        <p:spPr>
          <a:xfrm>
            <a:off x="1620000" y="216000"/>
            <a:ext cx="8099640" cy="935640"/>
          </a:xfrm>
          <a:prstGeom prst="rect">
            <a:avLst/>
          </a:prstGeom>
        </p:spPr>
        <p:txBody>
          <a:bodyPr lIns="0" rIns="0" tIns="0" bIns="0" anchor="ctr">
            <a:normAutofit/>
          </a:bodyPr>
          <a:p>
            <a:r>
              <a:rPr b="0" lang="id-ID" sz="1800" spc="-1" strike="noStrike">
                <a:latin typeface="Arial"/>
              </a:rPr>
              <a:t>Click to edit the title text format</a:t>
            </a:r>
            <a:endParaRPr b="0" lang="id-ID" sz="1800" spc="-1" strike="noStrike">
              <a:latin typeface="Arial"/>
            </a:endParaRPr>
          </a:p>
        </p:txBody>
      </p:sp>
      <p:sp>
        <p:nvSpPr>
          <p:cNvPr id="80" name="PlaceHolder 2"/>
          <p:cNvSpPr>
            <a:spLocks noGrp="1"/>
          </p:cNvSpPr>
          <p:nvPr>
            <p:ph type="body"/>
          </p:nvPr>
        </p:nvSpPr>
        <p:spPr>
          <a:xfrm>
            <a:off x="1620000" y="1368000"/>
            <a:ext cx="8099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1800" spc="-1" strike="noStrike">
                <a:latin typeface="Arial"/>
              </a:rPr>
              <a:t>Click to edit the outline text format</a:t>
            </a:r>
            <a:endParaRPr b="0" lang="id-ID" sz="1800" spc="-1" strike="noStrike">
              <a:latin typeface="Arial"/>
            </a:endParaRPr>
          </a:p>
          <a:p>
            <a:pPr lvl="1" marL="864000" indent="-324000">
              <a:spcBef>
                <a:spcPts val="1134"/>
              </a:spcBef>
              <a:buClr>
                <a:srgbClr val="000000"/>
              </a:buClr>
              <a:buSzPct val="75000"/>
              <a:buFont typeface="Symbol" charset="2"/>
              <a:buChar char=""/>
            </a:pPr>
            <a:r>
              <a:rPr b="0" lang="id-ID" sz="1800" spc="-1" strike="noStrike">
                <a:latin typeface="Arial"/>
              </a:rPr>
              <a:t>Second Outline Level</a:t>
            </a:r>
            <a:endParaRPr b="0" lang="id-ID" sz="1800" spc="-1" strike="noStrike">
              <a:latin typeface="Arial"/>
            </a:endParaRPr>
          </a:p>
          <a:p>
            <a:pPr lvl="2" marL="1296000" indent="-288000">
              <a:spcBef>
                <a:spcPts val="850"/>
              </a:spcBef>
              <a:buClr>
                <a:srgbClr val="000000"/>
              </a:buClr>
              <a:buSzPct val="45000"/>
              <a:buFont typeface="Wingdings" charset="2"/>
              <a:buChar char=""/>
            </a:pPr>
            <a:r>
              <a:rPr b="0" lang="id-ID" sz="1800" spc="-1" strike="noStrike">
                <a:latin typeface="Arial"/>
              </a:rPr>
              <a:t>Third Outline Level</a:t>
            </a:r>
            <a:endParaRPr b="0" lang="id-ID" sz="1800" spc="-1" strike="noStrike">
              <a:latin typeface="Arial"/>
            </a:endParaRPr>
          </a:p>
          <a:p>
            <a:pPr lvl="3" marL="1728000" indent="-216000">
              <a:spcBef>
                <a:spcPts val="567"/>
              </a:spcBef>
              <a:buClr>
                <a:srgbClr val="000000"/>
              </a:buClr>
              <a:buSzPct val="75000"/>
              <a:buFont typeface="Symbol" charset="2"/>
              <a:buChar char=""/>
            </a:pPr>
            <a:r>
              <a:rPr b="0" lang="id-ID" sz="1800" spc="-1" strike="noStrike">
                <a:latin typeface="Arial"/>
              </a:rPr>
              <a:t>Fourth Outline Level</a:t>
            </a:r>
            <a:endParaRPr b="0" lang="id-ID" sz="1800" spc="-1" strike="noStrike">
              <a:latin typeface="Arial"/>
            </a:endParaRPr>
          </a:p>
          <a:p>
            <a:pPr lvl="4" marL="2160000" indent="-216000">
              <a:spcBef>
                <a:spcPts val="283"/>
              </a:spcBef>
              <a:buClr>
                <a:srgbClr val="000000"/>
              </a:buClr>
              <a:buSzPct val="45000"/>
              <a:buFont typeface="Wingdings" charset="2"/>
              <a:buChar char=""/>
            </a:pPr>
            <a:r>
              <a:rPr b="0" lang="id-ID" sz="1800" spc="-1" strike="noStrike">
                <a:latin typeface="Arial"/>
              </a:rPr>
              <a:t>Fifth Outline Level</a:t>
            </a:r>
            <a:endParaRPr b="0" lang="id-ID" sz="1800" spc="-1" strike="noStrike">
              <a:latin typeface="Arial"/>
            </a:endParaRPr>
          </a:p>
          <a:p>
            <a:pPr lvl="5" marL="2592000" indent="-216000">
              <a:spcBef>
                <a:spcPts val="283"/>
              </a:spcBef>
              <a:buClr>
                <a:srgbClr val="000000"/>
              </a:buClr>
              <a:buSzPct val="45000"/>
              <a:buFont typeface="Wingdings" charset="2"/>
              <a:buChar char=""/>
            </a:pPr>
            <a:r>
              <a:rPr b="0" lang="id-ID" sz="1800" spc="-1" strike="noStrike">
                <a:latin typeface="Arial"/>
              </a:rPr>
              <a:t>Sixth Outline Level</a:t>
            </a:r>
            <a:endParaRPr b="0" lang="id-ID" sz="1800" spc="-1" strike="noStrike">
              <a:latin typeface="Arial"/>
            </a:endParaRPr>
          </a:p>
          <a:p>
            <a:pPr lvl="6" marL="3024000" indent="-216000">
              <a:spcBef>
                <a:spcPts val="283"/>
              </a:spcBef>
              <a:buClr>
                <a:srgbClr val="000000"/>
              </a:buClr>
              <a:buSzPct val="45000"/>
              <a:buFont typeface="Wingdings" charset="2"/>
              <a:buChar char=""/>
            </a:pPr>
            <a:r>
              <a:rPr b="0" lang="id-ID" sz="1800" spc="-1" strike="noStrike">
                <a:latin typeface="Arial"/>
              </a:rPr>
              <a:t>Seventh Outline Level</a:t>
            </a:r>
            <a:endParaRPr b="0" lang="id-ID"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7.xml"/>
</Relationships>
</file>

<file path=ppt/slides/_rels/slide3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20000" y="216000"/>
            <a:ext cx="8099640" cy="4339800"/>
          </a:xfrm>
          <a:prstGeom prst="rect">
            <a:avLst/>
          </a:prstGeom>
          <a:noFill/>
          <a:ln>
            <a:noFill/>
          </a:ln>
        </p:spPr>
        <p:style>
          <a:lnRef idx="0"/>
          <a:fillRef idx="0"/>
          <a:effectRef idx="0"/>
          <a:fontRef idx="minor"/>
        </p:style>
        <p:txBody>
          <a:bodyPr lIns="0" rIns="0" tIns="0" bIns="0" anchor="ctr"/>
          <a:p>
            <a:pPr algn="ctr">
              <a:lnSpc>
                <a:spcPct val="100000"/>
              </a:lnSpc>
            </a:pPr>
            <a:r>
              <a:rPr b="0" lang="id-ID" sz="3200" spc="-1" strike="noStrike">
                <a:latin typeface="Times New Roman"/>
              </a:rPr>
              <a:t>TIS13531 METODOLOGI PENELITIAN</a:t>
            </a:r>
            <a:endParaRPr b="0" lang="id-ID" sz="3200" spc="-1" strike="noStrike">
              <a:latin typeface="Arial"/>
            </a:endParaRPr>
          </a:p>
          <a:p>
            <a:pPr algn="ctr">
              <a:lnSpc>
                <a:spcPct val="100000"/>
              </a:lnSpc>
            </a:pPr>
            <a:r>
              <a:rPr b="0" lang="id-ID" sz="3200" spc="-1" strike="noStrike">
                <a:latin typeface="Times New Roman"/>
              </a:rPr>
              <a:t>Minggu 11 – Penulisan 2</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id-ID" sz="5400" spc="-1" strike="noStrike">
                <a:solidFill>
                  <a:srgbClr val="050505"/>
                </a:solidFill>
                <a:latin typeface="Times New Roman"/>
              </a:rPr>
              <a:t>Contoh Lain</a:t>
            </a:r>
            <a:endParaRPr b="0" lang="id-ID" sz="5400" spc="-1" strike="noStrike">
              <a:latin typeface="Arial"/>
            </a:endParaRPr>
          </a:p>
        </p:txBody>
      </p:sp>
      <p:sp>
        <p:nvSpPr>
          <p:cNvPr id="144"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fontScale="47000"/>
          </a:bodyPr>
          <a:p>
            <a:pPr marL="432000" indent="-323640">
              <a:lnSpc>
                <a:spcPct val="100000"/>
              </a:lnSpc>
              <a:spcAft>
                <a:spcPts val="1060"/>
              </a:spcAft>
              <a:buClr>
                <a:srgbClr val="0066ff"/>
              </a:buClr>
              <a:buSzPct val="40000"/>
              <a:buFont typeface="Wingdings" charset="2"/>
              <a:buChar char=""/>
            </a:pPr>
            <a:r>
              <a:rPr b="0" lang="id-ID" sz="4000" spc="-1" strike="noStrike">
                <a:solidFill>
                  <a:srgbClr val="050505"/>
                </a:solidFill>
                <a:latin typeface="Arial"/>
              </a:rPr>
              <a:t>Penerapan algoritma A untuk penjadwalan</a:t>
            </a:r>
            <a:endParaRPr b="0" lang="id-ID" sz="4000" spc="-1" strike="noStrike">
              <a:latin typeface="Arial"/>
            </a:endParaRPr>
          </a:p>
          <a:p>
            <a:pPr lvl="1" marL="864000" indent="-323640">
              <a:lnSpc>
                <a:spcPct val="100000"/>
              </a:lnSpc>
              <a:spcAft>
                <a:spcPts val="848"/>
              </a:spcAft>
              <a:buClr>
                <a:srgbClr val="0066ff"/>
              </a:buClr>
              <a:buSzPct val="40000"/>
              <a:buFont typeface="Symbol"/>
              <a:buChar char=""/>
            </a:pPr>
            <a:r>
              <a:rPr b="0" lang="id-ID" sz="4000" spc="-1" strike="noStrike">
                <a:solidFill>
                  <a:srgbClr val="050505"/>
                </a:solidFill>
                <a:latin typeface="Arial"/>
              </a:rPr>
              <a:t>Ceritakan jika algortima A tidak diterapkan:</a:t>
            </a:r>
            <a:endParaRPr b="0" lang="id-ID" sz="40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3600" spc="-1" strike="noStrike">
                <a:solidFill>
                  <a:srgbClr val="050505"/>
                </a:solidFill>
                <a:latin typeface="Arial"/>
              </a:rPr>
              <a:t>Penjadwalan kacau</a:t>
            </a:r>
            <a:endParaRPr b="0" lang="id-ID" sz="36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3600" spc="-1" strike="noStrike">
                <a:solidFill>
                  <a:srgbClr val="050505"/>
                </a:solidFill>
                <a:latin typeface="Arial"/>
              </a:rPr>
              <a:t>Kelas double booking</a:t>
            </a:r>
            <a:endParaRPr b="0" lang="id-ID" sz="36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3600" spc="-1" strike="noStrike">
                <a:solidFill>
                  <a:srgbClr val="050505"/>
                </a:solidFill>
                <a:latin typeface="Arial"/>
              </a:rPr>
              <a:t>Dosen mengajar 4 mata kuliah per hari</a:t>
            </a:r>
            <a:endParaRPr b="0" lang="id-ID" sz="36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3600" spc="-1" strike="noStrike">
                <a:solidFill>
                  <a:srgbClr val="050505"/>
                </a:solidFill>
                <a:latin typeface="Arial"/>
              </a:rPr>
              <a:t>Hari minggu ada kelas reguler</a:t>
            </a:r>
            <a:endParaRPr b="0" lang="id-ID" sz="36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620000" y="216000"/>
            <a:ext cx="8099640" cy="935640"/>
          </a:xfrm>
          <a:prstGeom prst="rect">
            <a:avLst/>
          </a:prstGeom>
          <a:noFill/>
          <a:ln>
            <a:noFill/>
          </a:ln>
        </p:spPr>
        <p:style>
          <a:lnRef idx="0"/>
          <a:fillRef idx="0"/>
          <a:effectRef idx="0"/>
          <a:fontRef idx="minor"/>
        </p:style>
      </p:sp>
      <p:sp>
        <p:nvSpPr>
          <p:cNvPr id="146"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fontScale="97000"/>
          </a:bodyPr>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Ditulis sekejam mungkin tapi jangan mendramatisir, atau berlebih-lebihan.</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Contoh: Rumah yang tidak terpantau, dapat mengkibatkan harta pemilik yang dapat dicuri. Selain itu pula kerugian yang akan terjadi bisa jadi tidak murah. Seperti barang berharga, surat-surat berharga, BPKP, STNK, dll yang bisa dicuri</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Berguna untuk menunjukkan adanya kepentingan/</a:t>
            </a:r>
            <a:r>
              <a:rPr b="0" i="1" lang="id-ID" sz="2400" spc="-1" strike="noStrike">
                <a:solidFill>
                  <a:srgbClr val="050505"/>
                </a:solidFill>
                <a:latin typeface="Arial"/>
              </a:rPr>
              <a:t>urgency</a:t>
            </a:r>
            <a:r>
              <a:rPr b="0" lang="id-ID" sz="2400" spc="-1" strike="noStrike">
                <a:solidFill>
                  <a:srgbClr val="050505"/>
                </a:solidFill>
                <a:latin typeface="Arial"/>
              </a:rPr>
              <a:t> untuk segera diselesaikan</a:t>
            </a:r>
            <a:endParaRPr b="0" lang="id-ID" sz="2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Bagian 2</a:t>
            </a:r>
            <a:endParaRPr b="0" lang="id-ID" sz="3300" spc="-1" strike="noStrike">
              <a:latin typeface="Arial"/>
            </a:endParaRPr>
          </a:p>
        </p:txBody>
      </p:sp>
      <p:sp>
        <p:nvSpPr>
          <p:cNvPr id="148"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Menjelaskan megenai solusi tersebut,  apa yang dibutuhkan solusi agar bisa memecahkan masalah, bagaimana ia berjalan, dan apa yang akan dia lakukan</a:t>
            </a:r>
            <a:endParaRPr b="0" lang="id-ID" sz="32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Jelaskan sedikit apa kelebihan dan kekurangan algoritma yang digunakan</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Contoh</a:t>
            </a:r>
            <a:endParaRPr b="0" lang="id-ID" sz="3300" spc="-1" strike="noStrike">
              <a:latin typeface="Arial"/>
            </a:endParaRPr>
          </a:p>
        </p:txBody>
      </p:sp>
      <p:sp>
        <p:nvSpPr>
          <p:cNvPr id="150"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fontScale="60000"/>
          </a:bodyPr>
          <a:p>
            <a:pPr marL="432000" indent="-323640" algn="just">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Untuk mendapatkan keamanan yang lebih baik, tiga buah algoritma akan digunakan untuk meningkatkan proses enkripsi dan dekripsi. Mereka adalah algortima Rijndael (atau yang dikenal sebagai Advanced Encryption Standard), Initialization Vector (IV), dan algoritma hashing SHA512. Ketiga algoritma ini memiliki kelemahan dan kelebihan masing-masing.</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20000" y="216000"/>
            <a:ext cx="8099640" cy="935640"/>
          </a:xfrm>
          <a:prstGeom prst="rect">
            <a:avLst/>
          </a:prstGeom>
          <a:noFill/>
          <a:ln>
            <a:noFill/>
          </a:ln>
        </p:spPr>
        <p:style>
          <a:lnRef idx="0"/>
          <a:fillRef idx="0"/>
          <a:effectRef idx="0"/>
          <a:fontRef idx="minor"/>
        </p:style>
      </p:sp>
      <p:sp>
        <p:nvSpPr>
          <p:cNvPr id="152"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id-ID" sz="2800" spc="-1" strike="noStrike">
                <a:solidFill>
                  <a:srgbClr val="050505"/>
                </a:solidFill>
                <a:latin typeface="Arial"/>
              </a:rPr>
              <a:t>Jelaskanlah sedetail mungkin mengenai solusi yang digunakan.</a:t>
            </a:r>
            <a:endParaRPr b="0" lang="id-ID" sz="28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2800" spc="-1" strike="noStrike">
                <a:solidFill>
                  <a:srgbClr val="050505"/>
                </a:solidFill>
                <a:latin typeface="Arial"/>
              </a:rPr>
              <a:t>Kalau bisa gunakanlah sitasi untuk memperkuat solusi tersebut.</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Bagian 3</a:t>
            </a:r>
            <a:endParaRPr b="0" lang="id-ID" sz="3300" spc="-1" strike="noStrike">
              <a:latin typeface="Arial"/>
            </a:endParaRPr>
          </a:p>
        </p:txBody>
      </p:sp>
      <p:sp>
        <p:nvSpPr>
          <p:cNvPr id="154"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id-ID" sz="2800" spc="-1" strike="noStrike">
                <a:solidFill>
                  <a:srgbClr val="050505"/>
                </a:solidFill>
                <a:latin typeface="Arial"/>
              </a:rPr>
              <a:t>Dibagian ini kita menjelaskan hasil yang diharapkan ketika solusi diterapkan.</a:t>
            </a:r>
            <a:endParaRPr b="0" lang="id-ID" sz="28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2800" spc="-1" strike="noStrike">
                <a:solidFill>
                  <a:srgbClr val="050505"/>
                </a:solidFill>
                <a:latin typeface="Arial"/>
              </a:rPr>
              <a:t>Bukan hasil penelitian yang kita buat apa lagi dari hasil orang lain.</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Ilustrasi</a:t>
            </a:r>
            <a:endParaRPr b="0" lang="id-ID" sz="3300" spc="-1" strike="noStrike">
              <a:latin typeface="Arial"/>
            </a:endParaRPr>
          </a:p>
        </p:txBody>
      </p:sp>
      <p:grpSp>
        <p:nvGrpSpPr>
          <p:cNvPr id="156" name="Group 2"/>
          <p:cNvGrpSpPr/>
          <p:nvPr/>
        </p:nvGrpSpPr>
        <p:grpSpPr>
          <a:xfrm>
            <a:off x="792000" y="1440000"/>
            <a:ext cx="7847640" cy="3599640"/>
            <a:chOff x="792000" y="1440000"/>
            <a:chExt cx="7847640" cy="3599640"/>
          </a:xfrm>
        </p:grpSpPr>
        <p:sp>
          <p:nvSpPr>
            <p:cNvPr id="157" name="CustomShape 3"/>
            <p:cNvSpPr/>
            <p:nvPr/>
          </p:nvSpPr>
          <p:spPr>
            <a:xfrm>
              <a:off x="2088000" y="1512000"/>
              <a:ext cx="2231640" cy="1295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200" spc="-1" strike="noStrike">
                  <a:solidFill>
                    <a:srgbClr val="000000"/>
                  </a:solidFill>
                  <a:latin typeface="Arial"/>
                  <a:ea typeface="DejaVu Sans"/>
                </a:rPr>
                <a:t>Objek Masalah</a:t>
              </a:r>
              <a:endParaRPr b="0" lang="id-ID" sz="2200" spc="-1" strike="noStrike">
                <a:latin typeface="Arial"/>
              </a:endParaRPr>
            </a:p>
          </p:txBody>
        </p:sp>
        <p:sp>
          <p:nvSpPr>
            <p:cNvPr id="158" name="CustomShape 4"/>
            <p:cNvSpPr/>
            <p:nvPr/>
          </p:nvSpPr>
          <p:spPr>
            <a:xfrm>
              <a:off x="7200000" y="1440000"/>
              <a:ext cx="1439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400" spc="-1" strike="noStrike">
                  <a:solidFill>
                    <a:srgbClr val="000000"/>
                  </a:solidFill>
                  <a:latin typeface="Arial"/>
                  <a:ea typeface="DejaVu Sans"/>
                </a:rPr>
                <a:t>Efek</a:t>
              </a:r>
              <a:endParaRPr b="0" lang="id-ID" sz="2400" spc="-1" strike="noStrike">
                <a:latin typeface="Arial"/>
              </a:endParaRPr>
            </a:p>
          </p:txBody>
        </p:sp>
        <p:sp>
          <p:nvSpPr>
            <p:cNvPr id="159" name="CustomShape 5"/>
            <p:cNvSpPr/>
            <p:nvPr/>
          </p:nvSpPr>
          <p:spPr>
            <a:xfrm>
              <a:off x="2088000" y="3672000"/>
              <a:ext cx="2231640" cy="1295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200" spc="-1" strike="noStrike">
                  <a:solidFill>
                    <a:srgbClr val="000000"/>
                  </a:solidFill>
                  <a:latin typeface="Arial"/>
                  <a:ea typeface="DejaVu Sans"/>
                </a:rPr>
                <a:t>Objek Masalah</a:t>
              </a:r>
              <a:endParaRPr b="0" lang="id-ID" sz="2200" spc="-1" strike="noStrike">
                <a:latin typeface="Arial"/>
              </a:endParaRPr>
            </a:p>
          </p:txBody>
        </p:sp>
        <p:sp>
          <p:nvSpPr>
            <p:cNvPr id="160" name="CustomShape 6"/>
            <p:cNvSpPr/>
            <p:nvPr/>
          </p:nvSpPr>
          <p:spPr>
            <a:xfrm>
              <a:off x="7200000" y="3600000"/>
              <a:ext cx="1439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400" spc="-1" strike="noStrike">
                  <a:solidFill>
                    <a:srgbClr val="000000"/>
                  </a:solidFill>
                  <a:latin typeface="Arial"/>
                  <a:ea typeface="DejaVu Sans"/>
                </a:rPr>
                <a:t>Efek</a:t>
              </a:r>
              <a:endParaRPr b="0" lang="id-ID" sz="2400" spc="-1" strike="noStrike">
                <a:latin typeface="Arial"/>
              </a:endParaRPr>
            </a:p>
          </p:txBody>
        </p:sp>
        <p:sp>
          <p:nvSpPr>
            <p:cNvPr id="161" name="CustomShape 7"/>
            <p:cNvSpPr/>
            <p:nvPr/>
          </p:nvSpPr>
          <p:spPr>
            <a:xfrm>
              <a:off x="5040000" y="3672000"/>
              <a:ext cx="1511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600" spc="-1" strike="noStrike">
                  <a:solidFill>
                    <a:srgbClr val="000000"/>
                  </a:solidFill>
                  <a:latin typeface="Arial"/>
                  <a:ea typeface="DejaVu Sans"/>
                </a:rPr>
                <a:t>Solusi</a:t>
              </a:r>
              <a:endParaRPr b="0" lang="id-ID" sz="2600" spc="-1" strike="noStrike">
                <a:latin typeface="Arial"/>
              </a:endParaRPr>
            </a:p>
            <a:p>
              <a:pPr algn="ctr">
                <a:lnSpc>
                  <a:spcPct val="100000"/>
                </a:lnSpc>
              </a:pPr>
              <a:r>
                <a:rPr b="0" lang="id-ID" sz="2600" spc="-1" strike="noStrike">
                  <a:solidFill>
                    <a:srgbClr val="000000"/>
                  </a:solidFill>
                  <a:latin typeface="Arial"/>
                  <a:ea typeface="DejaVu Sans"/>
                </a:rPr>
                <a:t>Metode</a:t>
              </a:r>
              <a:endParaRPr b="0" lang="id-ID" sz="2600" spc="-1" strike="noStrike">
                <a:latin typeface="Arial"/>
              </a:endParaRPr>
            </a:p>
          </p:txBody>
        </p:sp>
        <p:sp>
          <p:nvSpPr>
            <p:cNvPr id="162" name="Line 8"/>
            <p:cNvSpPr/>
            <p:nvPr/>
          </p:nvSpPr>
          <p:spPr>
            <a:xfrm>
              <a:off x="4320000" y="2160000"/>
              <a:ext cx="2880000" cy="360"/>
            </a:xfrm>
            <a:prstGeom prst="line">
              <a:avLst/>
            </a:prstGeom>
            <a:ln w="38160">
              <a:solidFill>
                <a:srgbClr val="000000"/>
              </a:solidFill>
              <a:round/>
              <a:tailEnd len="med" type="triangle" w="med"/>
            </a:ln>
          </p:spPr>
          <p:style>
            <a:lnRef idx="0"/>
            <a:fillRef idx="0"/>
            <a:effectRef idx="0"/>
            <a:fontRef idx="minor"/>
          </p:style>
        </p:sp>
        <p:sp>
          <p:nvSpPr>
            <p:cNvPr id="163" name="Line 9"/>
            <p:cNvSpPr/>
            <p:nvPr/>
          </p:nvSpPr>
          <p:spPr>
            <a:xfrm>
              <a:off x="4320000" y="4391640"/>
              <a:ext cx="720000" cy="360"/>
            </a:xfrm>
            <a:prstGeom prst="line">
              <a:avLst/>
            </a:prstGeom>
            <a:ln w="38160">
              <a:solidFill>
                <a:srgbClr val="000000"/>
              </a:solidFill>
              <a:round/>
              <a:tailEnd len="med" type="triangle" w="med"/>
            </a:ln>
          </p:spPr>
          <p:style>
            <a:lnRef idx="0"/>
            <a:fillRef idx="0"/>
            <a:effectRef idx="0"/>
            <a:fontRef idx="minor"/>
          </p:style>
        </p:sp>
        <p:sp>
          <p:nvSpPr>
            <p:cNvPr id="164" name="Line 10"/>
            <p:cNvSpPr/>
            <p:nvPr/>
          </p:nvSpPr>
          <p:spPr>
            <a:xfrm>
              <a:off x="6552000" y="4391640"/>
              <a:ext cx="648000" cy="360"/>
            </a:xfrm>
            <a:prstGeom prst="line">
              <a:avLst/>
            </a:prstGeom>
            <a:ln w="38160">
              <a:solidFill>
                <a:srgbClr val="000000"/>
              </a:solidFill>
              <a:round/>
              <a:tailEnd len="med" type="triangle" w="med"/>
            </a:ln>
          </p:spPr>
          <p:style>
            <a:lnRef idx="0"/>
            <a:fillRef idx="0"/>
            <a:effectRef idx="0"/>
            <a:fontRef idx="minor"/>
          </p:style>
        </p:sp>
        <p:sp>
          <p:nvSpPr>
            <p:cNvPr id="165" name="Line 11"/>
            <p:cNvSpPr/>
            <p:nvPr/>
          </p:nvSpPr>
          <p:spPr>
            <a:xfrm>
              <a:off x="792000" y="4319640"/>
              <a:ext cx="1080000" cy="360"/>
            </a:xfrm>
            <a:prstGeom prst="line">
              <a:avLst/>
            </a:prstGeom>
            <a:ln w="76320">
              <a:solidFill>
                <a:srgbClr val="000000"/>
              </a:solidFill>
              <a:roun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Contoh</a:t>
            </a:r>
            <a:endParaRPr b="0" lang="id-ID" sz="3300" spc="-1" strike="noStrike">
              <a:latin typeface="Arial"/>
            </a:endParaRPr>
          </a:p>
        </p:txBody>
      </p:sp>
      <p:sp>
        <p:nvSpPr>
          <p:cNvPr id="167"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fontScale="94000"/>
          </a:bodyPr>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Hasil dari sistem yang diusulkan adalah file terenkripsi yang tidak dapat terbaca oleh perangkat lunak apa pun yang membuat file. File harus didekripsi dengan benar dengan menggunakan kunci yang sama yang dihasilkan pada proses enkripsi. Jika kuncinya tidak identik, maka hasil dekripsi tidak akan sama dengan file asli (plaintext). Proses dekripsi itu sendiri sukses, tetapi byte di dalam file akan berbeda dengan yang asli. Dalam sistem yang diusulkan ini, kunci-kunci tersebut disimpan di dalam registri OS.</a:t>
            </a:r>
            <a:endParaRPr b="0" lang="id-ID" sz="2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Bagian 3</a:t>
            </a:r>
            <a:endParaRPr b="0" lang="id-ID" sz="3300" spc="-1" strike="noStrike">
              <a:latin typeface="Arial"/>
            </a:endParaRPr>
          </a:p>
        </p:txBody>
      </p:sp>
      <p:sp>
        <p:nvSpPr>
          <p:cNvPr id="169" name="CustomShape 2"/>
          <p:cNvSpPr/>
          <p:nvPr/>
        </p:nvSpPr>
        <p:spPr>
          <a:xfrm>
            <a:off x="1620000" y="1368000"/>
            <a:ext cx="8099640" cy="3671640"/>
          </a:xfrm>
          <a:prstGeom prst="rect">
            <a:avLst/>
          </a:prstGeom>
          <a:noFill/>
          <a:ln>
            <a:noFill/>
          </a:ln>
        </p:spPr>
        <p:style>
          <a:lnRef idx="0"/>
          <a:fillRef idx="0"/>
          <a:effectRef idx="0"/>
          <a:fontRef idx="minor"/>
        </p:style>
        <p:txBody>
          <a:bodyPr lIns="0" rIns="0" tIns="0" bIns="0">
            <a:normAutofit fontScale="82000"/>
          </a:bodyPr>
          <a:p>
            <a:pPr marL="432000" indent="-323640" algn="just">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Dari bagian ini kita dapat memperpanjang lagi penjelasan yang bersangkutan dengan solusi yang diberikan.</a:t>
            </a:r>
            <a:endParaRPr b="0" lang="id-ID" sz="32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Contohnya: </a:t>
            </a:r>
            <a:endParaRPr b="0" lang="id-ID" sz="3200" spc="-1" strike="noStrike">
              <a:latin typeface="Arial"/>
            </a:endParaRPr>
          </a:p>
          <a:p>
            <a:pPr lvl="1" marL="864000" indent="-323640" algn="just">
              <a:lnSpc>
                <a:spcPct val="100000"/>
              </a:lnSpc>
              <a:spcAft>
                <a:spcPts val="848"/>
              </a:spcAft>
              <a:buClr>
                <a:srgbClr val="0066ff"/>
              </a:buClr>
              <a:buSzPct val="40000"/>
              <a:buFont typeface="Symbol"/>
              <a:buChar char=""/>
            </a:pPr>
            <a:r>
              <a:rPr b="0" lang="id-ID" sz="2600" spc="-1" strike="noStrike">
                <a:solidFill>
                  <a:srgbClr val="050505"/>
                </a:solidFill>
                <a:latin typeface="Arial"/>
              </a:rPr>
              <a:t>Berapa banyak kunci algoritma AES yang dapat dipakai</a:t>
            </a:r>
            <a:endParaRPr b="0" lang="id-ID" sz="2600" spc="-1" strike="noStrike">
              <a:latin typeface="Arial"/>
            </a:endParaRPr>
          </a:p>
          <a:p>
            <a:pPr lvl="1" marL="864000" indent="-323640" algn="just">
              <a:lnSpc>
                <a:spcPct val="100000"/>
              </a:lnSpc>
              <a:spcAft>
                <a:spcPts val="848"/>
              </a:spcAft>
              <a:buClr>
                <a:srgbClr val="0066ff"/>
              </a:buClr>
              <a:buSzPct val="40000"/>
              <a:buFont typeface="Symbol"/>
              <a:buChar char=""/>
            </a:pPr>
            <a:r>
              <a:rPr b="0" lang="id-ID" sz="2600" spc="-1" strike="noStrike">
                <a:solidFill>
                  <a:srgbClr val="050505"/>
                </a:solidFill>
                <a:latin typeface="Arial"/>
              </a:rPr>
              <a:t>Bagaimana AES melakukan enkripsi dekripsi</a:t>
            </a:r>
            <a:endParaRPr b="0" lang="id-ID" sz="2600" spc="-1" strike="noStrike">
              <a:latin typeface="Arial"/>
            </a:endParaRPr>
          </a:p>
          <a:p>
            <a:pPr lvl="1" marL="864000" indent="-323640" algn="just">
              <a:lnSpc>
                <a:spcPct val="100000"/>
              </a:lnSpc>
              <a:spcAft>
                <a:spcPts val="848"/>
              </a:spcAft>
              <a:buClr>
                <a:srgbClr val="0066ff"/>
              </a:buClr>
              <a:buSzPct val="40000"/>
              <a:buFont typeface="Symbol"/>
              <a:buChar char=""/>
            </a:pPr>
            <a:r>
              <a:rPr b="0" lang="id-ID" sz="2600" spc="-1" strike="noStrike">
                <a:solidFill>
                  <a:srgbClr val="050505"/>
                </a:solidFill>
                <a:latin typeface="Arial"/>
              </a:rPr>
              <a:t>Bagaimana peran password dan hashing ketika enkripsi dekripsi dilakukan</a:t>
            </a:r>
            <a:endParaRPr b="0" lang="id-ID" sz="2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Lanjutan</a:t>
            </a:r>
            <a:endParaRPr b="0" lang="id-ID" sz="4400" spc="-1" strike="noStrike">
              <a:latin typeface="Arial"/>
            </a:endParaRPr>
          </a:p>
        </p:txBody>
      </p:sp>
      <p:sp>
        <p:nvSpPr>
          <p:cNvPr id="171" name="TextShape 2"/>
          <p:cNvSpPr txBox="1"/>
          <p:nvPr/>
        </p:nvSpPr>
        <p:spPr>
          <a:xfrm>
            <a:off x="1620000" y="1368000"/>
            <a:ext cx="8099640" cy="3646440"/>
          </a:xfrm>
          <a:prstGeom prst="rect">
            <a:avLst/>
          </a:prstGeom>
          <a:noFill/>
          <a:ln>
            <a:noFill/>
          </a:ln>
        </p:spPr>
        <p:txBody>
          <a:bodyPr lIns="0" rIns="0" tIns="0" bIns="0"/>
          <a:p>
            <a:pPr algn="just"/>
            <a:r>
              <a:rPr b="0" lang="id-ID" sz="3200" spc="-1" strike="noStrike">
                <a:latin typeface="Arial"/>
              </a:rPr>
              <a:t>Semua yang dijelaskan di sub-bab pertama ini harus memiliki korelasi dengan paper-paper lain.</a:t>
            </a:r>
            <a:endParaRPr b="0" lang="id-ID" sz="3200" spc="-1" strike="noStrike">
              <a:latin typeface="Arial"/>
            </a:endParaRPr>
          </a:p>
          <a:p>
            <a:pPr algn="just"/>
            <a:endParaRPr b="0" lang="id-ID" sz="3200" spc="-1" strike="noStrike">
              <a:latin typeface="Arial"/>
            </a:endParaRPr>
          </a:p>
          <a:p>
            <a:pPr algn="just"/>
            <a:r>
              <a:rPr b="0" lang="id-ID" sz="3200" spc="-1" strike="noStrike">
                <a:latin typeface="Arial"/>
              </a:rPr>
              <a:t>Yang dapat ditunjukkan dengan adanya paper-paper sitasi. Apa-apa yang disitasi harus juga disebutkan di Tabel State-of-the-art</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Apa Itu Teori?</a:t>
            </a:r>
            <a:endParaRPr b="0" lang="id-ID" sz="4400" spc="-1" strike="noStrike">
              <a:latin typeface="Arial"/>
            </a:endParaRPr>
          </a:p>
        </p:txBody>
      </p:sp>
      <p:sp>
        <p:nvSpPr>
          <p:cNvPr id="119" name="TextShape 2"/>
          <p:cNvSpPr txBox="1"/>
          <p:nvPr/>
        </p:nvSpPr>
        <p:spPr>
          <a:xfrm>
            <a:off x="1620000" y="1368000"/>
            <a:ext cx="8099640" cy="3815640"/>
          </a:xfrm>
          <a:prstGeom prst="rect">
            <a:avLst/>
          </a:prstGeom>
          <a:noFill/>
          <a:ln>
            <a:noFill/>
          </a:ln>
        </p:spPr>
        <p:txBody>
          <a:bodyPr lIns="0" rIns="0" tIns="0" bIns="0"/>
          <a:p>
            <a:pPr algn="just"/>
            <a:r>
              <a:rPr b="0" lang="id-ID" sz="3200" spc="-1" strike="noStrike">
                <a:latin typeface="Arial"/>
              </a:rPr>
              <a:t>Teori adalah serangkaian definisi, konstrak, konsep, asumsi dan proposisi untuk menjelaskan fenomena atau kejadian sosial dengan cara merumuskan hubungan antar variabel secara sistematis</a:t>
            </a:r>
            <a:endParaRPr b="0" lang="id-ID" sz="3200" spc="-1" strike="noStrike">
              <a:latin typeface="Arial"/>
            </a:endParaRPr>
          </a:p>
          <a:p>
            <a:pPr algn="just"/>
            <a:endParaRPr b="0" lang="id-ID" sz="3200" spc="-1" strike="noStrike">
              <a:latin typeface="Arial"/>
            </a:endParaRPr>
          </a:p>
          <a:p>
            <a:pPr algn="just"/>
            <a:endParaRPr b="0" lang="id-ID" sz="3200" spc="-1" strike="noStrike">
              <a:latin typeface="Arial"/>
            </a:endParaRPr>
          </a:p>
          <a:p>
            <a:pPr algn="just"/>
            <a:r>
              <a:rPr b="0" lang="id-ID" sz="2200" spc="-1" strike="noStrike">
                <a:latin typeface="Arial"/>
              </a:rPr>
              <a:t>https://metopenkomp.blogspot.com/2017/04/teknik-penyusunan-landasan-teori.html.</a:t>
            </a:r>
            <a:endParaRPr b="0" lang="id-ID" sz="2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Table State-of-the-art</a:t>
            </a:r>
            <a:endParaRPr b="0" lang="id-ID" sz="3300" spc="-1" strike="noStrike">
              <a:latin typeface="Arial"/>
            </a:endParaRPr>
          </a:p>
        </p:txBody>
      </p:sp>
      <p:sp>
        <p:nvSpPr>
          <p:cNvPr id="173" name="CustomShape 2"/>
          <p:cNvSpPr/>
          <p:nvPr/>
        </p:nvSpPr>
        <p:spPr>
          <a:xfrm>
            <a:off x="1620000" y="1368000"/>
            <a:ext cx="8099640" cy="4103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Tabel ini digunakan untuk mengakhiri paragraf-paragraf sebelumnya.</a:t>
            </a:r>
            <a:endParaRPr b="0" lang="id-ID" sz="32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Masih menggunakan format yang sama dengan SLR, yaitu:</a:t>
            </a:r>
            <a:endParaRPr b="0" lang="id-ID" sz="3200" spc="-1" strike="noStrike">
              <a:latin typeface="Arial"/>
            </a:endParaRPr>
          </a:p>
          <a:p>
            <a:pPr lvl="1" marL="864000" indent="-323640">
              <a:lnSpc>
                <a:spcPct val="100000"/>
              </a:lnSpc>
              <a:spcAft>
                <a:spcPts val="848"/>
              </a:spcAft>
              <a:buClr>
                <a:srgbClr val="0066ff"/>
              </a:buClr>
              <a:buSzPct val="40000"/>
              <a:buFont typeface="Symbol"/>
              <a:buChar char=""/>
            </a:pPr>
            <a:r>
              <a:rPr b="0" lang="id-ID" sz="2600" spc="-1" strike="noStrike">
                <a:solidFill>
                  <a:srgbClr val="050505"/>
                </a:solidFill>
                <a:latin typeface="Arial"/>
              </a:rPr>
              <a:t>Judul, Author, Tahun, Masalah, Metode, Hasil</a:t>
            </a:r>
            <a:endParaRPr b="0" lang="id-ID" sz="26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Contoh</a:t>
            </a:r>
            <a:endParaRPr b="0" lang="id-ID" sz="3300" spc="-1" strike="noStrike">
              <a:latin typeface="Arial"/>
            </a:endParaRPr>
          </a:p>
        </p:txBody>
      </p:sp>
      <p:pic>
        <p:nvPicPr>
          <p:cNvPr id="175" name="" descr=""/>
          <p:cNvPicPr/>
          <p:nvPr/>
        </p:nvPicPr>
        <p:blipFill>
          <a:blip r:embed="rId1"/>
          <a:srcRect l="0" t="0" r="0" b="17551"/>
          <a:stretch/>
        </p:blipFill>
        <p:spPr>
          <a:xfrm>
            <a:off x="2312640" y="1045080"/>
            <a:ext cx="6694200" cy="439596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Tips Formatting Tabel</a:t>
            </a:r>
            <a:endParaRPr b="0" lang="id-ID" sz="3300" spc="-1" strike="noStrike">
              <a:latin typeface="Arial"/>
            </a:endParaRPr>
          </a:p>
        </p:txBody>
      </p:sp>
      <p:sp>
        <p:nvSpPr>
          <p:cNvPr id="177"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Gunakan tabel 2 baris sebagai frame tabel.</a:t>
            </a:r>
            <a:endParaRPr b="0" lang="id-ID" sz="32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Garis 1 untuk judul tabel</a:t>
            </a:r>
            <a:endParaRPr b="0" lang="id-ID" sz="32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Garis 2 untuk tabel State-of-the-art</a:t>
            </a:r>
            <a:endParaRPr b="0" lang="id-ID" sz="3200" spc="-1" strike="noStrike">
              <a:latin typeface="Arial"/>
            </a:endParaRPr>
          </a:p>
          <a:p>
            <a:pPr marL="432000" indent="-323640">
              <a:lnSpc>
                <a:spcPct val="100000"/>
              </a:lnSpc>
              <a:spcAft>
                <a:spcPts val="1060"/>
              </a:spcAft>
              <a:buClr>
                <a:srgbClr val="0066ff"/>
              </a:buClr>
              <a:buSzPct val="40000"/>
              <a:buFont typeface="Wingdings" charset="2"/>
              <a:buChar char=""/>
            </a:pPr>
            <a:r>
              <a:rPr b="0" lang="id-ID" sz="3200" spc="-1" strike="noStrike">
                <a:solidFill>
                  <a:srgbClr val="050505"/>
                </a:solidFill>
                <a:latin typeface="Arial"/>
              </a:rPr>
              <a:t>Jangan lupa hilangkan border Tabel 1</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Ilustrasi</a:t>
            </a:r>
            <a:endParaRPr b="0" lang="id-ID" sz="3300" spc="-1" strike="noStrike">
              <a:latin typeface="Arial"/>
            </a:endParaRPr>
          </a:p>
        </p:txBody>
      </p:sp>
      <p:grpSp>
        <p:nvGrpSpPr>
          <p:cNvPr id="179" name="Group 2"/>
          <p:cNvGrpSpPr/>
          <p:nvPr/>
        </p:nvGrpSpPr>
        <p:grpSpPr>
          <a:xfrm>
            <a:off x="1440000" y="1800000"/>
            <a:ext cx="8495640" cy="3063960"/>
            <a:chOff x="1440000" y="1800000"/>
            <a:chExt cx="8495640" cy="3063960"/>
          </a:xfrm>
        </p:grpSpPr>
        <p:graphicFrame>
          <p:nvGraphicFramePr>
            <p:cNvPr id="180" name="Table 3"/>
            <p:cNvGraphicFramePr/>
            <p:nvPr/>
          </p:nvGraphicFramePr>
          <p:xfrm>
            <a:off x="1440000" y="1800000"/>
            <a:ext cx="8495640" cy="3063960"/>
          </p:xfrm>
          <a:graphic>
            <a:graphicData uri="http://schemas.openxmlformats.org/drawingml/2006/table">
              <a:tbl>
                <a:tblPr/>
                <a:tblGrid>
                  <a:gridCol w="8496000"/>
                </a:tblGrid>
                <a:tr h="948600">
                  <a:tc>
                    <a:txBody>
                      <a:bodyPr lIns="90000" rIns="90000"/>
                      <a:p>
                        <a:pPr algn="ctr">
                          <a:lnSpc>
                            <a:spcPct val="100000"/>
                          </a:lnSpc>
                        </a:pPr>
                        <a:r>
                          <a:rPr b="0" lang="id-ID" sz="2800" spc="-1" strike="noStrike">
                            <a:latin typeface="Arial"/>
                          </a:rPr>
                          <a:t>Tabel 2.1 Tabel state-of-the-art</a:t>
                        </a:r>
                        <a:endParaRPr b="0" lang="id-ID"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115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81" name="Table 4"/>
            <p:cNvGraphicFramePr/>
            <p:nvPr/>
          </p:nvGraphicFramePr>
          <p:xfrm>
            <a:off x="1671480" y="2972880"/>
            <a:ext cx="8120160" cy="1706760"/>
          </p:xfrm>
          <a:graphic>
            <a:graphicData uri="http://schemas.openxmlformats.org/drawingml/2006/table">
              <a:tbl>
                <a:tblPr/>
                <a:tblGrid>
                  <a:gridCol w="8120520"/>
                </a:tblGrid>
                <a:tr h="853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853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bl>
            </a:graphicData>
          </a:graphic>
        </p:graphicFrame>
      </p:gr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620000" y="216000"/>
            <a:ext cx="8099640" cy="935640"/>
          </a:xfrm>
          <a:prstGeom prst="rect">
            <a:avLst/>
          </a:prstGeom>
          <a:noFill/>
          <a:ln>
            <a:noFill/>
          </a:ln>
        </p:spPr>
        <p:style>
          <a:lnRef idx="0"/>
          <a:fillRef idx="0"/>
          <a:effectRef idx="0"/>
          <a:fontRef idx="minor"/>
        </p:style>
      </p:sp>
      <p:sp>
        <p:nvSpPr>
          <p:cNvPr id="183" name="CustomShape 2"/>
          <p:cNvSpPr/>
          <p:nvPr/>
        </p:nvSpPr>
        <p:spPr>
          <a:xfrm>
            <a:off x="1620000" y="1368000"/>
            <a:ext cx="8099640" cy="3287880"/>
          </a:xfrm>
          <a:prstGeom prst="rect">
            <a:avLst/>
          </a:prstGeom>
          <a:noFill/>
          <a:ln>
            <a:noFill/>
          </a:ln>
        </p:spPr>
        <p:style>
          <a:lnRef idx="0"/>
          <a:fillRef idx="0"/>
          <a:effectRef idx="0"/>
          <a:fontRef idx="minor"/>
        </p:style>
      </p:sp>
      <p:sp>
        <p:nvSpPr>
          <p:cNvPr id="184" name="TextShape 3"/>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Literature Review</a:t>
            </a:r>
            <a:endParaRPr b="0" lang="id-ID" sz="4400" spc="-1" strike="noStrike">
              <a:latin typeface="Arial"/>
            </a:endParaRPr>
          </a:p>
        </p:txBody>
      </p:sp>
      <p:sp>
        <p:nvSpPr>
          <p:cNvPr id="185" name="TextShape 4"/>
          <p:cNvSpPr txBox="1"/>
          <p:nvPr/>
        </p:nvSpPr>
        <p:spPr>
          <a:xfrm>
            <a:off x="1620000" y="1368000"/>
            <a:ext cx="8099640" cy="3620520"/>
          </a:xfrm>
          <a:prstGeom prst="rect">
            <a:avLst/>
          </a:prstGeom>
          <a:noFill/>
          <a:ln>
            <a:noFill/>
          </a:ln>
        </p:spPr>
        <p:txBody>
          <a:bodyPr lIns="0" rIns="0" tIns="0" bIns="0"/>
          <a:p>
            <a:pPr marL="216000" indent="-216000" algn="just">
              <a:buClr>
                <a:srgbClr val="000000"/>
              </a:buClr>
              <a:buSzPct val="45000"/>
              <a:buFont typeface="Wingdings" charset="2"/>
              <a:buChar char=""/>
            </a:pPr>
            <a:r>
              <a:rPr b="0" lang="id-ID" sz="3200" spc="-1" strike="noStrike">
                <a:latin typeface="Arial"/>
              </a:rPr>
              <a:t>Di bagian ini berisi penjelasan istilah-istilah yang bersangkutan dengan masalah dan solusinya.</a:t>
            </a:r>
            <a:endParaRPr b="0" lang="id-ID" sz="3200" spc="-1" strike="noStrike">
              <a:latin typeface="Arial"/>
            </a:endParaRPr>
          </a:p>
          <a:p>
            <a:pPr marL="216000" indent="-216000" algn="just">
              <a:buClr>
                <a:srgbClr val="000000"/>
              </a:buClr>
              <a:buSzPct val="45000"/>
              <a:buFont typeface="Wingdings" charset="2"/>
              <a:buChar char=""/>
            </a:pPr>
            <a:r>
              <a:rPr b="0" lang="id-ID" sz="3200" spc="-1" strike="noStrike">
                <a:latin typeface="Arial"/>
              </a:rPr>
              <a:t>Isi dari bagian ini berbeda-beda dengan tulisan mahasiswa lain, kecuali bidang maupun algoritmanya sama</a:t>
            </a:r>
            <a:endParaRPr b="0" lang="id-ID" sz="3200" spc="-1" strike="noStrike">
              <a:latin typeface="Arial"/>
            </a:endParaRPr>
          </a:p>
          <a:p>
            <a:pPr marL="216000" indent="-216000" algn="just">
              <a:buClr>
                <a:srgbClr val="000000"/>
              </a:buClr>
              <a:buSzPct val="45000"/>
              <a:buFont typeface="Wingdings" charset="2"/>
              <a:buChar char=""/>
            </a:pPr>
            <a:r>
              <a:rPr b="0" lang="id-ID" sz="3200" spc="-1" strike="noStrike">
                <a:latin typeface="Arial"/>
              </a:rPr>
              <a:t>Penjelasan-penjelasan istilah tersebut bisa didapatkan dari paper/jurnal</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Contoh</a:t>
            </a:r>
            <a:endParaRPr b="0" lang="id-ID" sz="4400" spc="-1" strike="noStrike">
              <a:latin typeface="Arial"/>
            </a:endParaRPr>
          </a:p>
        </p:txBody>
      </p:sp>
      <p:sp>
        <p:nvSpPr>
          <p:cNvPr id="187" name="TextShape 2"/>
          <p:cNvSpPr txBox="1"/>
          <p:nvPr/>
        </p:nvSpPr>
        <p:spPr>
          <a:xfrm>
            <a:off x="1620000" y="1368000"/>
            <a:ext cx="8099640" cy="3287880"/>
          </a:xfrm>
          <a:prstGeom prst="rect">
            <a:avLst/>
          </a:prstGeom>
          <a:noFill/>
          <a:ln>
            <a:noFill/>
          </a:ln>
        </p:spPr>
        <p:txBody>
          <a:bodyPr lIns="0" rIns="0" tIns="0" bIns="0">
            <a:normAutofit fontScale="42000"/>
          </a:bodyPr>
          <a:p>
            <a:pPr marL="432000" indent="-324000" algn="just">
              <a:spcBef>
                <a:spcPts val="1417"/>
              </a:spcBef>
              <a:buClr>
                <a:srgbClr val="000000"/>
              </a:buClr>
              <a:buSzPct val="45000"/>
              <a:buFont typeface="Wingdings" charset="2"/>
              <a:buChar char=""/>
            </a:pPr>
            <a:r>
              <a:rPr b="0" lang="id-ID" sz="3200" spc="-1" strike="noStrike">
                <a:latin typeface="Arial"/>
              </a:rPr>
              <a:t>2.2 Literature Review</a:t>
            </a:r>
            <a:endParaRPr b="0" lang="id-ID" sz="3200" spc="-1" strike="noStrike">
              <a:latin typeface="Arial"/>
            </a:endParaRPr>
          </a:p>
          <a:p>
            <a:pPr marL="432000" indent="-324000" algn="just">
              <a:spcBef>
                <a:spcPts val="1417"/>
              </a:spcBef>
              <a:buClr>
                <a:srgbClr val="000000"/>
              </a:buClr>
              <a:buSzPct val="45000"/>
              <a:buFont typeface="Wingdings" charset="2"/>
              <a:buChar char=""/>
            </a:pPr>
            <a:r>
              <a:rPr b="0" lang="id-ID" sz="3200" spc="-1" strike="noStrike">
                <a:latin typeface="Arial"/>
              </a:rPr>
              <a:t>2.2.1 Open Source Software</a:t>
            </a:r>
            <a:endParaRPr b="0" lang="id-ID" sz="3200" spc="-1" strike="noStrike">
              <a:latin typeface="Arial"/>
            </a:endParaRPr>
          </a:p>
          <a:p>
            <a:pPr marL="432000" indent="-324000" algn="just">
              <a:spcBef>
                <a:spcPts val="1417"/>
              </a:spcBef>
              <a:buClr>
                <a:srgbClr val="000000"/>
              </a:buClr>
              <a:buSzPct val="45000"/>
              <a:buFont typeface="Wingdings" charset="2"/>
              <a:buChar char=""/>
            </a:pPr>
            <a:r>
              <a:rPr b="0" lang="id-ID" sz="3200" spc="-1" strike="noStrike">
                <a:latin typeface="Arial"/>
              </a:rPr>
              <a:t>Lisensi di mana perangkat lunak komputer dan kode sumbernya terbuka, dapat dimodifikasi, dan didistribusikan oleh siapa pun untuk tujuan apa pun. Pemegang hak cipta memberikan lisensi ini untuk pengembangan kolaboratif dengan cara umum. Dengan lisensi semacam ini, siapa pun dapat memodifikasi, dan mendistribusikan perangkat lunak secara bebas [9]. </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Lanjutan</a:t>
            </a:r>
            <a:endParaRPr b="0" lang="id-ID" sz="4400" spc="-1" strike="noStrike">
              <a:latin typeface="Arial"/>
            </a:endParaRPr>
          </a:p>
        </p:txBody>
      </p:sp>
      <p:sp>
        <p:nvSpPr>
          <p:cNvPr id="189" name="TextShape 2"/>
          <p:cNvSpPr txBox="1"/>
          <p:nvPr/>
        </p:nvSpPr>
        <p:spPr>
          <a:xfrm>
            <a:off x="1620000" y="1368000"/>
            <a:ext cx="8099640" cy="388800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id-ID" sz="3200" spc="-1" strike="noStrike">
                <a:latin typeface="Arial"/>
              </a:rPr>
              <a:t>Penjelasan yang diberikan bisa jadi istilah umum yang bersangkutan dengan masalah/solusi</a:t>
            </a:r>
            <a:endParaRPr b="0" lang="id-ID" sz="3200" spc="-1" strike="noStrike">
              <a:latin typeface="Arial"/>
            </a:endParaRPr>
          </a:p>
          <a:p>
            <a:pPr marL="432000" indent="-324000" algn="just">
              <a:spcBef>
                <a:spcPts val="1417"/>
              </a:spcBef>
              <a:buClr>
                <a:srgbClr val="000000"/>
              </a:buClr>
              <a:buSzPct val="45000"/>
              <a:buFont typeface="Wingdings" charset="2"/>
              <a:buChar char=""/>
            </a:pPr>
            <a:r>
              <a:rPr b="0" lang="id-ID" sz="3200" spc="-1" strike="noStrike">
                <a:latin typeface="Arial"/>
              </a:rPr>
              <a:t>Contohnya:</a:t>
            </a:r>
            <a:endParaRPr b="0" lang="id-ID" sz="3200" spc="-1" strike="noStrike">
              <a:latin typeface="Arial"/>
            </a:endParaRPr>
          </a:p>
          <a:p>
            <a:pPr lvl="1" marL="864000" indent="-324000" algn="just">
              <a:spcBef>
                <a:spcPts val="1134"/>
              </a:spcBef>
              <a:buClr>
                <a:srgbClr val="000000"/>
              </a:buClr>
              <a:buSzPct val="75000"/>
              <a:buFont typeface="Symbol" charset="2"/>
              <a:buChar char=""/>
            </a:pPr>
            <a:r>
              <a:rPr b="0" lang="id-ID" sz="2800" spc="-1" strike="noStrike">
                <a:latin typeface="Arial"/>
              </a:rPr>
              <a:t>Java</a:t>
            </a:r>
            <a:endParaRPr b="0" lang="id-ID" sz="2800" spc="-1" strike="noStrike">
              <a:latin typeface="Arial"/>
            </a:endParaRPr>
          </a:p>
          <a:p>
            <a:pPr lvl="1" marL="864000" indent="-324000" algn="just">
              <a:spcBef>
                <a:spcPts val="1134"/>
              </a:spcBef>
              <a:buClr>
                <a:srgbClr val="000000"/>
              </a:buClr>
              <a:buSzPct val="75000"/>
              <a:buFont typeface="Symbol" charset="2"/>
              <a:buChar char=""/>
            </a:pPr>
            <a:r>
              <a:rPr b="0" lang="id-ID" sz="2800" spc="-1" strike="noStrike">
                <a:latin typeface="Arial"/>
              </a:rPr>
              <a:t>Open Source</a:t>
            </a:r>
            <a:endParaRPr b="0" lang="id-ID" sz="2800" spc="-1" strike="noStrike">
              <a:latin typeface="Arial"/>
            </a:endParaRPr>
          </a:p>
          <a:p>
            <a:pPr lvl="1" marL="864000" indent="-324000" algn="just">
              <a:spcBef>
                <a:spcPts val="1134"/>
              </a:spcBef>
              <a:buClr>
                <a:srgbClr val="000000"/>
              </a:buClr>
              <a:buSzPct val="75000"/>
              <a:buFont typeface="Symbol" charset="2"/>
              <a:buChar char=""/>
            </a:pPr>
            <a:r>
              <a:rPr b="0" lang="id-ID" sz="2800" spc="-1" strike="noStrike">
                <a:latin typeface="Arial"/>
              </a:rPr>
              <a:t>Algoritma AES</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Untuk Data Mining</a:t>
            </a:r>
            <a:endParaRPr b="0" lang="id-ID" sz="4400" spc="-1" strike="noStrike">
              <a:latin typeface="Arial"/>
            </a:endParaRPr>
          </a:p>
        </p:txBody>
      </p:sp>
      <p:sp>
        <p:nvSpPr>
          <p:cNvPr id="191" name="TextShape 2"/>
          <p:cNvSpPr txBox="1"/>
          <p:nvPr/>
        </p:nvSpPr>
        <p:spPr>
          <a:xfrm>
            <a:off x="1620000" y="1368000"/>
            <a:ext cx="809964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Algoritma Jaringan Syaraf Tiruan</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Data Sampel</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Data Contoh</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Pre-pemrosesan Data</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dll</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Untuk Jaringan</a:t>
            </a:r>
            <a:endParaRPr b="0" lang="id-ID" sz="4400" spc="-1" strike="noStrike">
              <a:latin typeface="Arial"/>
            </a:endParaRPr>
          </a:p>
        </p:txBody>
      </p:sp>
      <p:sp>
        <p:nvSpPr>
          <p:cNvPr id="193" name="TextShape 2"/>
          <p:cNvSpPr txBox="1"/>
          <p:nvPr/>
        </p:nvSpPr>
        <p:spPr>
          <a:xfrm>
            <a:off x="1620000" y="1368000"/>
            <a:ext cx="8099640" cy="3744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Server</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Router</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Switch</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Routing</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Bridging</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Tunnel</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Kerangka Penelitian</a:t>
            </a:r>
            <a:endParaRPr b="0" lang="id-ID" sz="4400" spc="-1" strike="noStrike">
              <a:latin typeface="Arial"/>
            </a:endParaRPr>
          </a:p>
        </p:txBody>
      </p:sp>
      <p:sp>
        <p:nvSpPr>
          <p:cNvPr id="195" name="TextShape 2"/>
          <p:cNvSpPr txBox="1"/>
          <p:nvPr/>
        </p:nvSpPr>
        <p:spPr>
          <a:xfrm>
            <a:off x="1620000" y="1368000"/>
            <a:ext cx="8099640" cy="3287880"/>
          </a:xfrm>
          <a:prstGeom prst="rect">
            <a:avLst/>
          </a:prstGeom>
          <a:noFill/>
          <a:ln>
            <a:noFill/>
          </a:ln>
        </p:spPr>
        <p:txBody>
          <a:bodyPr lIns="0" rIns="0" tIns="0" bIns="0">
            <a:normAutofit fontScale="82000"/>
          </a:bodyPr>
          <a:p>
            <a:pPr marL="432000" indent="-324000">
              <a:lnSpc>
                <a:spcPct val="90000"/>
              </a:lnSpc>
              <a:spcBef>
                <a:spcPts val="1001"/>
              </a:spcBef>
              <a:buClr>
                <a:srgbClr val="000000"/>
              </a:buClr>
              <a:buSzPct val="45000"/>
              <a:buFont typeface="Wingdings" charset="2"/>
              <a:buChar char=""/>
            </a:pPr>
            <a:r>
              <a:rPr b="0" lang="id-ID" sz="2800" spc="-1" strike="noStrike">
                <a:solidFill>
                  <a:srgbClr val="000000"/>
                </a:solidFill>
                <a:latin typeface="Calibri"/>
              </a:rPr>
              <a:t>Kerangka pemikiran adalah suatu bagan alur yang  </a:t>
            </a:r>
            <a:r>
              <a:rPr b="0" lang="id-ID" sz="2800" spc="-1" strike="noStrike">
                <a:solidFill>
                  <a:srgbClr val="c00000"/>
                </a:solidFill>
                <a:latin typeface="Calibri"/>
              </a:rPr>
              <a:t>menghubungkan masalah dan pendekatan penelitian </a:t>
            </a:r>
            <a:r>
              <a:rPr b="0" lang="id-ID" sz="2800" spc="-1" strike="noStrike">
                <a:solidFill>
                  <a:srgbClr val="000000"/>
                </a:solidFill>
                <a:latin typeface="Calibri"/>
              </a:rPr>
              <a:t>yang dihasilkan dari teori/konsep/model yang ada di landasan teori</a:t>
            </a:r>
            <a:endParaRPr b="0" lang="id-ID" sz="2800" spc="-1" strike="noStrike">
              <a:latin typeface="Arial"/>
            </a:endParaRPr>
          </a:p>
          <a:p>
            <a:pPr marL="432000" indent="-324000">
              <a:lnSpc>
                <a:spcPct val="90000"/>
              </a:lnSpc>
              <a:spcBef>
                <a:spcPts val="1001"/>
              </a:spcBef>
              <a:buClr>
                <a:srgbClr val="000000"/>
              </a:buClr>
              <a:buSzPct val="45000"/>
              <a:buFont typeface="Wingdings" charset="2"/>
              <a:buChar char=""/>
            </a:pPr>
            <a:r>
              <a:rPr b="0" lang="id-ID" sz="2800" spc="-1" strike="noStrike">
                <a:solidFill>
                  <a:srgbClr val="000000"/>
                </a:solidFill>
                <a:latin typeface="Calibri"/>
              </a:rPr>
              <a:t>Kerangka pemikiran menjelaskan bagaimana </a:t>
            </a:r>
            <a:r>
              <a:rPr b="0" lang="id-ID" sz="2800" spc="-1" strike="noStrike">
                <a:solidFill>
                  <a:srgbClr val="c00000"/>
                </a:solidFill>
                <a:latin typeface="Calibri"/>
              </a:rPr>
              <a:t>pola pikir dan konsep kita dalam melakukan penelitian</a:t>
            </a:r>
            <a:endParaRPr b="0" lang="id-ID" sz="2800" spc="-1" strike="noStrike">
              <a:latin typeface="Arial"/>
            </a:endParaRPr>
          </a:p>
          <a:p>
            <a:pPr marL="432000" indent="-324000">
              <a:lnSpc>
                <a:spcPct val="90000"/>
              </a:lnSpc>
              <a:spcBef>
                <a:spcPts val="1001"/>
              </a:spcBef>
              <a:buClr>
                <a:srgbClr val="000000"/>
              </a:buClr>
              <a:buSzPct val="45000"/>
              <a:buFont typeface="Wingdings" charset="2"/>
              <a:buChar char=""/>
            </a:pPr>
            <a:r>
              <a:rPr b="0" lang="id-ID" sz="2800" spc="-1" strike="noStrike">
                <a:solidFill>
                  <a:srgbClr val="000000"/>
                </a:solidFill>
                <a:latin typeface="Calibri"/>
              </a:rPr>
              <a:t>Kerangka pemikiran akan menjadi </a:t>
            </a:r>
            <a:r>
              <a:rPr b="0" lang="id-ID" sz="2800" spc="-1" strike="noStrike">
                <a:solidFill>
                  <a:srgbClr val="c00000"/>
                </a:solidFill>
                <a:latin typeface="Calibri"/>
              </a:rPr>
              <a:t>acuan kita dalam menyusun metodologi penelitian</a:t>
            </a:r>
            <a:endParaRPr b="0" lang="id-ID" sz="2800" spc="-1" strike="noStrike">
              <a:latin typeface="Arial"/>
            </a:endParaRPr>
          </a:p>
          <a:p>
            <a:pPr marL="432000" indent="-324000" algn="just">
              <a:spcBef>
                <a:spcPts val="1417"/>
              </a:spcBef>
              <a:buClr>
                <a:srgbClr val="000000"/>
              </a:buClr>
              <a:buSzPct val="45000"/>
              <a:buFont typeface="Wingdings" charset="2"/>
              <a:buChar char=""/>
            </a:pPr>
            <a:r>
              <a:rPr b="0" lang="id-ID" sz="2800" spc="-1" strike="noStrike">
                <a:solidFill>
                  <a:srgbClr val="000000"/>
                </a:solidFill>
                <a:latin typeface="Calibri"/>
              </a:rPr>
              <a:t>Kerangka pemikiran bisa digunakan untuk </a:t>
            </a:r>
            <a:r>
              <a:rPr b="0" lang="id-ID" sz="2800" spc="-1" strike="noStrike">
                <a:solidFill>
                  <a:srgbClr val="c00000"/>
                </a:solidFill>
                <a:latin typeface="Calibri"/>
              </a:rPr>
              <a:t>menguji logika penelitian</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Fungsi Teori</a:t>
            </a:r>
            <a:endParaRPr b="0" lang="id-ID" sz="4400" spc="-1" strike="noStrike">
              <a:latin typeface="Arial"/>
            </a:endParaRPr>
          </a:p>
        </p:txBody>
      </p:sp>
      <p:sp>
        <p:nvSpPr>
          <p:cNvPr id="121" name="TextShape 2"/>
          <p:cNvSpPr txBox="1"/>
          <p:nvPr/>
        </p:nvSpPr>
        <p:spPr>
          <a:xfrm>
            <a:off x="1620000" y="1368000"/>
            <a:ext cx="8099640" cy="4176000"/>
          </a:xfrm>
          <a:prstGeom prst="rect">
            <a:avLst/>
          </a:prstGeom>
          <a:noFill/>
          <a:ln>
            <a:noFill/>
          </a:ln>
        </p:spPr>
        <p:txBody>
          <a:bodyPr lIns="0" rIns="0" tIns="0" bIns="0">
            <a:normAutofit fontScale="47000"/>
          </a:bodyPr>
          <a:p>
            <a:pPr marL="432000" indent="-324000">
              <a:spcBef>
                <a:spcPts val="1417"/>
              </a:spcBef>
              <a:buClr>
                <a:srgbClr val="000000"/>
              </a:buClr>
              <a:buSzPct val="45000"/>
              <a:buFont typeface="Wingdings" charset="2"/>
              <a:buChar char=""/>
            </a:pPr>
            <a:r>
              <a:rPr b="0" lang="id-ID" sz="3200" spc="-1" strike="noStrike">
                <a:latin typeface="Arial"/>
              </a:rPr>
              <a:t>Menyediakan sebuah kerangka konsepsi untuk penelitian, dan memberi pertimbangan diperlukannya penyelidikan.</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Dengan teori kita bisa membuat pertanyaan untuk penyidikan yang terinci.</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Memperlihatkan hubungan antar variabel yang sedang diteliti.</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Kajian pustaka terdiri dari pengidentifikasian dengan cara sistematis, penemuan, serta analisis dokumen yang berisi informasi yang berhubungan dengan permasalahan penelitian.</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2200" spc="-1" strike="noStrike">
                <a:latin typeface="Arial"/>
              </a:rPr>
              <a:t>https://metopenkomp.blogspot.com/2017/04/teknik-penyusunan-landasan-teori.html.</a:t>
            </a:r>
            <a:endParaRPr b="0" lang="id-ID" sz="2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620000" y="216000"/>
            <a:ext cx="8099640" cy="935640"/>
          </a:xfrm>
          <a:prstGeom prst="rect">
            <a:avLst/>
          </a:prstGeom>
          <a:noFill/>
          <a:ln>
            <a:noFill/>
          </a:ln>
        </p:spPr>
        <p:txBody>
          <a:bodyPr lIns="0" rIns="0" tIns="0" bIns="0" anchor="ctr"/>
          <a:p>
            <a:pPr algn="ctr"/>
            <a:endParaRPr b="0" lang="id-ID" sz="4400" spc="-1" strike="noStrike">
              <a:latin typeface="Arial"/>
            </a:endParaRPr>
          </a:p>
        </p:txBody>
      </p:sp>
      <p:sp>
        <p:nvSpPr>
          <p:cNvPr id="197" name="TextShape 2"/>
          <p:cNvSpPr txBox="1"/>
          <p:nvPr/>
        </p:nvSpPr>
        <p:spPr>
          <a:xfrm>
            <a:off x="1620000" y="1368000"/>
            <a:ext cx="8099640" cy="3287880"/>
          </a:xfrm>
          <a:prstGeom prst="rect">
            <a:avLst/>
          </a:prstGeom>
          <a:noFill/>
          <a:ln>
            <a:noFill/>
          </a:ln>
        </p:spPr>
        <p:txBody>
          <a:bodyPr lIns="0" rIns="0" tIns="0" bIns="0">
            <a:normAutofit/>
          </a:bodyPr>
          <a:p>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Isi dari Kerangka Penelitian</a:t>
            </a:r>
            <a:endParaRPr b="0" lang="id-ID" sz="4400" spc="-1" strike="noStrike">
              <a:latin typeface="Arial"/>
            </a:endParaRPr>
          </a:p>
        </p:txBody>
      </p:sp>
      <p:sp>
        <p:nvSpPr>
          <p:cNvPr id="199" name="TextShape 2"/>
          <p:cNvSpPr txBox="1"/>
          <p:nvPr/>
        </p:nvSpPr>
        <p:spPr>
          <a:xfrm>
            <a:off x="1620000" y="1368000"/>
            <a:ext cx="8099640" cy="32878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Indikator (dibalik masalah tersebut)</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Metode yang diusulkan</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Objektif</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Pengukuran (pengujian keberhasilan)</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800000" y="88920"/>
            <a:ext cx="8136000" cy="5443200"/>
          </a:xfrm>
          <a:prstGeom prst="rect">
            <a:avLst/>
          </a:prstGeom>
          <a:ln>
            <a:noFill/>
          </a:ln>
        </p:spPr>
      </p:pic>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Content Placeholder 3" descr=""/>
          <p:cNvPicPr/>
          <p:nvPr/>
        </p:nvPicPr>
        <p:blipFill>
          <a:blip r:embed="rId1"/>
          <a:stretch/>
        </p:blipFill>
        <p:spPr>
          <a:xfrm>
            <a:off x="2308680" y="258480"/>
            <a:ext cx="7772040" cy="5213520"/>
          </a:xfrm>
          <a:prstGeom prst="rect">
            <a:avLst/>
          </a:prstGeom>
          <a:ln>
            <a:noFill/>
          </a:ln>
        </p:spPr>
      </p:pic>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Picture 2" descr=""/>
          <p:cNvPicPr/>
          <p:nvPr/>
        </p:nvPicPr>
        <p:blipFill>
          <a:blip r:embed="rId1"/>
          <a:stretch/>
        </p:blipFill>
        <p:spPr>
          <a:xfrm>
            <a:off x="2448000" y="-7920"/>
            <a:ext cx="7353720" cy="5714640"/>
          </a:xfrm>
          <a:prstGeom prst="rect">
            <a:avLst/>
          </a:prstGeom>
          <a:ln>
            <a:noFill/>
          </a:ln>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Penjelasan Kerangka</a:t>
            </a:r>
            <a:endParaRPr b="0" lang="id-ID" sz="4400" spc="-1" strike="noStrike">
              <a:latin typeface="Arial"/>
            </a:endParaRPr>
          </a:p>
        </p:txBody>
      </p:sp>
      <p:sp>
        <p:nvSpPr>
          <p:cNvPr id="204" name="TextShape 2"/>
          <p:cNvSpPr txBox="1"/>
          <p:nvPr/>
        </p:nvSpPr>
        <p:spPr>
          <a:xfrm>
            <a:off x="1620000" y="1368000"/>
            <a:ext cx="8099640" cy="3287880"/>
          </a:xfrm>
          <a:prstGeom prst="rect">
            <a:avLst/>
          </a:prstGeom>
          <a:noFill/>
          <a:ln>
            <a:noFill/>
          </a:ln>
        </p:spPr>
        <p:txBody>
          <a:bodyPr lIns="0" rIns="0" tIns="0" bIns="0">
            <a:normAutofit fontScale="36000"/>
          </a:bodyPr>
          <a:p>
            <a:pPr marL="432000" indent="-324000" algn="just">
              <a:spcBef>
                <a:spcPts val="1417"/>
              </a:spcBef>
              <a:buClr>
                <a:srgbClr val="000000"/>
              </a:buClr>
              <a:buSzPct val="45000"/>
              <a:buFont typeface="Wingdings" charset="2"/>
              <a:buChar char=""/>
            </a:pPr>
            <a:r>
              <a:rPr b="0" lang="id-ID" sz="3200" spc="-1" strike="noStrike">
                <a:latin typeface="Arial"/>
              </a:rPr>
              <a:t>Parameter aman dikenal dengan cara mengamankan file melawan serangan orang yang tidak sah. Dalam parameter ketidaksamaan, file yang dienkripsi konten harus berbeda dengan file asli. Oleh karena itu, file yang dienkripsi adalah tidak terbaca oleh perangkat lunak. Parameter kerentanan diketahui dengan seberapa rentannya kebocoran informasi. Jika database normal dibaca dengan editor biner, informasinya akan ditampilkan di editor. Informasi yang ditampilkan dapat mengandung rahasia informasi seperti kata sandi atau otentikasi database</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Saran Penulisan</a:t>
            </a:r>
            <a:endParaRPr b="0" lang="id-ID" sz="4400" spc="-1" strike="noStrike">
              <a:latin typeface="Arial"/>
            </a:endParaRPr>
          </a:p>
        </p:txBody>
      </p:sp>
      <p:sp>
        <p:nvSpPr>
          <p:cNvPr id="206" name="TextShape 2"/>
          <p:cNvSpPr txBox="1"/>
          <p:nvPr/>
        </p:nvSpPr>
        <p:spPr>
          <a:xfrm>
            <a:off x="1620000" y="1368000"/>
            <a:ext cx="8099640" cy="3287880"/>
          </a:xfrm>
          <a:prstGeom prst="rect">
            <a:avLst/>
          </a:prstGeom>
          <a:noFill/>
          <a:ln>
            <a:noFill/>
          </a:ln>
        </p:spPr>
        <p:txBody>
          <a:bodyPr lIns="0" rIns="0" tIns="0" bIns="0">
            <a:normAutofit fontScale="56000"/>
          </a:bodyPr>
          <a:p>
            <a:pPr marL="432000" indent="-324000" algn="just">
              <a:spcBef>
                <a:spcPts val="1417"/>
              </a:spcBef>
              <a:buClr>
                <a:srgbClr val="000000"/>
              </a:buClr>
              <a:buSzPct val="45000"/>
              <a:buFont typeface="Wingdings" charset="2"/>
              <a:buChar char=""/>
            </a:pPr>
            <a:r>
              <a:rPr b="0" lang="id-ID" sz="3200" spc="-1" strike="noStrike">
                <a:latin typeface="Arial"/>
              </a:rPr>
              <a:t>Sebaiknya kerangka teori memakai acuan yang berkaitan dengan masalah yang sedang diteliti serta acuan-acuan yang berisi hasil penelitian sebelumnya (dapat disajikan pada Bab II atau dibuatkan sub bab sendiri).</a:t>
            </a:r>
            <a:endParaRPr b="0" lang="id-ID" sz="3200" spc="-1" strike="noStrike">
              <a:latin typeface="Arial"/>
            </a:endParaRPr>
          </a:p>
          <a:p>
            <a:pPr marL="432000" indent="-324000" algn="just">
              <a:spcBef>
                <a:spcPts val="1417"/>
              </a:spcBef>
              <a:buClr>
                <a:srgbClr val="000000"/>
              </a:buClr>
              <a:buSzPct val="45000"/>
              <a:buFont typeface="Wingdings" charset="2"/>
              <a:buChar char=""/>
            </a:pPr>
            <a:r>
              <a:rPr b="0" lang="id-ID" sz="3200" spc="-1" strike="noStrike">
                <a:latin typeface="Arial"/>
              </a:rPr>
              <a:t>Cara penulisan dari sub bab sub bab yang lain harus tetap mempunyai hubungan yang jelas serta memperhatikan aturan pada penulisan pustaka.</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Beruntutan</a:t>
            </a:r>
            <a:endParaRPr b="0" lang="id-ID" sz="4400" spc="-1" strike="noStrike">
              <a:latin typeface="Arial"/>
            </a:endParaRPr>
          </a:p>
        </p:txBody>
      </p:sp>
      <p:sp>
        <p:nvSpPr>
          <p:cNvPr id="208" name="TextShape 2"/>
          <p:cNvSpPr txBox="1"/>
          <p:nvPr/>
        </p:nvSpPr>
        <p:spPr>
          <a:xfrm>
            <a:off x="1620000" y="1368000"/>
            <a:ext cx="8099640" cy="4032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Software</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Lisensi</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Bahasa Pemrograman</a:t>
            </a:r>
            <a:endParaRPr b="0" lang="id-ID" sz="24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Algoritma</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Teknik Enkripsi Dekripsi</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Peningkatan keamanan</a:t>
            </a:r>
            <a:endParaRPr b="0" lang="id-ID" sz="24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dkk</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latin typeface="Arial"/>
              </a:rPr>
              <a:t>Lanjutan</a:t>
            </a:r>
            <a:endParaRPr b="0" lang="id-ID" sz="4400" spc="-1" strike="noStrike">
              <a:latin typeface="Arial"/>
            </a:endParaRPr>
          </a:p>
        </p:txBody>
      </p:sp>
      <p:sp>
        <p:nvSpPr>
          <p:cNvPr id="210" name="TextShape 2"/>
          <p:cNvSpPr txBox="1"/>
          <p:nvPr/>
        </p:nvSpPr>
        <p:spPr>
          <a:xfrm>
            <a:off x="1620000" y="1368000"/>
            <a:ext cx="8099640" cy="3287880"/>
          </a:xfrm>
          <a:prstGeom prst="rect">
            <a:avLst/>
          </a:prstGeom>
          <a:noFill/>
          <a:ln>
            <a:noFill/>
          </a:ln>
        </p:spPr>
        <p:txBody>
          <a:bodyPr lIns="0" rIns="0" tIns="0" bIns="0">
            <a:normAutofit fontScale="42000"/>
          </a:bodyPr>
          <a:p>
            <a:pPr marL="432000" indent="-324000">
              <a:spcBef>
                <a:spcPts val="1417"/>
              </a:spcBef>
              <a:buClr>
                <a:srgbClr val="000000"/>
              </a:buClr>
              <a:buSzPct val="45000"/>
              <a:buFont typeface="Wingdings" charset="2"/>
              <a:buChar char=""/>
            </a:pPr>
            <a:r>
              <a:rPr b="0" lang="id-ID" sz="3200" spc="-1" strike="noStrike">
                <a:latin typeface="Arial"/>
              </a:rPr>
              <a:t>Dengan banyaknya sumber bacaan, maka membuat kualitas penelitian yang dilakukan menjadi semakin baik, terlebih sumber bacaan yang terdiri dari teks book atau sumber lainnya congoh jurnal, koran, artikel dari majalah, internet dan yang lainnya.</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Pedoman kerangka teori tersebut berlaku untuk jenis penelitian apapun.</a:t>
            </a:r>
            <a:endParaRPr b="0" lang="id-ID" sz="3200" spc="-1" strike="noStrike">
              <a:latin typeface="Arial"/>
            </a:endParaRPr>
          </a:p>
          <a:p>
            <a:pPr marL="432000" indent="-324000">
              <a:spcBef>
                <a:spcPts val="1417"/>
              </a:spcBef>
              <a:buClr>
                <a:srgbClr val="000000"/>
              </a:buClr>
              <a:buSzPct val="45000"/>
              <a:buFont typeface="Wingdings" charset="2"/>
              <a:buChar char=""/>
            </a:pPr>
            <a:r>
              <a:rPr b="0" lang="id-ID" sz="3200" spc="-1" strike="noStrike">
                <a:latin typeface="Arial"/>
              </a:rPr>
              <a:t>Teori tidaklah sebuah pendapat pribadi (kecuali pendapat itu telah tertulis dalam buku)</a:t>
            </a:r>
            <a:endParaRPr b="0" lang="id-ID" sz="32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620000" y="216000"/>
            <a:ext cx="8099640" cy="935640"/>
          </a:xfrm>
          <a:prstGeom prst="rect">
            <a:avLst/>
          </a:prstGeom>
          <a:noFill/>
          <a:ln>
            <a:noFill/>
          </a:ln>
        </p:spPr>
        <p:txBody>
          <a:bodyPr lIns="0" rIns="0" tIns="0" bIns="0" anchor="ctr"/>
          <a:p>
            <a:pPr algn="ctr"/>
            <a:r>
              <a:rPr b="0" lang="id-ID" sz="4400" spc="-1" strike="noStrike">
                <a:solidFill>
                  <a:srgbClr val="000000"/>
                </a:solidFill>
                <a:latin typeface="Calibri"/>
              </a:rPr>
              <a:t>Tinjauan Studi</a:t>
            </a:r>
            <a:endParaRPr b="0" lang="id-ID" sz="4400" spc="-1" strike="noStrike">
              <a:latin typeface="Arial"/>
            </a:endParaRPr>
          </a:p>
        </p:txBody>
      </p:sp>
      <p:sp>
        <p:nvSpPr>
          <p:cNvPr id="123" name="TextShape 2"/>
          <p:cNvSpPr txBox="1"/>
          <p:nvPr/>
        </p:nvSpPr>
        <p:spPr>
          <a:xfrm>
            <a:off x="1620000" y="1368000"/>
            <a:ext cx="8099640" cy="3287880"/>
          </a:xfrm>
          <a:prstGeom prst="rect">
            <a:avLst/>
          </a:prstGeom>
          <a:noFill/>
          <a:ln>
            <a:noFill/>
          </a:ln>
        </p:spPr>
        <p:txBody>
          <a:bodyPr lIns="0" rIns="0" tIns="0" bIns="0">
            <a:normAutofit fontScale="94000"/>
          </a:bodyPr>
          <a:p>
            <a:pPr marL="432000" indent="-324000">
              <a:spcBef>
                <a:spcPts val="1417"/>
              </a:spcBef>
              <a:buClr>
                <a:srgbClr val="000000"/>
              </a:buClr>
              <a:buSzPct val="45000"/>
              <a:buFont typeface="Wingdings" charset="2"/>
              <a:buChar char=""/>
            </a:pPr>
            <a:endParaRPr b="0" lang="id-ID" sz="2800" spc="-1" strike="noStrike">
              <a:latin typeface="Arial"/>
            </a:endParaRPr>
          </a:p>
          <a:p>
            <a:pPr marL="432000" indent="-324000">
              <a:spcBef>
                <a:spcPts val="1417"/>
              </a:spcBef>
              <a:buClr>
                <a:srgbClr val="000000"/>
              </a:buClr>
              <a:buSzPct val="45000"/>
              <a:buFont typeface="Wingdings" charset="2"/>
              <a:buChar char=""/>
            </a:pPr>
            <a:r>
              <a:rPr b="0" lang="id-ID" sz="2800" spc="-1" strike="noStrike">
                <a:solidFill>
                  <a:srgbClr val="000000"/>
                </a:solidFill>
                <a:latin typeface="Calibri"/>
              </a:rPr>
              <a:t>Tinjauan Studi (</a:t>
            </a:r>
            <a:r>
              <a:rPr b="0" lang="id-ID" sz="2800" spc="-1" strike="noStrike">
                <a:solidFill>
                  <a:srgbClr val="0070c0"/>
                </a:solidFill>
                <a:latin typeface="Calibri"/>
              </a:rPr>
              <a:t>Related Research)</a:t>
            </a:r>
            <a:br/>
            <a:r>
              <a:rPr b="0" i="1" lang="id-ID" sz="2800" spc="-1" strike="noStrike">
                <a:solidFill>
                  <a:srgbClr val="000000"/>
                </a:solidFill>
                <a:latin typeface="Calibri"/>
              </a:rPr>
              <a:t>(uraikan minimal 3 penelitian lain yang berhubungan (masalah-metode-hasil), serta tunjukkan bedanya dengan penelitian kita)</a:t>
            </a:r>
            <a:endParaRPr b="0" lang="id-ID" sz="2800" spc="-1" strike="noStrike">
              <a:latin typeface="Arial"/>
            </a:endParaRPr>
          </a:p>
          <a:p>
            <a:pPr marL="432000" indent="-324000">
              <a:spcBef>
                <a:spcPts val="1417"/>
              </a:spcBef>
              <a:buClr>
                <a:srgbClr val="000000"/>
              </a:buClr>
              <a:buSzPct val="45000"/>
              <a:buFont typeface="Wingdings" charset="2"/>
              <a:buChar char=""/>
            </a:pPr>
            <a:r>
              <a:rPr b="0" lang="id-ID" sz="2800" spc="-1" strike="noStrike">
                <a:solidFill>
                  <a:srgbClr val="000000"/>
                </a:solidFill>
                <a:latin typeface="Calibri"/>
              </a:rPr>
              <a:t>Tinjauan Pustaka (</a:t>
            </a:r>
            <a:r>
              <a:rPr b="0" lang="id-ID" sz="2800" spc="-1" strike="noStrike">
                <a:solidFill>
                  <a:srgbClr val="0070c0"/>
                </a:solidFill>
                <a:latin typeface="Calibri"/>
              </a:rPr>
              <a:t>Landasan Teori)</a:t>
            </a:r>
            <a:endParaRPr b="0" lang="id-ID" sz="2800" spc="-1" strike="noStrike">
              <a:latin typeface="Arial"/>
            </a:endParaRPr>
          </a:p>
          <a:p>
            <a:pPr marL="432000" indent="-324000">
              <a:spcBef>
                <a:spcPts val="1417"/>
              </a:spcBef>
              <a:buClr>
                <a:srgbClr val="000000"/>
              </a:buClr>
              <a:buSzPct val="45000"/>
              <a:buFont typeface="Wingdings" charset="2"/>
              <a:buChar char=""/>
            </a:pPr>
            <a:r>
              <a:rPr b="0" lang="id-ID" sz="2800" spc="-1" strike="noStrike">
                <a:solidFill>
                  <a:srgbClr val="000000"/>
                </a:solidFill>
                <a:latin typeface="Calibri"/>
              </a:rPr>
              <a:t>Kerangka Pemikiran</a:t>
            </a:r>
            <a:br/>
            <a:r>
              <a:rPr b="0" i="1" lang="id-ID" sz="2800" spc="-1" strike="noStrike">
                <a:solidFill>
                  <a:srgbClr val="000000"/>
                </a:solidFill>
                <a:latin typeface="Calibri"/>
              </a:rPr>
              <a:t>(gambar kerangka pemikiran beserta penjelasannya)</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4400" spc="-1" strike="noStrike">
                <a:solidFill>
                  <a:srgbClr val="000000"/>
                </a:solidFill>
                <a:latin typeface="Calibri"/>
              </a:rPr>
              <a:t>Tinjauan Studi</a:t>
            </a:r>
            <a:endParaRPr b="0" lang="id-ID" sz="4400" spc="-1" strike="noStrike">
              <a:latin typeface="Arial"/>
            </a:endParaRPr>
          </a:p>
        </p:txBody>
      </p:sp>
      <p:sp>
        <p:nvSpPr>
          <p:cNvPr id="125" name="CustomShape 2"/>
          <p:cNvSpPr/>
          <p:nvPr/>
        </p:nvSpPr>
        <p:spPr>
          <a:xfrm>
            <a:off x="1656000" y="1296000"/>
            <a:ext cx="8099640" cy="32878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Di bagian pertama ini menceritakan masalah utama yang sedang dijadikan bahan penelitian.</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Setelah itu baru diceritakan solusi yang menjadi pemecah permasalahan yang sedang dihadapi.</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Ceritakan juga hasil akhir yang </a:t>
            </a:r>
            <a:r>
              <a:rPr b="1" lang="id-ID" sz="2400" spc="-1" strike="noStrike">
                <a:solidFill>
                  <a:srgbClr val="050505"/>
                </a:solidFill>
                <a:latin typeface="Arial"/>
              </a:rPr>
              <a:t>diharapkan </a:t>
            </a:r>
            <a:r>
              <a:rPr b="0" lang="id-ID" sz="2400" spc="-1" strike="noStrike">
                <a:solidFill>
                  <a:srgbClr val="050505"/>
                </a:solidFill>
                <a:latin typeface="Arial"/>
              </a:rPr>
              <a:t>ketika solusi tersebut diimplementasikan.</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Di bagian ini pula kita dapat menjelaskan solusi tersebut secara lebih detail dan jelas</a:t>
            </a:r>
            <a:endParaRPr b="0" lang="id-ID" sz="2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Contoh Penceritaan Masalah</a:t>
            </a:r>
            <a:endParaRPr b="0" lang="id-ID" sz="3300" spc="-1" strike="noStrike">
              <a:latin typeface="Arial"/>
            </a:endParaRPr>
          </a:p>
        </p:txBody>
      </p:sp>
      <p:sp>
        <p:nvSpPr>
          <p:cNvPr id="127"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fontScale="88000"/>
          </a:bodyPr>
          <a:p>
            <a:pPr marL="432000" indent="-323640" algn="just">
              <a:lnSpc>
                <a:spcPct val="100000"/>
              </a:lnSpc>
              <a:spcAft>
                <a:spcPts val="1060"/>
              </a:spcAft>
              <a:buClr>
                <a:srgbClr val="0066ff"/>
              </a:buClr>
              <a:buSzPct val="40000"/>
              <a:buFont typeface="Wingdings" charset="2"/>
              <a:buChar char=""/>
            </a:pPr>
            <a:r>
              <a:rPr b="0" lang="id-ID" sz="2800" spc="-1" strike="noStrike">
                <a:solidFill>
                  <a:srgbClr val="050505"/>
                </a:solidFill>
                <a:latin typeface="Arial"/>
              </a:rPr>
              <a:t>Pembacaan file tanpa izin atau cracking menjadi masalah yang besar kali ini. Dengan mengetahui kelemahan sistem, penyerang dapat mengambil infomasi rahasia di dalam file tersebut. Jika penyerang dapat menggunakan kelemahan sistem, penyerang mampu membuat perubahan tanpa izin yang tentunya dapat membahayakan sistem, informasi palsu, dan gangguan sistem.</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Penjelasan</a:t>
            </a:r>
            <a:endParaRPr b="0" lang="id-ID" sz="3300" spc="-1" strike="noStrike">
              <a:latin typeface="Arial"/>
            </a:endParaRPr>
          </a:p>
        </p:txBody>
      </p:sp>
      <p:sp>
        <p:nvSpPr>
          <p:cNvPr id="129"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Contoh di atas tadi merupakan penjelasan dari masalah yang terdapat di dalam file database jika berhasil dibongkar oleh orang yang tidak bertanggung jawab</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Jika bidang kriptografi fokus kepada objek keamanannya</a:t>
            </a:r>
            <a:endParaRPr b="0" lang="id-ID" sz="2400" spc="-1" strike="noStrike">
              <a:latin typeface="Arial"/>
            </a:endParaRPr>
          </a:p>
          <a:p>
            <a:pPr marL="432000" indent="-323640" algn="just">
              <a:lnSpc>
                <a:spcPct val="100000"/>
              </a:lnSpc>
              <a:spcAft>
                <a:spcPts val="1060"/>
              </a:spcAft>
              <a:buClr>
                <a:srgbClr val="0066ff"/>
              </a:buClr>
              <a:buSzPct val="40000"/>
              <a:buFont typeface="Wingdings" charset="2"/>
              <a:buChar char=""/>
            </a:pPr>
            <a:r>
              <a:rPr b="0" lang="id-ID" sz="2400" spc="-1" strike="noStrike">
                <a:solidFill>
                  <a:srgbClr val="050505"/>
                </a:solidFill>
                <a:latin typeface="Arial"/>
              </a:rPr>
              <a:t>Maka dibidang lain juga fokus kepada objeknya, dan perhatikan apa yang terjadi jika “metode/solusi” tidak diterapkan</a:t>
            </a:r>
            <a:endParaRPr b="0" lang="id-ID" sz="24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id-ID" sz="3300" spc="-1" strike="noStrike">
                <a:solidFill>
                  <a:srgbClr val="050505"/>
                </a:solidFill>
                <a:latin typeface="Times New Roman"/>
              </a:rPr>
              <a:t>Ilustrasi</a:t>
            </a:r>
            <a:endParaRPr b="0" lang="id-ID" sz="3300" spc="-1" strike="noStrike">
              <a:latin typeface="Arial"/>
            </a:endParaRPr>
          </a:p>
        </p:txBody>
      </p:sp>
      <p:grpSp>
        <p:nvGrpSpPr>
          <p:cNvPr id="131" name="Group 2"/>
          <p:cNvGrpSpPr/>
          <p:nvPr/>
        </p:nvGrpSpPr>
        <p:grpSpPr>
          <a:xfrm>
            <a:off x="863640" y="1440000"/>
            <a:ext cx="7776000" cy="3599640"/>
            <a:chOff x="863640" y="1440000"/>
            <a:chExt cx="7776000" cy="3599640"/>
          </a:xfrm>
        </p:grpSpPr>
        <p:sp>
          <p:nvSpPr>
            <p:cNvPr id="132" name="CustomShape 3"/>
            <p:cNvSpPr/>
            <p:nvPr/>
          </p:nvSpPr>
          <p:spPr>
            <a:xfrm>
              <a:off x="2088000" y="1512000"/>
              <a:ext cx="2231640" cy="1295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200" spc="-1" strike="noStrike">
                  <a:solidFill>
                    <a:srgbClr val="000000"/>
                  </a:solidFill>
                  <a:latin typeface="Arial"/>
                  <a:ea typeface="DejaVu Sans"/>
                </a:rPr>
                <a:t>Objek Masalah</a:t>
              </a:r>
              <a:endParaRPr b="0" lang="id-ID" sz="2200" spc="-1" strike="noStrike">
                <a:latin typeface="Arial"/>
              </a:endParaRPr>
            </a:p>
          </p:txBody>
        </p:sp>
        <p:sp>
          <p:nvSpPr>
            <p:cNvPr id="133" name="CustomShape 4"/>
            <p:cNvSpPr/>
            <p:nvPr/>
          </p:nvSpPr>
          <p:spPr>
            <a:xfrm>
              <a:off x="7200000" y="1440000"/>
              <a:ext cx="1439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400" spc="-1" strike="noStrike">
                  <a:solidFill>
                    <a:srgbClr val="000000"/>
                  </a:solidFill>
                  <a:latin typeface="Arial"/>
                  <a:ea typeface="DejaVu Sans"/>
                </a:rPr>
                <a:t>Efek</a:t>
              </a:r>
              <a:endParaRPr b="0" lang="id-ID" sz="2400" spc="-1" strike="noStrike">
                <a:latin typeface="Arial"/>
              </a:endParaRPr>
            </a:p>
          </p:txBody>
        </p:sp>
        <p:sp>
          <p:nvSpPr>
            <p:cNvPr id="134" name="CustomShape 5"/>
            <p:cNvSpPr/>
            <p:nvPr/>
          </p:nvSpPr>
          <p:spPr>
            <a:xfrm>
              <a:off x="2088000" y="3672000"/>
              <a:ext cx="2231640" cy="1295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200" spc="-1" strike="noStrike">
                  <a:solidFill>
                    <a:srgbClr val="000000"/>
                  </a:solidFill>
                  <a:latin typeface="Arial"/>
                  <a:ea typeface="DejaVu Sans"/>
                </a:rPr>
                <a:t>Objek Masalah</a:t>
              </a:r>
              <a:endParaRPr b="0" lang="id-ID" sz="2200" spc="-1" strike="noStrike">
                <a:latin typeface="Arial"/>
              </a:endParaRPr>
            </a:p>
          </p:txBody>
        </p:sp>
        <p:sp>
          <p:nvSpPr>
            <p:cNvPr id="135" name="CustomShape 6"/>
            <p:cNvSpPr/>
            <p:nvPr/>
          </p:nvSpPr>
          <p:spPr>
            <a:xfrm>
              <a:off x="7200000" y="3600000"/>
              <a:ext cx="1439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400" spc="-1" strike="noStrike">
                  <a:solidFill>
                    <a:srgbClr val="000000"/>
                  </a:solidFill>
                  <a:latin typeface="Arial"/>
                  <a:ea typeface="DejaVu Sans"/>
                </a:rPr>
                <a:t>Efek</a:t>
              </a:r>
              <a:endParaRPr b="0" lang="id-ID" sz="2400" spc="-1" strike="noStrike">
                <a:latin typeface="Arial"/>
              </a:endParaRPr>
            </a:p>
          </p:txBody>
        </p:sp>
        <p:sp>
          <p:nvSpPr>
            <p:cNvPr id="136" name="CustomShape 7"/>
            <p:cNvSpPr/>
            <p:nvPr/>
          </p:nvSpPr>
          <p:spPr>
            <a:xfrm>
              <a:off x="5040000" y="3672000"/>
              <a:ext cx="1511640" cy="136764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id-ID" sz="2600" spc="-1" strike="noStrike">
                  <a:solidFill>
                    <a:srgbClr val="000000"/>
                  </a:solidFill>
                  <a:latin typeface="Arial"/>
                  <a:ea typeface="DejaVu Sans"/>
                </a:rPr>
                <a:t>Solusi</a:t>
              </a:r>
              <a:endParaRPr b="0" lang="id-ID" sz="2600" spc="-1" strike="noStrike">
                <a:latin typeface="Arial"/>
              </a:endParaRPr>
            </a:p>
            <a:p>
              <a:pPr algn="ctr">
                <a:lnSpc>
                  <a:spcPct val="100000"/>
                </a:lnSpc>
              </a:pPr>
              <a:r>
                <a:rPr b="0" lang="id-ID" sz="2600" spc="-1" strike="noStrike">
                  <a:solidFill>
                    <a:srgbClr val="000000"/>
                  </a:solidFill>
                  <a:latin typeface="Arial"/>
                  <a:ea typeface="DejaVu Sans"/>
                </a:rPr>
                <a:t>Metode</a:t>
              </a:r>
              <a:endParaRPr b="0" lang="id-ID" sz="2600" spc="-1" strike="noStrike">
                <a:latin typeface="Arial"/>
              </a:endParaRPr>
            </a:p>
          </p:txBody>
        </p:sp>
        <p:sp>
          <p:nvSpPr>
            <p:cNvPr id="137" name="Line 8"/>
            <p:cNvSpPr/>
            <p:nvPr/>
          </p:nvSpPr>
          <p:spPr>
            <a:xfrm>
              <a:off x="4320000" y="2160000"/>
              <a:ext cx="2880000" cy="360"/>
            </a:xfrm>
            <a:prstGeom prst="line">
              <a:avLst/>
            </a:prstGeom>
            <a:ln w="38160">
              <a:solidFill>
                <a:srgbClr val="000000"/>
              </a:solidFill>
              <a:round/>
              <a:tailEnd len="med" type="triangle" w="med"/>
            </a:ln>
          </p:spPr>
          <p:style>
            <a:lnRef idx="0"/>
            <a:fillRef idx="0"/>
            <a:effectRef idx="0"/>
            <a:fontRef idx="minor"/>
          </p:style>
        </p:sp>
        <p:sp>
          <p:nvSpPr>
            <p:cNvPr id="138" name="Line 9"/>
            <p:cNvSpPr/>
            <p:nvPr/>
          </p:nvSpPr>
          <p:spPr>
            <a:xfrm>
              <a:off x="4320000" y="4391640"/>
              <a:ext cx="720000" cy="360"/>
            </a:xfrm>
            <a:prstGeom prst="line">
              <a:avLst/>
            </a:prstGeom>
            <a:ln w="38160">
              <a:solidFill>
                <a:srgbClr val="000000"/>
              </a:solidFill>
              <a:round/>
              <a:tailEnd len="med" type="triangle" w="med"/>
            </a:ln>
          </p:spPr>
          <p:style>
            <a:lnRef idx="0"/>
            <a:fillRef idx="0"/>
            <a:effectRef idx="0"/>
            <a:fontRef idx="minor"/>
          </p:style>
        </p:sp>
        <p:sp>
          <p:nvSpPr>
            <p:cNvPr id="139" name="Line 10"/>
            <p:cNvSpPr/>
            <p:nvPr/>
          </p:nvSpPr>
          <p:spPr>
            <a:xfrm>
              <a:off x="6552000" y="4391640"/>
              <a:ext cx="648000" cy="360"/>
            </a:xfrm>
            <a:prstGeom prst="line">
              <a:avLst/>
            </a:prstGeom>
            <a:ln w="38160">
              <a:solidFill>
                <a:srgbClr val="000000"/>
              </a:solidFill>
              <a:round/>
              <a:tailEnd len="med" type="triangle" w="med"/>
            </a:ln>
          </p:spPr>
          <p:style>
            <a:lnRef idx="0"/>
            <a:fillRef idx="0"/>
            <a:effectRef idx="0"/>
            <a:fontRef idx="minor"/>
          </p:style>
        </p:sp>
        <p:sp>
          <p:nvSpPr>
            <p:cNvPr id="140" name="Line 11"/>
            <p:cNvSpPr/>
            <p:nvPr/>
          </p:nvSpPr>
          <p:spPr>
            <a:xfrm>
              <a:off x="863640" y="2160000"/>
              <a:ext cx="1080360" cy="360"/>
            </a:xfrm>
            <a:prstGeom prst="line">
              <a:avLst/>
            </a:prstGeom>
            <a:ln w="76320">
              <a:solidFill>
                <a:srgbClr val="000000"/>
              </a:solidFill>
              <a:roun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20000" y="216000"/>
            <a:ext cx="8099640" cy="9356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id-ID" sz="5400" spc="-1" strike="noStrike">
                <a:solidFill>
                  <a:srgbClr val="050505"/>
                </a:solidFill>
                <a:latin typeface="Times New Roman"/>
              </a:rPr>
              <a:t>Contoh Lain</a:t>
            </a:r>
            <a:endParaRPr b="0" lang="id-ID" sz="5400" spc="-1" strike="noStrike">
              <a:latin typeface="Arial"/>
            </a:endParaRPr>
          </a:p>
        </p:txBody>
      </p:sp>
      <p:sp>
        <p:nvSpPr>
          <p:cNvPr id="142" name="CustomShape 2"/>
          <p:cNvSpPr/>
          <p:nvPr/>
        </p:nvSpPr>
        <p:spPr>
          <a:xfrm>
            <a:off x="1620000" y="1368000"/>
            <a:ext cx="8099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ff"/>
              </a:buClr>
              <a:buSzPct val="40000"/>
              <a:buFont typeface="Wingdings" charset="2"/>
              <a:buChar char=""/>
            </a:pPr>
            <a:r>
              <a:rPr b="0" lang="id-ID" sz="4000" spc="-1" strike="noStrike">
                <a:solidFill>
                  <a:srgbClr val="050505"/>
                </a:solidFill>
                <a:latin typeface="Arial"/>
              </a:rPr>
              <a:t>Teknologi SmartHome:</a:t>
            </a:r>
            <a:endParaRPr b="0" lang="id-ID" sz="4000" spc="-1" strike="noStrike">
              <a:latin typeface="Arial"/>
            </a:endParaRPr>
          </a:p>
          <a:p>
            <a:pPr lvl="1" marL="864000" indent="-323640">
              <a:lnSpc>
                <a:spcPct val="100000"/>
              </a:lnSpc>
              <a:spcAft>
                <a:spcPts val="848"/>
              </a:spcAft>
              <a:buClr>
                <a:srgbClr val="0066ff"/>
              </a:buClr>
              <a:buSzPct val="40000"/>
              <a:buFont typeface="Symbol"/>
              <a:buChar char=""/>
            </a:pPr>
            <a:r>
              <a:rPr b="0" lang="id-ID" sz="3200" spc="-1" strike="noStrike">
                <a:solidFill>
                  <a:srgbClr val="050505"/>
                </a:solidFill>
                <a:latin typeface="Arial"/>
              </a:rPr>
              <a:t>Ceritakan apa yang akan terjadi jika SmartHome tidak diterapkan:</a:t>
            </a:r>
            <a:endParaRPr b="0" lang="id-ID" sz="32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2800" spc="-1" strike="noStrike">
                <a:solidFill>
                  <a:srgbClr val="050505"/>
                </a:solidFill>
                <a:latin typeface="Arial"/>
              </a:rPr>
              <a:t>Pencurian</a:t>
            </a:r>
            <a:endParaRPr b="0" lang="id-ID" sz="28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2800" spc="-1" strike="noStrike">
                <a:solidFill>
                  <a:srgbClr val="050505"/>
                </a:solidFill>
                <a:latin typeface="Arial"/>
              </a:rPr>
              <a:t>AC lupa dimatikan = pemborosan listrik</a:t>
            </a:r>
            <a:endParaRPr b="0" lang="id-ID" sz="2800" spc="-1" strike="noStrike">
              <a:latin typeface="Arial"/>
            </a:endParaRPr>
          </a:p>
          <a:p>
            <a:pPr lvl="2" marL="1296000" indent="-287640">
              <a:lnSpc>
                <a:spcPct val="100000"/>
              </a:lnSpc>
              <a:spcAft>
                <a:spcPts val="632"/>
              </a:spcAft>
              <a:buClr>
                <a:srgbClr val="0066ff"/>
              </a:buClr>
              <a:buSzPct val="40000"/>
              <a:buFont typeface="Wingdings" charset="2"/>
              <a:buChar char=""/>
            </a:pPr>
            <a:r>
              <a:rPr b="0" lang="id-ID" sz="2800" spc="-1" strike="noStrike">
                <a:solidFill>
                  <a:srgbClr val="050505"/>
                </a:solidFill>
                <a:latin typeface="Arial"/>
              </a:rPr>
              <a:t>Keadaan rumah tidak bisa terpantau</a:t>
            </a:r>
            <a:endParaRPr b="0" lang="id-ID"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TotalTime>
  <Application>LibreOffice/6.1.3.2$Linux_X86_64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2018-11-18T12:48:21Z</dcterms:created>
  <dc:creator/>
  <dc:description/>
  <dc:language>id-ID</dc:language>
  <cp:lastModifiedBy/>
  <dcterms:modified xsi:type="dcterms:W3CDTF">2018-11-18T16:51:58Z</dcterms:modified>
  <cp:revision>18</cp:revision>
  <dc:subject/>
  <dc:title>DNA</dc:title>
</cp:coreProperties>
</file>