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60" r:id="rId5"/>
  </p:sldMasterIdLst>
  <p:sldIdLst>
    <p:sldId id="256" r:id="rId6"/>
    <p:sldId id="257" r:id="rId7"/>
    <p:sldId id="258" r:id="rId8"/>
    <p:sldId id="259" r:id="rId9"/>
    <p:sldId id="260" r:id="rId10"/>
    <p:sldId id="263" r:id="rId11"/>
    <p:sldId id="261" r:id="rId12"/>
    <p:sldId id="264" r:id="rId13"/>
    <p:sldId id="262" r:id="rId14"/>
    <p:sldId id="265" r:id="rId15"/>
    <p:sldId id="266" r:id="rId16"/>
    <p:sldId id="267" r:id="rId17"/>
    <p:sldId id="268" r:id="rId18"/>
    <p:sldId id="269" r:id="rId19"/>
  </p:sldIdLst>
  <p:sldSz cx="9144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83746729" val="974" rev64="64" revOS="3"/>
      <pr:smFileRevision xmlns:pr="smNativeData" dt="1583746729" val="101"/>
      <pr:guideOptions xmlns:pr="smNativeData" dt="1583746729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59" d="100"/>
          <a:sy n="59" d="100"/>
        </p:scale>
        <p:origin x="1325" y="204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6" d="100"/>
        <a:sy n="16" d="100"/>
      </p:scale>
      <p:origin x="0" y="0"/>
    </p:cViewPr>
  </p:sorterViewPr>
  <p:notesViewPr>
    <p:cSldViewPr snapToObjects="1" showGuides="1">
      <p:cViewPr>
        <p:scale>
          <a:sx n="59" d="100"/>
          <a:sy n="59" d="100"/>
        </p:scale>
        <p:origin x="1325" y="204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themeOverride" Target="../theme/themeOverride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 type="title">
  <p:cSld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PlaceholderArea1"/>
          <p:cNvSpPr>
            <a:spLocks noGrp="1" noChangeArrowheads="1"/>
            <a:extLst>
              <a:ext uri="smNativeData">
                <pr:smNativeData xmlns:pr="smNativeData" val="SMDATA_13_qQ5mXh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qBAAAPg0AABc0AACiFQAAEAAAACYAAAAIAAAAffD///////8="/>
              </a:ext>
            </a:extLst>
          </p:cNvSpPr>
          <p:nvPr>
            <p:ph type="ctrTitle"/>
          </p:nvPr>
        </p:nvSpPr>
        <p:spPr>
          <a:xfrm>
            <a:off x="717550" y="2152650"/>
            <a:ext cx="7750175" cy="1363980"/>
          </a:xfr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400" b="0" i="0" u="none" strike="noStrike" kern="1" spc="0" baseline="0">
                <a:solidFill>
                  <a:schemeClr val="tx2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ubtitlePlaceholderArea1"/>
          <p:cNvSpPr>
            <a:spLocks noGrp="1" noChangeArrowheads="1"/>
            <a:extLst>
              <a:ext uri="smNativeData">
                <pr:smNativeData xmlns:pr="smNativeData" val="SMDATA_13_qQ5m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kCAAA1xcAAK0vAADgIgAAEAAAACYAAAAIAAAAffD///////8="/>
              </a:ext>
            </a:extLst>
          </p:cNvSpPr>
          <p:nvPr>
            <p:ph type="subTitle" idx="1"/>
          </p:nvPr>
        </p:nvSpPr>
        <p:spPr>
          <a:xfrm>
            <a:off x="1363980" y="3875405"/>
            <a:ext cx="6386195" cy="1793875"/>
          </a:xfr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1pPr>
            <a:lvl2pPr marL="38100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2pPr>
            <a:lvl3pPr marL="76200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3pPr>
            <a:lvl4pPr marL="114300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4pPr>
            <a:lvl5pPr marL="152400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5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qQ5m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ZiYAAKgRAAB/KQAAEAAAACYAAAAIAAAAfHD///////8="/>
              </a:ext>
            </a:extLst>
          </p:cNvSpPr>
          <p:nvPr>
            <p:ph type="dt" idx="2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fld id="{07844DC1-8FEA-D1BB-A43C-79EE0372522C}" type="datetime1">
              <a:t>{Datum/Zeit}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qQ5m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+FAAAZiYAAMEjAAB/KQAAEAAAACYAAAAIAAAAfHD///////8="/>
              </a:ext>
            </a:extLst>
          </p:cNvSpPr>
          <p:nvPr>
            <p:ph type="ftr" idx="3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{Fußzeile}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qQ5m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mJgAAZiYAAGk1AAB/KQAAEAAAACYAAAAIAAAAfHD///////8="/>
              </a:ext>
            </a:extLst>
          </p:cNvSpPr>
          <p:nvPr>
            <p:ph type="sldNum" idx="4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fld id="{391FF0C0-8ED4-4A06-9AA7-7853BEE96C2D}" type="slidenum">
              <a:t>{Nr.}</a:t>
            </a:fld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Q5mXh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GUAe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qQ5mXhMAAAAlAAAAZAAAAA8BAAAAkAAAAEgAAACQAAAASAAAAAAAAAAAAAAAAQ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tQkAAGk1AACFJQAAEAAAACYAAAAIAAAAAo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qQ5m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FACC056-18F2-F936-BC14-EE638E5A4ABB}" type="datetime1">
              <a:t>{Datum/Zeit}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qQ5m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qQ5m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599B90B-45B8-CC4F-F621-B31AF76F00E6}" type="slidenum">
              <a:t>{Nr.}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Q5mXhMAAAAlAAAAZAAAAA8BAAAAkAAAAEgAAACQAAAASAAAAAAAAAACAAAAAQ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DIKAAAsAEAAHA1AACwJQAAA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qQ5mXhMAAAAlAAAAZAAAAA8BAAAAkAAAAEgAAACQAAAASAAAAAAAAAAAAAAAAQ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DQAgAAsAEAANgnAACwJQAAAAAAACYAAAAIAAAAA4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qQ5m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BQUFBQ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8AFFFD2-9C95-FA09-DB17-6A5CB1592D3F}" type="datetime1">
              <a:t>{Datum/Zeit}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qQ5m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IyMjIw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qQ5m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IuLi4s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615A333-7DAB-4055-E5AD-8B00EDE313DE}" type="slidenum">
              <a:t>{Nr.}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Q5mXh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qQ5m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tQkAAGk1AACFJQAAEAAAACYAAAAIAAAAAI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qQ5m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606303C-72CB-53C6-85BE-84937EF073D1}" type="datetime1">
              <a:t>{Datum/Zeit}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qQ5m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PeAw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qQ5m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01E7E59-17AD-4B88-E3A6-E1DD30E815B4}" type="slidenum">
              <a:t>{Nr.}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Q5m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yBAAAHBsAAEI0AAB9IwAAAAAAACYAAAAIAAAAgQ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qQ5mXhMAAAAlAAAAZAAAAA8BAAAAkAAAAEgAAACQAAAASAAAAAAAAAAC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yBAAA4REAAEI0AAAcGwAAAAAAACYAAAAIAAAAgQ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qQ5m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F33C0D7-9982-6636-CC8B-6F638EC53A3A}" type="datetime1">
              <a:t>{Datum/Zeit}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qQ5m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GBnAwY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qQ5m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NAD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F5ECD5A-1492-0B3B-DCE6-E26E83A82AB7}" type="slidenum">
              <a:t>{Nr.}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Q5mXh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qQ5m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GkAYw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DQAgAA2AkAAKgbAACwJQAAAAAAACYAAAAIAAAAAYAAAAAAAAA="/>
              </a:ext>
            </a:extLst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qQ5m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YHAAA2AkAAHA1AACwJQAAAAAAACYAAAAIAAAAAYAAAAAAAAA="/>
              </a:ext>
            </a:extLst>
          </p:cNvSpPr>
          <p:nvPr>
            <p:ph sz="half" idx="2"/>
          </p:nvPr>
        </p:nvSpPr>
        <p:spPr>
          <a:xfrm>
            <a:off x="4648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qQ5m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16D5298-D68C-38A4-C2D5-20F11C9B3475}" type="datetime1">
              <a:t>{Datum/Zeit}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qQ5m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qQ5m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43C614D-0389-6997-C784-F5C22FCA31A0}" type="slidenum">
              <a:t>{Nr.}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Q5mXh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qQ5mXhMAAAAlAAAAZAAAAA8BAAAAkAAAAEgAAACQAAAASAAAAAAAAAAC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HcAbw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DQAgAAcQkAAKobAABhDQAAAAAAACYAAAAIAAAAgQ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qQ5m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OAQ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DQAgAAYQ0AAKobAACwJQAAAAAAACYAAAAIAAAAAYAAAAAAAAA="/>
              </a:ext>
            </a:extLst>
          </p:cNvSpPr>
          <p:nvPr>
            <p:ph sz="half" idx="2"/>
          </p:nvPr>
        </p:nvSpPr>
        <p:spPr>
          <a:xfrm>
            <a:off x="45720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qQ5mXhMAAAAlAAAAZAAAAA8BAAAAkAAAAEgAAACQAAAASAAAAAAAAAAC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IYKV20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WHAAAcQkAAHA1AABhDQAAAAAAACYAAAAIAAAAgQ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qQ5m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FsiKt4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WHAAAYQ0AAHA1AACwJQAAEAAAACYAAAAIAAAAAYAAAAAAAAA="/>
              </a:ext>
            </a:extLst>
          </p:cNvSpPr>
          <p:nvPr>
            <p:ph sz="half" idx="4"/>
          </p:nvPr>
        </p:nvSpPr>
        <p:spPr>
          <a:xfrm>
            <a:off x="464693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qQ5m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AA0A134-7AD7-F557-9918-8C02EF566FD9}" type="datetime1">
              <a:t>{Datum/Zeit}</a:t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qQ5m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qQ5m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BEA8DD4-9AA6-BF7B-E852-6C2EC31C1E39}" type="slidenum">
              <a:t>{Nr.}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Q5mXh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qQ5m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HcAbw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B51C1B1-FFB6-0437-F8E9-09628FA70E5C}" type="datetime1">
              <a:t>{Datum/Zeit}</a:t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qQ5m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JClAwY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qQ5m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FAdrAM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CA07FEB-A5F1-F589-BF18-53DC31564906}" type="slidenum">
              <a:t>{Nr.}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qQ5m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GQAI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212ECDA-94FF-471A-B1AA-624FA2E44737}" type="datetime1">
              <a:t>{Datum/Zeit}</a:t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qQ5m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qQ5m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1B66567-29CC-E393-820E-DFC62B40748A}" type="slidenum">
              <a:t>{Nr.}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Q5mXhMAAAAlAAAAZAAAAA8BAAAAkAAAAEgAAACQAAAASAAAAAAAAAAC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LRMD5s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DQAgAArgEAAFIVAADUCAAAAAAAACYAAAAIAAAAgQ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qQ5m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D+FQAArgEAAHA1AACwJQAAA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qQ5m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GwAZQ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DQAgAA1AgAAFIVAACwJQAAAAAAACYAAAAIAAAAAQAAAAAAAAA="/>
              </a:ext>
            </a:extLst>
          </p:cNvSpPr>
          <p:nvPr>
            <p:ph sz="half" idx="2"/>
          </p:nvPr>
        </p:nvSpPr>
        <p:spPr>
          <a:xfrm>
            <a:off x="457200" y="1435100"/>
            <a:ext cx="3008630" cy="46913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qQ5m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28EDE83-CDDF-DB28-9136-3B7D9078676E}" type="datetime1">
              <a:t>{Datum/Zeit}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qQ5m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BEmAM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qQ5m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MCqAwY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8D28997-D9C5-877F-8B6A-2F2AC7247D7A}" type="slidenum">
              <a:t>{Nr.}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Q5mXhMAAAAlAAAAZAAAAA8BAAAAkAAAAEgAAACQAAAASAAAAAAAAAAC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AGCwAAiB0AAMYsAAAEIQAAAAAAACYAAAAIAAAAgQ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qQ5m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OhIhAU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AGCwAAxgMAAMYsAAAWHQAAAAAAACYAAAAIAAAAAQ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qQ5m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GwAZQ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AGCwAABCEAAMYsAAD4JQAAAAAAACYAAAAIAAAAAQAAAAAAAAA="/>
              </a:ext>
            </a:extLst>
          </p:cNvSpPr>
          <p:nvPr>
            <p:ph sz="half" idx="2"/>
          </p:nvPr>
        </p:nvSpPr>
        <p:spPr>
          <a:xfrm>
            <a:off x="1791970" y="5367020"/>
            <a:ext cx="5486400" cy="8051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qQ5m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2CE5853-1D9F-9BAE-D176-EBFB163827BE}" type="datetime1">
              <a:t>{Datum/Zeit}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qQ5m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qQ5m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ChrCho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891AB7E-30B5-C45D-FB29-C608E5670D93}" type="slidenum">
              <a:t>{Nr.}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Red clouds">
    <p:bg>
      <p:bgPr>
        <a:blipFill>
          <a:blip r:embed="rId1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时间区1"/>
          <p:cNvSpPr>
            <a:spLocks noGrp="1" noChangeArrowheads="1"/>
            <a:extLst>
              <a:ext uri="smNativeData">
                <pr:smNativeData xmlns:pr="smNativeData" val="SMDATA_13_qQ5m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QQ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ZiYAAKgRAAB/KQAAEAAAACYAAAAIAAAA//////////8="/>
              </a:ext>
            </a:extLst>
          </p:cNvSpPr>
          <p:nvPr>
            <p:ph type="dt" sz="quarter"/>
          </p:nvPr>
        </p:nvSpPr>
        <p:spPr>
          <a:xfrm>
            <a:off x="430530" y="6242050"/>
            <a:ext cx="2439670" cy="5035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/>
            <a:fld id="{5180E078-36BC-D516-F238-C043AE760495}" type="datetime1">
              <a:t/>
            </a:fld>
          </a:p>
        </p:txBody>
      </p:sp>
      <p:sp>
        <p:nvSpPr>
          <p:cNvPr id="3" name="页脚区1"/>
          <p:cNvSpPr>
            <a:spLocks noGrp="1" noChangeArrowheads="1"/>
            <a:extLst>
              <a:ext uri="smNativeData">
                <pr:smNativeData xmlns:pr="smNativeData" val="SMDATA_13_qQ5m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+FAAAZiYAAMEjAAB/KQAAEAAAACYAAAAIAAAA//////////8="/>
              </a:ext>
            </a:extLst>
          </p:cNvSpPr>
          <p:nvPr>
            <p:ph type="ftr" sz="quarter" idx="1"/>
          </p:nvPr>
        </p:nvSpPr>
        <p:spPr>
          <a:xfrm>
            <a:off x="3371850" y="6242050"/>
            <a:ext cx="2440305" cy="5035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/>
            <a:r>
              <a:t/>
            </a:r>
          </a:p>
        </p:txBody>
      </p:sp>
      <p:sp>
        <p:nvSpPr>
          <p:cNvPr id="4" name="幻灯片号码区1"/>
          <p:cNvSpPr>
            <a:spLocks noGrp="1" noChangeArrowheads="1"/>
            <a:extLst>
              <a:ext uri="smNativeData">
                <pr:smNativeData xmlns:pr="smNativeData" val="SMDATA_13_qQ5m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mJgAAZiYAAGk1AAB/KQAAEAAAACYAAAAIAAAA//////////8="/>
              </a:ext>
            </a:extLst>
          </p:cNvSpPr>
          <p:nvPr>
            <p:ph type="sldNum" sz="quarter" idx="2"/>
          </p:nvPr>
        </p:nvSpPr>
        <p:spPr>
          <a:xfrm>
            <a:off x="6242050" y="6242050"/>
            <a:ext cx="2440305" cy="5035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/>
            <a:fld id="{18771F3E-70F5-22E9-BBCF-86BC51814DD3}" type="slidenum">
              <a:t/>
            </a:fld>
          </a:p>
        </p:txBody>
      </p:sp>
      <p:sp>
        <p:nvSpPr>
          <p:cNvPr id="5" name="标题放置区1"/>
          <p:cNvSpPr>
            <a:spLocks noGrp="1" noChangeArrowheads="1"/>
            <a:extLst>
              <a:ext uri="smNativeData">
                <pr:smNativeData xmlns:pr="smNativeData" val="SMDATA_13_qQ5mXh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xQEAAGk1AADUCAAAEAAAACYAAAAIAAAA//////////8="/>
              </a:ext>
            </a:extLst>
          </p:cNvSpPr>
          <p:nvPr>
            <p:ph type="title" idx="3"/>
          </p:nvPr>
        </p:nvSpPr>
        <p:spPr>
          <a:xfrm>
            <a:off x="430530" y="287655"/>
            <a:ext cx="8251825" cy="11474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6" name="文本放置区1"/>
          <p:cNvSpPr>
            <a:spLocks noGrp="1" noChangeArrowheads="1"/>
            <a:extLst>
              <a:ext uri="smNativeData">
                <pr:smNativeData xmlns:pr="smNativeData" val="SMDATA_13_qQ5m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tQkAAGk1AACFJQAAEAAAACYAAAAIAAAA//////////8="/>
              </a:ext>
            </a:extLst>
          </p:cNvSpPr>
          <p:nvPr>
            <p:ph type="body" idx="4"/>
          </p:nvPr>
        </p:nvSpPr>
        <p:spPr>
          <a:xfrm>
            <a:off x="430530" y="1577975"/>
            <a:ext cx="8251825" cy="4521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Arial" pitchFamily="1" charset="0"/>
          <a:ea typeface="Arial" pitchFamily="1" charset="0"/>
          <a:cs typeface="Arial" pitchFamily="1" charset="0"/>
        </a:defRPr>
      </a:lvl1pPr>
    </p:titleStyle>
    <p:bodyStyle>
      <a:lvl1pPr marL="2857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1pPr>
      <a:lvl2pPr marL="619125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2pPr>
      <a:lvl3pPr marL="95250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3pPr>
      <a:lvl4pPr marL="133350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4pPr>
      <a:lvl5pPr marL="171450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5pPr>
    </p:body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it.ly/InfoKuliahFTIK" TargetMode="Externa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Q5mXh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BqBAAAPg0AABc0AACiFQAAAAAAACYAAAAIAAAAAQAAAAAAAAA="/>
              </a:ext>
            </a:extLst>
          </p:cNvSpPr>
          <p:nvPr>
            <p:ph type="ctrTitle"/>
          </p:nvPr>
        </p:nvSpPr>
        <p:spPr>
          <a:xfrm>
            <a:off x="717550" y="2152650"/>
            <a:ext cx="7750175" cy="1363980"/>
          </a:xfrm>
        </p:spPr>
        <p:txBody>
          <a:bodyPr/>
          <a:lstStyle/>
          <a:p>
            <a:pPr/>
            <a:r>
              <a:t>Open Source System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qQ5m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BkCAAA1xcAAK0vAADgIgAAAAAAACYAAAAIAAAAAQAAAAAAAAA="/>
              </a:ext>
            </a:extLst>
          </p:cNvSpPr>
          <p:nvPr>
            <p:ph type="subTitle" idx="1"/>
          </p:nvPr>
        </p:nvSpPr>
        <p:spPr>
          <a:xfrm>
            <a:off x="1363980" y="3875405"/>
            <a:ext cx="6386195" cy="1793875"/>
          </a:xfrm>
        </p:spPr>
        <p:txBody>
          <a:bodyPr/>
          <a:lstStyle/>
          <a:p>
            <a:pPr/>
            <a:r>
              <a:t>Pertemuan 01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Q5mXh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Jw3vek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Contoh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qQ5m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Windows</a:t>
            </a:r>
          </a:p>
          <a:p>
            <a:pPr/>
            <a:r>
              <a:t>Photoshop</a:t>
            </a:r>
          </a:p>
          <a:p>
            <a:pPr/>
            <a:r>
              <a:t>Premier</a:t>
            </a:r>
          </a:p>
          <a:p>
            <a:pPr/>
            <a:r>
              <a:t>Autocad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qQ5mXhMAAAAlAAAAEQAAAC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YFl7BSwfOgEAAAAAAAAAAAAAAAAAAAAAAAAAAAAAAAAAAAAAAAAAAP///wJ/f38APj5cA8zMzADAwP8Af39/AAAAAAAAAAAAAAAAAP///wAAAAAAIQAAABgAAAAUAAAARhIAAJEOAABAOAAAMCo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970530" y="2367915"/>
            <a:ext cx="6173470" cy="449008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Q5mXh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Ec5XAY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"Open" VS "Free" VS "Free and Open"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qQ5m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 algn="just"/>
            <a:r>
              <a:t>Perangkat lunak yang bersifat Free bukan berarti bebas sepenuhnya</a:t>
            </a:r>
          </a:p>
          <a:p>
            <a:pPr algn="just"/>
            <a:r>
              <a:t>Tetap ada limitasi tertentu tergantung dari lisensi yang digunakan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Q5mXh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KCh7gM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Contoh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qQ5m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Mozilla Firefox</a:t>
            </a:r>
          </a:p>
          <a:p>
            <a:pPr/>
            <a:r>
              <a:t>Ubuntu</a:t>
            </a:r>
          </a:p>
          <a:p>
            <a:pPr/>
            <a:r>
              <a:t>LibreOffice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Q5mXh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Contoh Lisensi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qQ5m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GNU GPL</a:t>
            </a:r>
          </a:p>
          <a:p>
            <a:pPr lvl="1" algn="just"/>
            <a:r>
              <a:t>lisensi perangkat lunak yang menjamin pengguna akhir kebebasan untuk menjalankan, mempelajari, berbagi, dan memodifikasi perangkat lunak.</a:t>
            </a:r>
          </a:p>
          <a:p>
            <a:pPr lvl="1" algn="just"/>
            <a:r>
              <a:t>MIT License</a:t>
            </a:r>
          </a:p>
          <a:p>
            <a:pPr lvl="1" algn="just"/>
            <a:r>
              <a:t>BSD License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Q5mXh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Closed Source License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qQ5m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 algn="just"/>
            <a:r>
              <a:t>Lisensi untuk software berbayar tergantung dari pembuatnya</a:t>
            </a:r>
          </a:p>
          <a:p>
            <a:pPr algn="just"/>
            <a:r>
              <a:t>Maka selalu disebut dengan Terms of Agreement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Q5mXh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About Me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qQ5m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U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Alauddin Maulana Hirzan</a:t>
            </a:r>
          </a:p>
          <a:p>
            <a:pPr/>
            <a:r>
              <a:t>Education</a:t>
            </a:r>
          </a:p>
          <a:p>
            <a:pPr lvl="1"/>
            <a:r>
              <a:t>Universiti Teknikal Malaysia Melaka</a:t>
            </a:r>
          </a:p>
          <a:p>
            <a:pPr lvl="1"/>
            <a:r>
              <a:t>Master of Computer Science, Computer Systems Networking and</a:t>
            </a:r>
          </a:p>
          <a:p>
            <a:pPr lvl="1"/>
            <a:r>
              <a:t>Telecommunications · (2015 - 2017)</a:t>
            </a:r>
          </a:p>
          <a:p>
            <a:pPr lvl="1"/>
          </a:p>
          <a:p>
            <a:pPr lvl="1"/>
            <a:r>
              <a:t>Universitas Dian Nuswantoro</a:t>
            </a:r>
          </a:p>
          <a:p>
            <a:pPr lvl="1"/>
            <a:r>
              <a:t>Bachelor of Computer Science, Computer Software</a:t>
            </a:r>
          </a:p>
          <a:p>
            <a:pPr lvl="1"/>
            <a:r>
              <a:t>Engineering · (2012 - 2016)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Q5mXh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FIWU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qQ5m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FsC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Skills:</a:t>
            </a:r>
          </a:p>
          <a:p>
            <a:pPr lvl="1"/>
            <a:r>
              <a:t>Networking</a:t>
            </a:r>
          </a:p>
          <a:p>
            <a:pPr lvl="1"/>
            <a:r>
              <a:t>Linux</a:t>
            </a:r>
          </a:p>
          <a:p>
            <a:pPr/>
            <a:r>
              <a:t>Languages</a:t>
            </a:r>
          </a:p>
          <a:p>
            <a:pPr lvl="1"/>
            <a:r>
              <a:t>English</a:t>
            </a:r>
          </a:p>
          <a:p>
            <a:pPr lvl="1"/>
            <a:r>
              <a:t>Bahasa Indonesia</a:t>
            </a:r>
          </a:p>
          <a:p>
            <a:pPr/>
            <a:r>
              <a:t>Certifications</a:t>
            </a:r>
          </a:p>
          <a:p>
            <a:pPr lvl="1"/>
            <a:r>
              <a:t>CCNA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Q5mXh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Kontrak Kuliah</a:t>
            </a:r>
          </a:p>
        </p:txBody>
      </p:sp>
      <p:graphicFrame>
        <p:nvGraphicFramePr>
          <p:cNvPr id="3" name="SlideText1"/>
          <p:cNvGraphicFramePr>
            <a:graphicFrameLocks noGrp="1"/>
          </p:cNvGraphicFramePr>
          <p:nvPr/>
        </p:nvGraphicFramePr>
        <p:xfrm>
          <a:off x="431165" y="1578610"/>
          <a:ext cx="8251825" cy="35877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126230"/>
                <a:gridCol w="4125595"/>
              </a:tblGrid>
              <a:tr h="717550">
                <a:tc>
                  <a:txBody>
                    <a:bodyPr vert="horz" wrap="square" numCol="1"/>
                    <a:lstStyle/>
                    <a:p>
                      <a:pPr algn="ctr">
                        <a:defRPr sz="3600" b="1">
                          <a:solidFill>
                            <a:schemeClr val="tx1"/>
                          </a:solidFill>
                        </a:defRPr>
                      </a:pPr>
                      <a:r>
                        <a:t>Konteks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algn="ctr">
                        <a:defRPr sz="3600" b="1">
                          <a:solidFill>
                            <a:schemeClr val="tx1"/>
                          </a:solidFill>
                        </a:defRPr>
                      </a:pPr>
                      <a:r>
                        <a:t>Persentase Nilai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583746729" type="min" val="717550"/>
                  </a:ext>
                </a:extLst>
              </a:tr>
              <a:tr h="717550">
                <a:tc>
                  <a:txBody>
                    <a:bodyPr vert="horz" wrap="square" numCol="1"/>
                    <a:lstStyle/>
                    <a:p>
                      <a:pPr>
                        <a:defRPr sz="3600">
                          <a:solidFill>
                            <a:schemeClr val="tx1"/>
                          </a:solidFill>
                        </a:defRPr>
                      </a:pPr>
                      <a:r>
                        <a:t>Presensi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algn="ctr">
                        <a:defRPr sz="3600">
                          <a:solidFill>
                            <a:schemeClr val="tx1"/>
                          </a:solidFill>
                        </a:defRPr>
                      </a:pPr>
                      <a:r>
                        <a:t>10%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583746729" type="min" val="717550"/>
                  </a:ext>
                </a:extLst>
              </a:tr>
              <a:tr h="717550">
                <a:tc>
                  <a:txBody>
                    <a:bodyPr vert="horz" wrap="square" numCol="1"/>
                    <a:lstStyle/>
                    <a:p>
                      <a:pPr>
                        <a:defRPr sz="3600">
                          <a:solidFill>
                            <a:schemeClr val="tx1"/>
                          </a:solidFill>
                        </a:defRPr>
                      </a:pPr>
                      <a:r>
                        <a:t>Tugas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algn="ctr">
                        <a:defRPr sz="3600">
                          <a:solidFill>
                            <a:schemeClr val="tx1"/>
                          </a:solidFill>
                        </a:defRPr>
                      </a:pPr>
                      <a:r>
                        <a:t>20%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583746729" type="min" val="717550"/>
                  </a:ext>
                </a:extLst>
              </a:tr>
              <a:tr h="717550">
                <a:tc>
                  <a:txBody>
                    <a:bodyPr vert="horz" wrap="square" numCol="1"/>
                    <a:lstStyle/>
                    <a:p>
                      <a:pPr>
                        <a:defRPr sz="3600">
                          <a:solidFill>
                            <a:schemeClr val="tx1"/>
                          </a:solidFill>
                        </a:defRPr>
                      </a:pPr>
                      <a:r>
                        <a:t>UTS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algn="ctr">
                        <a:defRPr sz="3600">
                          <a:solidFill>
                            <a:schemeClr val="tx1"/>
                          </a:solidFill>
                        </a:defRPr>
                      </a:pPr>
                      <a:r>
                        <a:t>30%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583746729" type="min" val="717550"/>
                  </a:ext>
                </a:extLst>
              </a:tr>
              <a:tr h="717550">
                <a:tc>
                  <a:txBody>
                    <a:bodyPr vert="horz" wrap="square" numCol="1"/>
                    <a:lstStyle/>
                    <a:p>
                      <a:pPr>
                        <a:defRPr sz="3600">
                          <a:solidFill>
                            <a:schemeClr val="tx1"/>
                          </a:solidFill>
                        </a:defRPr>
                      </a:pPr>
                      <a:r>
                        <a:t>UAS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algn="ctr">
                        <a:defRPr sz="3600">
                          <a:solidFill>
                            <a:schemeClr val="tx1"/>
                          </a:solidFill>
                        </a:defRPr>
                      </a:pPr>
                      <a:r>
                        <a:t>40%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583746729" type="min" val="71755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Q5mXh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Info Perkuliahan Ini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qQ5m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>
              <a:defRPr sz="4800" u="sng">
                <a:solidFill>
                  <a:schemeClr val="hlink"/>
                </a:solidFill>
                <a:hlinkClick r:id="rId2"/>
              </a:defRPr>
            </a:pPr>
            <a:r>
              <a:rPr>
                <a:hlinkClick r:id="rId2"/>
              </a:rPr>
              <a:t>https://bit.ly/InfoKuliahFTIK</a:t>
            </a:r>
            <a:endParaRPr>
              <a:hlinkClick r:id="rId2"/>
            </a:endParaRPr>
          </a:p>
          <a:p>
            <a:pPr lvl="1">
              <a:defRPr sz="4800"/>
            </a:pPr>
            <a:r>
              <a:t> Info Jadwal + Praktikum</a:t>
            </a:r>
          </a:p>
          <a:p>
            <a:pPr lvl="1">
              <a:defRPr sz="4800"/>
            </a:pPr>
            <a:r>
              <a:t> Materi Perkuliahan</a:t>
            </a:r>
          </a:p>
          <a:p>
            <a:pPr lvl="1">
              <a:defRPr sz="4800"/>
            </a:pPr>
            <a:r>
              <a:t> Daftar Nilai</a:t>
            </a:r>
          </a:p>
          <a:p>
            <a:pPr lvl="1">
              <a:defRPr sz="4800"/>
            </a:pPr>
            <a:r>
              <a:t> Info Kelas Daring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Q5mXh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Pengenalan Open Source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qQ5m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qQ5mXhMAAAAlAAAAEQAAAC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AcAAAA4AAAAAAAAAAAAAAAAAAAA////AAAAAAAAAAAAAAAAAAAAAAAAAAAAAAAAAAAAAABkAAAAZAAAAAAAAAAjAAAABAAAAGQAAAAXAAAAFAAAAAAAAAAAAAAA/38AAP9/AAAAAAAACQAAAAQAAAByaWtlDAAAABAAAAAAAAAAAAAAAAAAAAAAAAAAHgAAAGgAAAAAAAAAAAAAAAAAAAAAAAAAAAAAABAnAAAQJwAAAAAAAAAAAAAAAAAAAAAAAAAAAAAAAAAAAAAAAAAAAAAUAAAAAAAAAMDA/wAAAAAAZAAAADIAAAAAAAAAZAAAAAAAAAB/f38ACgAAAB8AAABUAAAAYFl7BSwfOgEAAAAAAAAAAAAAAAAAAAAAAAAAAAAAAAAAAAAAAAAAAP///wJ/f38APj5cA8zMzADAwP8Af39/AAAAAAAAAAAAAAAAAP///wAAAAAAIQAAABgAAAAUAAAAAAAAAD0OAABAOAAA/SA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4575"/>
            <a:ext cx="9144000" cy="30480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Q5mXh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Pj///8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Open VS Closed Source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qQ5m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oB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Open Source / Sumber Terbuka</a:t>
            </a:r>
          </a:p>
          <a:p>
            <a:pPr lvl="1" algn="just"/>
            <a:r>
              <a:t>Produk open source termasuk izin untuk menggunakan kode sumber, dokumen desain, atau konten produk. </a:t>
            </a:r>
          </a:p>
          <a:p>
            <a:pPr lvl="1" algn="just"/>
            <a:r>
              <a:t>Ini paling umum merujuk pada model open-source, di mana perangkat lunak open-source atau produk lain dirilis di bawah lisensi open-source sebagai bagian dari gerakan open-source-software.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Q5mXh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Contoh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qQ5m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MD+zwY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Linux</a:t>
            </a:r>
          </a:p>
          <a:p>
            <a:pPr/>
            <a:r>
              <a:t>Kode-kode di GitHub/GitLab</a:t>
            </a:r>
          </a:p>
          <a:p>
            <a:pPr/>
            <a:r>
              <a:t>LibreOffice</a:t>
            </a:r>
          </a:p>
          <a:p>
            <a:pPr/>
            <a:r>
              <a:t>Gimp</a:t>
            </a:r>
          </a:p>
          <a:p>
            <a:pPr/>
            <a:r>
              <a:t>dll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Q5mXh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Open VS Closed Source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qQ5mXh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 algn="just"/>
            <a:r>
              <a:t>Closed Source / Sumber Tertutup</a:t>
            </a:r>
          </a:p>
          <a:p>
            <a:pPr lvl="1" algn="just"/>
            <a:r>
              <a:t>Perangkat lunak berpemilik, juga dikenal sebagai perangkat lunak sumber tertutup, adalah perangkat lunak komputer tidak bebas yang penerbitnya atau orang lain memiliki hak kekayaan intelektual</a:t>
            </a:r>
          </a:p>
          <a:p>
            <a:pPr lvl="1" algn="just"/>
            <a:r>
              <a:t>Biasanya hak cipta kode sumber, tetapi terkadang hak paten. Perangkat lunak berpemilik biasanya menyerang privasi pengguna melalui Ketentuan layanan yang luas dan tidak jelas.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5">
      <a:dk1>
        <a:srgbClr val="FFFFFF"/>
      </a:dk1>
      <a:lt1>
        <a:srgbClr val="2C1F3A"/>
      </a:lt1>
      <a:dk2>
        <a:srgbClr val="D00073"/>
      </a:dk2>
      <a:lt2>
        <a:srgbClr val="3E3E5C"/>
      </a:lt2>
      <a:accent1>
        <a:srgbClr val="60597B"/>
      </a:accent1>
      <a:accent2>
        <a:srgbClr val="6666FF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FF00FF"/>
      </a:hlink>
      <a:folHlink>
        <a:srgbClr val="FFFF99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CCCCCC"/>
        </a:dk1>
        <a:lt1>
          <a:srgbClr val="FFFF77"/>
        </a:lt1>
        <a:dk2>
          <a:srgbClr val="FFFF93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99"/>
        </a:lt1>
        <a:dk2>
          <a:srgbClr val="2273EC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FFFFFF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FFFFFF"/>
        </a:dk1>
        <a:lt1>
          <a:srgbClr val="2C1F3A"/>
        </a:lt1>
        <a:dk2>
          <a:srgbClr val="D00073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FF00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Presentation">
    <a:dk1>
      <a:srgbClr val="2C1F3A"/>
    </a:dk1>
    <a:lt1>
      <a:srgbClr val="FFFFFF"/>
    </a:lt1>
    <a:dk2>
      <a:srgbClr val="3E3E5C"/>
    </a:dk2>
    <a:lt2>
      <a:srgbClr val="D00073"/>
    </a:lt2>
    <a:accent1>
      <a:srgbClr val="60597B"/>
    </a:accent1>
    <a:accent2>
      <a:srgbClr val="6666FF"/>
    </a:accent2>
    <a:accent3>
      <a:srgbClr val="535379"/>
    </a:accent3>
    <a:accent4>
      <a:srgbClr val="737359"/>
    </a:accent4>
    <a:accent5>
      <a:srgbClr val="939339"/>
    </a:accent5>
    <a:accent6>
      <a:srgbClr val="B3B319"/>
    </a:accent6>
    <a:hlink>
      <a:srgbClr val="FF00FF"/>
    </a:hlink>
    <a:folHlink>
      <a:srgbClr val="FFFF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maulana</cp:lastModifiedBy>
  <cp:revision>0</cp:revision>
  <dcterms:created xsi:type="dcterms:W3CDTF">2020-03-09T09:05:33Z</dcterms:created>
  <dcterms:modified xsi:type="dcterms:W3CDTF">2020-03-09T09:38:49Z</dcterms:modified>
</cp:coreProperties>
</file>