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d-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3598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E44FA-7325-48C2-9785-5674FDC81602}" type="datetimeFigureOut">
              <a:rPr lang="id-ID" smtClean="0"/>
              <a:t>01/04/2021</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85688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39486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375601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2826123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BE44FA-7325-48C2-9785-5674FDC81602}" type="datetimeFigureOut">
              <a:rPr lang="id-ID" smtClean="0"/>
              <a:t>01/04/2021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904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BE44FA-7325-48C2-9785-5674FDC81602}" type="datetimeFigureOut">
              <a:rPr lang="id-ID" smtClean="0"/>
              <a:t>01/04/2021</a:t>
            </a:fld>
            <a:endParaRPr lang="id-ID"/>
          </a:p>
        </p:txBody>
      </p:sp>
      <p:sp>
        <p:nvSpPr>
          <p:cNvPr id="8" name="Footer Placeholder 7"/>
          <p:cNvSpPr>
            <a:spLocks noGrp="1"/>
          </p:cNvSpPr>
          <p:nvPr>
            <p:ph type="ftr" sz="quarter" idx="11"/>
          </p:nvPr>
        </p:nvSpPr>
        <p:spPr>
          <a:xfrm>
            <a:off x="561111" y="6391838"/>
            <a:ext cx="3644282" cy="304801"/>
          </a:xfrm>
        </p:spPr>
        <p:txBody>
          <a:bodyPr/>
          <a:lstStyle/>
          <a:p>
            <a:endParaRPr lang="id-ID"/>
          </a:p>
        </p:txBody>
      </p:sp>
      <p:sp>
        <p:nvSpPr>
          <p:cNvPr id="9" name="Slide Number Placeholder 8"/>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15979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3029529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293676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5449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E44FA-7325-48C2-9785-5674FDC81602}" type="datetimeFigureOut">
              <a:rPr lang="id-ID" smtClean="0"/>
              <a:t>01/04/2021</a:t>
            </a:fld>
            <a:endParaRPr lang="id-ID"/>
          </a:p>
        </p:txBody>
      </p:sp>
      <p:sp>
        <p:nvSpPr>
          <p:cNvPr id="5" name="Footer Placeholder 4"/>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308413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E44FA-7325-48C2-9785-5674FDC81602}" type="datetimeFigureOut">
              <a:rPr lang="id-ID" smtClean="0"/>
              <a:t>01/04/2021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212851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E44FA-7325-48C2-9785-5674FDC81602}" type="datetimeFigureOut">
              <a:rPr lang="id-ID" smtClean="0"/>
              <a:t>01/04/2021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81494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E44FA-7325-48C2-9785-5674FDC81602}" type="datetimeFigureOut">
              <a:rPr lang="id-ID" smtClean="0"/>
              <a:t>01/04/2021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80270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E44FA-7325-48C2-9785-5674FDC81602}" type="datetimeFigureOut">
              <a:rPr lang="id-ID" smtClean="0"/>
              <a:t>01/04/2021</a:t>
            </a:fld>
            <a:endParaRPr lang="id-ID"/>
          </a:p>
        </p:txBody>
      </p:sp>
      <p:sp>
        <p:nvSpPr>
          <p:cNvPr id="3" name="Footer Placeholder 2"/>
          <p:cNvSpPr>
            <a:spLocks noGrp="1"/>
          </p:cNvSpPr>
          <p:nvPr>
            <p:ph type="ftr" sz="quarter" idx="11"/>
          </p:nvPr>
        </p:nvSpPr>
        <p:spPr/>
        <p:txBody>
          <a:bodyPr/>
          <a:lstStyle/>
          <a:p>
            <a:endParaRPr lang="id-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165349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E44FA-7325-48C2-9785-5674FDC81602}" type="datetimeFigureOut">
              <a:rPr lang="id-ID" smtClean="0"/>
              <a:t>01/04/2021</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28563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E44FA-7325-48C2-9785-5674FDC81602}" type="datetimeFigureOut">
              <a:rPr lang="id-ID" smtClean="0"/>
              <a:t>01/04/2021</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FA6404-1237-4705-8E62-A14302814419}" type="slidenum">
              <a:rPr lang="id-ID" smtClean="0"/>
              <a:t>‹#›</a:t>
            </a:fld>
            <a:endParaRPr lang="id-ID"/>
          </a:p>
        </p:txBody>
      </p:sp>
    </p:spTree>
    <p:extLst>
      <p:ext uri="{BB962C8B-B14F-4D97-AF65-F5344CB8AC3E}">
        <p14:creationId xmlns:p14="http://schemas.microsoft.com/office/powerpoint/2010/main" val="381069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BE44FA-7325-48C2-9785-5674FDC81602}" type="datetimeFigureOut">
              <a:rPr lang="id-ID" smtClean="0"/>
              <a:t>01/04/2021</a:t>
            </a:fld>
            <a:endParaRPr lang="id-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d-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FA6404-1237-4705-8E62-A14302814419}" type="slidenum">
              <a:rPr lang="id-ID" smtClean="0"/>
              <a:t>‹#›</a:t>
            </a:fld>
            <a:endParaRPr lang="id-ID"/>
          </a:p>
        </p:txBody>
      </p:sp>
    </p:spTree>
    <p:extLst>
      <p:ext uri="{BB962C8B-B14F-4D97-AF65-F5344CB8AC3E}">
        <p14:creationId xmlns:p14="http://schemas.microsoft.com/office/powerpoint/2010/main" val="4093488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AAB9-3DB3-48E8-A94C-38CC92C3E367}"/>
              </a:ext>
            </a:extLst>
          </p:cNvPr>
          <p:cNvSpPr>
            <a:spLocks noGrp="1"/>
          </p:cNvSpPr>
          <p:nvPr>
            <p:ph type="ctrTitle"/>
          </p:nvPr>
        </p:nvSpPr>
        <p:spPr/>
        <p:txBody>
          <a:bodyPr/>
          <a:lstStyle/>
          <a:p>
            <a:r>
              <a:rPr lang="en-US" dirty="0"/>
              <a:t>Open Source System</a:t>
            </a:r>
            <a:endParaRPr lang="id-ID" dirty="0"/>
          </a:p>
        </p:txBody>
      </p:sp>
      <p:sp>
        <p:nvSpPr>
          <p:cNvPr id="3" name="Subtitle 2">
            <a:extLst>
              <a:ext uri="{FF2B5EF4-FFF2-40B4-BE49-F238E27FC236}">
                <a16:creationId xmlns:a16="http://schemas.microsoft.com/office/drawing/2014/main" id="{B64705E5-5E8B-4E83-860D-9448C47CBEAB}"/>
              </a:ext>
            </a:extLst>
          </p:cNvPr>
          <p:cNvSpPr>
            <a:spLocks noGrp="1"/>
          </p:cNvSpPr>
          <p:nvPr>
            <p:ph type="subTitle" idx="1"/>
          </p:nvPr>
        </p:nvSpPr>
        <p:spPr/>
        <p:txBody>
          <a:bodyPr/>
          <a:lstStyle/>
          <a:p>
            <a:r>
              <a:rPr lang="en-US" dirty="0" err="1"/>
              <a:t>Pertemuan</a:t>
            </a:r>
            <a:r>
              <a:rPr lang="en-US" dirty="0"/>
              <a:t> 2</a:t>
            </a:r>
            <a:endParaRPr lang="id-ID" dirty="0"/>
          </a:p>
        </p:txBody>
      </p:sp>
    </p:spTree>
    <p:extLst>
      <p:ext uri="{BB962C8B-B14F-4D97-AF65-F5344CB8AC3E}">
        <p14:creationId xmlns:p14="http://schemas.microsoft.com/office/powerpoint/2010/main" val="259981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51A9-65A0-4DA0-8C68-46F0D71FE859}"/>
              </a:ext>
            </a:extLst>
          </p:cNvPr>
          <p:cNvSpPr>
            <a:spLocks noGrp="1"/>
          </p:cNvSpPr>
          <p:nvPr>
            <p:ph type="title"/>
          </p:nvPr>
        </p:nvSpPr>
        <p:spPr/>
        <p:txBody>
          <a:bodyPr/>
          <a:lstStyle/>
          <a:p>
            <a:r>
              <a:rPr lang="en-US" dirty="0"/>
              <a:t>Linux – Red Hat </a:t>
            </a:r>
            <a:r>
              <a:rPr lang="en-US" dirty="0" err="1"/>
              <a:t>Turunan</a:t>
            </a:r>
            <a:endParaRPr lang="id-ID" dirty="0"/>
          </a:p>
        </p:txBody>
      </p:sp>
      <p:sp>
        <p:nvSpPr>
          <p:cNvPr id="3" name="Content Placeholder 2">
            <a:extLst>
              <a:ext uri="{FF2B5EF4-FFF2-40B4-BE49-F238E27FC236}">
                <a16:creationId xmlns:a16="http://schemas.microsoft.com/office/drawing/2014/main" id="{7C9D8D68-BE94-45E6-AF45-AE7514BA6C27}"/>
              </a:ext>
            </a:extLst>
          </p:cNvPr>
          <p:cNvSpPr>
            <a:spLocks noGrp="1"/>
          </p:cNvSpPr>
          <p:nvPr>
            <p:ph idx="1"/>
          </p:nvPr>
        </p:nvSpPr>
        <p:spPr/>
        <p:txBody>
          <a:bodyPr>
            <a:normAutofit/>
          </a:bodyPr>
          <a:lstStyle/>
          <a:p>
            <a:pPr algn="ctr"/>
            <a:r>
              <a:rPr lang="id-ID" sz="2000" dirty="0" err="1"/>
              <a:t>CentOSClearOSFermi</a:t>
            </a:r>
            <a:r>
              <a:rPr lang="id-ID" sz="2000" dirty="0"/>
              <a:t> </a:t>
            </a:r>
            <a:r>
              <a:rPr lang="id-ID" sz="2000" dirty="0" err="1"/>
              <a:t>LinuxInspur</a:t>
            </a:r>
            <a:r>
              <a:rPr lang="id-ID" sz="2000" dirty="0"/>
              <a:t> K-</a:t>
            </a:r>
            <a:r>
              <a:rPr lang="id-ID" sz="2000" dirty="0" err="1"/>
              <a:t>UXOracle</a:t>
            </a:r>
            <a:r>
              <a:rPr lang="id-ID" sz="2000" dirty="0"/>
              <a:t> </a:t>
            </a:r>
            <a:r>
              <a:rPr lang="id-ID" sz="2000" dirty="0" err="1"/>
              <a:t>LinuxRedSleeveRocks</a:t>
            </a:r>
            <a:r>
              <a:rPr lang="id-ID" sz="2000" dirty="0"/>
              <a:t> </a:t>
            </a:r>
            <a:r>
              <a:rPr lang="id-ID" sz="2000" dirty="0" err="1"/>
              <a:t>Cluster</a:t>
            </a:r>
            <a:r>
              <a:rPr lang="id-ID" sz="2000" dirty="0"/>
              <a:t> </a:t>
            </a:r>
            <a:r>
              <a:rPr lang="id-ID" sz="2000" dirty="0" err="1"/>
              <a:t>DistributionScientific</a:t>
            </a:r>
            <a:r>
              <a:rPr lang="id-ID" sz="2000" dirty="0"/>
              <a:t> </a:t>
            </a:r>
            <a:r>
              <a:rPr lang="id-ID" sz="2000" dirty="0" err="1"/>
              <a:t>LinuxTurbolinuxYellow</a:t>
            </a:r>
            <a:r>
              <a:rPr lang="id-ID" sz="2000" dirty="0"/>
              <a:t> Dog Linux</a:t>
            </a:r>
          </a:p>
          <a:p>
            <a:pPr algn="ctr"/>
            <a:r>
              <a:rPr lang="id-ID" sz="2000" dirty="0"/>
              <a:t>Fedora</a:t>
            </a:r>
            <a:r>
              <a:rPr lang="en-US" sz="2000" dirty="0"/>
              <a:t> </a:t>
            </a:r>
            <a:r>
              <a:rPr lang="id-ID" sz="2000" dirty="0"/>
              <a:t>Aurora SPARC </a:t>
            </a:r>
            <a:r>
              <a:rPr lang="id-ID" sz="2000" dirty="0" err="1"/>
              <a:t>LinuxBerry</a:t>
            </a:r>
            <a:r>
              <a:rPr lang="id-ID" sz="2000" dirty="0"/>
              <a:t> </a:t>
            </a:r>
            <a:r>
              <a:rPr lang="id-ID" sz="2000" dirty="0" err="1"/>
              <a:t>LinuxBLAG</a:t>
            </a:r>
            <a:r>
              <a:rPr lang="id-ID" sz="2000" dirty="0"/>
              <a:t> Linux </a:t>
            </a:r>
            <a:r>
              <a:rPr lang="id-ID" sz="2000" dirty="0" err="1"/>
              <a:t>and</a:t>
            </a:r>
            <a:r>
              <a:rPr lang="id-ID" sz="2000" dirty="0"/>
              <a:t> </a:t>
            </a:r>
            <a:r>
              <a:rPr lang="id-ID" sz="2000" dirty="0" err="1"/>
              <a:t>GNUKororaMythDoraPlanet</a:t>
            </a:r>
            <a:r>
              <a:rPr lang="id-ID" sz="2000" dirty="0"/>
              <a:t> </a:t>
            </a:r>
            <a:r>
              <a:rPr lang="id-ID" sz="2000" dirty="0" err="1"/>
              <a:t>CCRMAQubes</a:t>
            </a:r>
            <a:r>
              <a:rPr lang="id-ID" sz="2000" dirty="0"/>
              <a:t> </a:t>
            </a:r>
            <a:r>
              <a:rPr lang="id-ID" sz="2000" dirty="0" err="1"/>
              <a:t>OSRed</a:t>
            </a:r>
            <a:r>
              <a:rPr lang="id-ID" sz="2000" dirty="0"/>
              <a:t> </a:t>
            </a:r>
            <a:r>
              <a:rPr lang="id-ID" sz="2000" dirty="0" err="1"/>
              <a:t>Flag</a:t>
            </a:r>
            <a:r>
              <a:rPr lang="id-ID" sz="2000" dirty="0"/>
              <a:t> Linux</a:t>
            </a:r>
          </a:p>
        </p:txBody>
      </p:sp>
    </p:spTree>
    <p:extLst>
      <p:ext uri="{BB962C8B-B14F-4D97-AF65-F5344CB8AC3E}">
        <p14:creationId xmlns:p14="http://schemas.microsoft.com/office/powerpoint/2010/main" val="391984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ADCA-E08E-46BB-9F1C-6523FD5A53C1}"/>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7F529327-AE33-4DBC-BFFD-4DB9D7BA23B9}"/>
              </a:ext>
            </a:extLst>
          </p:cNvPr>
          <p:cNvSpPr>
            <a:spLocks noGrp="1"/>
          </p:cNvSpPr>
          <p:nvPr>
            <p:ph idx="1"/>
          </p:nvPr>
        </p:nvSpPr>
        <p:spPr/>
        <p:txBody>
          <a:bodyPr/>
          <a:lstStyle/>
          <a:p>
            <a:endParaRPr lang="id-ID"/>
          </a:p>
        </p:txBody>
      </p:sp>
      <p:pic>
        <p:nvPicPr>
          <p:cNvPr id="8196" name="Picture 4">
            <a:extLst>
              <a:ext uri="{FF2B5EF4-FFF2-40B4-BE49-F238E27FC236}">
                <a16:creationId xmlns:a16="http://schemas.microsoft.com/office/drawing/2014/main" id="{0C495C60-BD00-4DE1-BE96-E3B036FB5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0"/>
            <a:ext cx="5818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74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FD8B-A9A9-4026-A995-00A1B7BE6BA6}"/>
              </a:ext>
            </a:extLst>
          </p:cNvPr>
          <p:cNvSpPr>
            <a:spLocks noGrp="1"/>
          </p:cNvSpPr>
          <p:nvPr>
            <p:ph type="title"/>
          </p:nvPr>
        </p:nvSpPr>
        <p:spPr/>
        <p:txBody>
          <a:bodyPr/>
          <a:lstStyle/>
          <a:p>
            <a:r>
              <a:rPr lang="en-US" dirty="0"/>
              <a:t>Linux – Red Hat Packaging</a:t>
            </a:r>
            <a:endParaRPr lang="id-ID" dirty="0"/>
          </a:p>
        </p:txBody>
      </p:sp>
      <p:sp>
        <p:nvSpPr>
          <p:cNvPr id="3" name="Content Placeholder 2">
            <a:extLst>
              <a:ext uri="{FF2B5EF4-FFF2-40B4-BE49-F238E27FC236}">
                <a16:creationId xmlns:a16="http://schemas.microsoft.com/office/drawing/2014/main" id="{0A8542A1-238A-4A1A-9908-3DC538782511}"/>
              </a:ext>
            </a:extLst>
          </p:cNvPr>
          <p:cNvSpPr>
            <a:spLocks noGrp="1"/>
          </p:cNvSpPr>
          <p:nvPr>
            <p:ph idx="1"/>
          </p:nvPr>
        </p:nvSpPr>
        <p:spPr/>
        <p:txBody>
          <a:bodyPr>
            <a:normAutofit/>
          </a:bodyPr>
          <a:lstStyle/>
          <a:p>
            <a:pPr algn="just"/>
            <a:r>
              <a:rPr lang="id-ID" sz="2000" dirty="0"/>
              <a:t>RPM </a:t>
            </a:r>
            <a:r>
              <a:rPr lang="id-ID" sz="2000" dirty="0" err="1"/>
              <a:t>Package</a:t>
            </a:r>
            <a:r>
              <a:rPr lang="id-ID" sz="2000" dirty="0"/>
              <a:t> </a:t>
            </a:r>
            <a:r>
              <a:rPr lang="id-ID" sz="2000" dirty="0" err="1"/>
              <a:t>Manager</a:t>
            </a:r>
            <a:r>
              <a:rPr lang="id-ID" sz="2000" dirty="0"/>
              <a:t> (RPM) (awalnya Red </a:t>
            </a:r>
            <a:r>
              <a:rPr lang="id-ID" sz="2000" dirty="0" err="1"/>
              <a:t>Hat</a:t>
            </a:r>
            <a:r>
              <a:rPr lang="id-ID" sz="2000" dirty="0"/>
              <a:t> </a:t>
            </a:r>
            <a:r>
              <a:rPr lang="id-ID" sz="2000" dirty="0" err="1"/>
              <a:t>Package</a:t>
            </a:r>
            <a:r>
              <a:rPr lang="id-ID" sz="2000" dirty="0"/>
              <a:t> </a:t>
            </a:r>
            <a:r>
              <a:rPr lang="id-ID" sz="2000" dirty="0" err="1"/>
              <a:t>Manager</a:t>
            </a:r>
            <a:r>
              <a:rPr lang="id-ID" sz="2000" dirty="0"/>
              <a:t>; sekarang merupakan singkatan </a:t>
            </a:r>
            <a:r>
              <a:rPr lang="id-ID" sz="2000" dirty="0" err="1"/>
              <a:t>rekursif</a:t>
            </a:r>
            <a:r>
              <a:rPr lang="id-ID" sz="2000" dirty="0"/>
              <a:t>) adalah sistem manajemen paket gratis dan sumber terbuka.</a:t>
            </a:r>
            <a:endParaRPr lang="en-US" sz="2000" dirty="0"/>
          </a:p>
          <a:p>
            <a:pPr algn="just"/>
            <a:r>
              <a:rPr lang="id-ID" sz="2000" dirty="0"/>
              <a:t>Nama RPM mengacu pada format </a:t>
            </a:r>
            <a:r>
              <a:rPr lang="id-ID" sz="2000" dirty="0" err="1"/>
              <a:t>file</a:t>
            </a:r>
            <a:r>
              <a:rPr lang="id-ID" sz="2000" dirty="0"/>
              <a:t> .</a:t>
            </a:r>
            <a:r>
              <a:rPr lang="id-ID" sz="2000" dirty="0" err="1"/>
              <a:t>rpm</a:t>
            </a:r>
            <a:r>
              <a:rPr lang="id-ID" sz="2000" dirty="0"/>
              <a:t> dan program manajer paket itu sendiri. RPM dimaksudkan terutama untuk distribusi Linux; format </a:t>
            </a:r>
            <a:r>
              <a:rPr lang="id-ID" sz="2000" dirty="0" err="1"/>
              <a:t>file</a:t>
            </a:r>
            <a:r>
              <a:rPr lang="id-ID" sz="2000" dirty="0"/>
              <a:t> adalah format paket dasar dari Basis Standar Linux.</a:t>
            </a:r>
            <a:endParaRPr lang="en-US" sz="2000" dirty="0"/>
          </a:p>
          <a:p>
            <a:pPr marL="0" indent="0" algn="just">
              <a:buNone/>
            </a:pPr>
            <a:endParaRPr lang="id-ID" sz="2000" dirty="0"/>
          </a:p>
        </p:txBody>
      </p:sp>
      <p:pic>
        <p:nvPicPr>
          <p:cNvPr id="5122" name="Picture 2">
            <a:extLst>
              <a:ext uri="{FF2B5EF4-FFF2-40B4-BE49-F238E27FC236}">
                <a16:creationId xmlns:a16="http://schemas.microsoft.com/office/drawing/2014/main" id="{31E29D1D-AC08-4911-8555-117524066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367" y="5410200"/>
            <a:ext cx="20955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45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4B37-654D-4AE3-A3A1-7E4C640E1A27}"/>
              </a:ext>
            </a:extLst>
          </p:cNvPr>
          <p:cNvSpPr>
            <a:spLocks noGrp="1"/>
          </p:cNvSpPr>
          <p:nvPr>
            <p:ph type="title"/>
          </p:nvPr>
        </p:nvSpPr>
        <p:spPr/>
        <p:txBody>
          <a:bodyPr/>
          <a:lstStyle/>
          <a:p>
            <a:r>
              <a:rPr lang="en-US" dirty="0"/>
              <a:t>Linux – Independent - Slackware</a:t>
            </a:r>
            <a:endParaRPr lang="id-ID" dirty="0"/>
          </a:p>
        </p:txBody>
      </p:sp>
      <p:sp>
        <p:nvSpPr>
          <p:cNvPr id="3" name="Content Placeholder 2">
            <a:extLst>
              <a:ext uri="{FF2B5EF4-FFF2-40B4-BE49-F238E27FC236}">
                <a16:creationId xmlns:a16="http://schemas.microsoft.com/office/drawing/2014/main" id="{F4BB05FD-8F4C-4C6E-B8B8-1A26ABB87784}"/>
              </a:ext>
            </a:extLst>
          </p:cNvPr>
          <p:cNvSpPr>
            <a:spLocks noGrp="1"/>
          </p:cNvSpPr>
          <p:nvPr>
            <p:ph idx="1"/>
          </p:nvPr>
        </p:nvSpPr>
        <p:spPr/>
        <p:txBody>
          <a:bodyPr/>
          <a:lstStyle/>
          <a:p>
            <a:pPr algn="just"/>
            <a:r>
              <a:rPr lang="id-ID" dirty="0" err="1"/>
              <a:t>Slackware</a:t>
            </a:r>
            <a:r>
              <a:rPr lang="id-ID" dirty="0"/>
              <a:t> adalah distribusi Linux yang dibuat oleh Patrick </a:t>
            </a:r>
            <a:r>
              <a:rPr lang="id-ID" dirty="0" err="1"/>
              <a:t>Volkerding</a:t>
            </a:r>
            <a:r>
              <a:rPr lang="id-ID" dirty="0"/>
              <a:t> pada tahun 1993. </a:t>
            </a:r>
            <a:endParaRPr lang="en-US" dirty="0"/>
          </a:p>
          <a:p>
            <a:pPr algn="just"/>
            <a:r>
              <a:rPr lang="id-ID" dirty="0"/>
              <a:t>Awalnya didasarkan pada Sistem </a:t>
            </a:r>
            <a:r>
              <a:rPr lang="id-ID" dirty="0" err="1"/>
              <a:t>Softlanding</a:t>
            </a:r>
            <a:r>
              <a:rPr lang="id-ID" dirty="0"/>
              <a:t> Linux, </a:t>
            </a:r>
            <a:r>
              <a:rPr lang="id-ID" dirty="0" err="1"/>
              <a:t>Slackware</a:t>
            </a:r>
            <a:r>
              <a:rPr lang="id-ID" dirty="0"/>
              <a:t> telah menjadi dasar bagi banyak distribusi Linux lainnya, terutama versi pertama dari distribusi SUSE Linux, dan merupakan distribusi tertua yang masih dipertahankan.</a:t>
            </a:r>
            <a:endParaRPr lang="en-US" dirty="0"/>
          </a:p>
          <a:p>
            <a:pPr algn="just"/>
            <a:r>
              <a:rPr lang="id-ID" dirty="0" err="1"/>
              <a:t>Slackware</a:t>
            </a:r>
            <a:r>
              <a:rPr lang="id-ID" dirty="0"/>
              <a:t> bertujuan untuk stabilitas desain dan kesederhanaan serta menjadi distribusi Linux yang paling mirip "</a:t>
            </a:r>
            <a:r>
              <a:rPr lang="id-ID" dirty="0" err="1"/>
              <a:t>Unix</a:t>
            </a:r>
            <a:r>
              <a:rPr lang="id-ID" dirty="0"/>
              <a:t>". </a:t>
            </a:r>
          </a:p>
        </p:txBody>
      </p:sp>
      <p:pic>
        <p:nvPicPr>
          <p:cNvPr id="6146" name="Picture 2">
            <a:extLst>
              <a:ext uri="{FF2B5EF4-FFF2-40B4-BE49-F238E27FC236}">
                <a16:creationId xmlns:a16="http://schemas.microsoft.com/office/drawing/2014/main" id="{446FE7E1-3F68-4E99-94BC-88B4372BC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731" y="5929335"/>
            <a:ext cx="3524522" cy="76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5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ACF3-41C3-48FC-84C8-3A922D62DA6E}"/>
              </a:ext>
            </a:extLst>
          </p:cNvPr>
          <p:cNvSpPr>
            <a:spLocks noGrp="1"/>
          </p:cNvSpPr>
          <p:nvPr>
            <p:ph type="title"/>
          </p:nvPr>
        </p:nvSpPr>
        <p:spPr/>
        <p:txBody>
          <a:bodyPr/>
          <a:lstStyle/>
          <a:p>
            <a:r>
              <a:rPr lang="en-US" dirty="0"/>
              <a:t>Linux – Slackware Packaging</a:t>
            </a:r>
            <a:endParaRPr lang="id-ID" dirty="0"/>
          </a:p>
        </p:txBody>
      </p:sp>
      <p:sp>
        <p:nvSpPr>
          <p:cNvPr id="3" name="Content Placeholder 2">
            <a:extLst>
              <a:ext uri="{FF2B5EF4-FFF2-40B4-BE49-F238E27FC236}">
                <a16:creationId xmlns:a16="http://schemas.microsoft.com/office/drawing/2014/main" id="{99EA85A8-0F90-4DF3-86CF-014628C6A1F7}"/>
              </a:ext>
            </a:extLst>
          </p:cNvPr>
          <p:cNvSpPr>
            <a:spLocks noGrp="1"/>
          </p:cNvSpPr>
          <p:nvPr>
            <p:ph idx="1"/>
          </p:nvPr>
        </p:nvSpPr>
        <p:spPr/>
        <p:txBody>
          <a:bodyPr/>
          <a:lstStyle/>
          <a:p>
            <a:pPr algn="just"/>
            <a:r>
              <a:rPr lang="id-ID" dirty="0"/>
              <a:t>Sistem manajemen paket </a:t>
            </a:r>
            <a:r>
              <a:rPr lang="id-ID" dirty="0" err="1"/>
              <a:t>Slackware</a:t>
            </a:r>
            <a:r>
              <a:rPr lang="id-ID" dirty="0"/>
              <a:t>, secara kolektif dikenal sebagai </a:t>
            </a:r>
            <a:r>
              <a:rPr lang="id-ID" dirty="0" err="1"/>
              <a:t>pkgtools</a:t>
            </a:r>
            <a:r>
              <a:rPr lang="id-ID" dirty="0"/>
              <a:t>, dapat mengelola (</a:t>
            </a:r>
            <a:r>
              <a:rPr lang="id-ID" dirty="0" err="1"/>
              <a:t>pkgtool</a:t>
            </a:r>
            <a:r>
              <a:rPr lang="id-ID" dirty="0"/>
              <a:t>), </a:t>
            </a:r>
            <a:r>
              <a:rPr lang="id-ID" dirty="0" err="1"/>
              <a:t>menginstal</a:t>
            </a:r>
            <a:r>
              <a:rPr lang="id-ID" dirty="0"/>
              <a:t> (</a:t>
            </a:r>
            <a:r>
              <a:rPr lang="id-ID" dirty="0" err="1"/>
              <a:t>installpkg</a:t>
            </a:r>
            <a:r>
              <a:rPr lang="id-ID" dirty="0"/>
              <a:t>), memutakhirkan (</a:t>
            </a:r>
            <a:r>
              <a:rPr lang="id-ID" dirty="0" err="1"/>
              <a:t>upgradepkg</a:t>
            </a:r>
            <a:r>
              <a:rPr lang="id-ID" dirty="0"/>
              <a:t>), dan menghapus paket (</a:t>
            </a:r>
            <a:r>
              <a:rPr lang="id-ID" dirty="0" err="1"/>
              <a:t>removeepkg</a:t>
            </a:r>
            <a:r>
              <a:rPr lang="id-ID" dirty="0"/>
              <a:t>) dari sumber lokal. Itu juga dapat membuka kompresi (</a:t>
            </a:r>
            <a:r>
              <a:rPr lang="id-ID" dirty="0" err="1"/>
              <a:t>explodepkg</a:t>
            </a:r>
            <a:r>
              <a:rPr lang="id-ID" dirty="0"/>
              <a:t>) dan membuat (</a:t>
            </a:r>
            <a:r>
              <a:rPr lang="id-ID" dirty="0" err="1"/>
              <a:t>makepkg</a:t>
            </a:r>
            <a:r>
              <a:rPr lang="id-ID" dirty="0"/>
              <a:t>) paket.</a:t>
            </a:r>
            <a:endParaRPr lang="en-US" dirty="0"/>
          </a:p>
          <a:p>
            <a:pPr algn="just"/>
            <a:r>
              <a:rPr lang="en-US" dirty="0"/>
              <a:t>Di </a:t>
            </a:r>
            <a:r>
              <a:rPr lang="en-US" dirty="0" err="1"/>
              <a:t>luar</a:t>
            </a:r>
            <a:r>
              <a:rPr lang="en-US" dirty="0"/>
              <a:t> repo official, software </a:t>
            </a:r>
            <a:r>
              <a:rPr lang="en-US" dirty="0" err="1"/>
              <a:t>untuk</a:t>
            </a:r>
            <a:r>
              <a:rPr lang="en-US" dirty="0"/>
              <a:t> Slackware </a:t>
            </a:r>
            <a:r>
              <a:rPr lang="en-US" dirty="0" err="1"/>
              <a:t>memakai</a:t>
            </a:r>
            <a:r>
              <a:rPr lang="en-US" dirty="0"/>
              <a:t> source code</a:t>
            </a:r>
            <a:endParaRPr lang="id-ID" dirty="0"/>
          </a:p>
        </p:txBody>
      </p:sp>
    </p:spTree>
    <p:extLst>
      <p:ext uri="{BB962C8B-B14F-4D97-AF65-F5344CB8AC3E}">
        <p14:creationId xmlns:p14="http://schemas.microsoft.com/office/powerpoint/2010/main" val="146723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0A42-4A79-4CC0-8D97-0AF3A6B44E80}"/>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53A053C2-F1E4-4898-9220-B88DCE188D9A}"/>
              </a:ext>
            </a:extLst>
          </p:cNvPr>
          <p:cNvSpPr>
            <a:spLocks noGrp="1"/>
          </p:cNvSpPr>
          <p:nvPr>
            <p:ph idx="1"/>
          </p:nvPr>
        </p:nvSpPr>
        <p:spPr/>
        <p:txBody>
          <a:bodyPr/>
          <a:lstStyle/>
          <a:p>
            <a:endParaRPr lang="id-ID"/>
          </a:p>
        </p:txBody>
      </p:sp>
      <p:pic>
        <p:nvPicPr>
          <p:cNvPr id="7170" name="Picture 2">
            <a:extLst>
              <a:ext uri="{FF2B5EF4-FFF2-40B4-BE49-F238E27FC236}">
                <a16:creationId xmlns:a16="http://schemas.microsoft.com/office/drawing/2014/main" id="{A706657A-C471-4E14-B7D8-0E1609205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 y="6378"/>
            <a:ext cx="10711543" cy="685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34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3BAD-47EB-4B40-AF13-901A9D93695C}"/>
              </a:ext>
            </a:extLst>
          </p:cNvPr>
          <p:cNvSpPr>
            <a:spLocks noGrp="1"/>
          </p:cNvSpPr>
          <p:nvPr>
            <p:ph type="title"/>
          </p:nvPr>
        </p:nvSpPr>
        <p:spPr/>
        <p:txBody>
          <a:bodyPr/>
          <a:lstStyle/>
          <a:p>
            <a:r>
              <a:rPr lang="en-US" dirty="0"/>
              <a:t>Linux – Arch Linux</a:t>
            </a:r>
            <a:endParaRPr lang="id-ID" dirty="0"/>
          </a:p>
        </p:txBody>
      </p:sp>
      <p:sp>
        <p:nvSpPr>
          <p:cNvPr id="3" name="Content Placeholder 2">
            <a:extLst>
              <a:ext uri="{FF2B5EF4-FFF2-40B4-BE49-F238E27FC236}">
                <a16:creationId xmlns:a16="http://schemas.microsoft.com/office/drawing/2014/main" id="{768D0DCA-929E-47C0-8478-75FC7A3F514A}"/>
              </a:ext>
            </a:extLst>
          </p:cNvPr>
          <p:cNvSpPr>
            <a:spLocks noGrp="1"/>
          </p:cNvSpPr>
          <p:nvPr>
            <p:ph idx="1"/>
          </p:nvPr>
        </p:nvSpPr>
        <p:spPr/>
        <p:txBody>
          <a:bodyPr/>
          <a:lstStyle/>
          <a:p>
            <a:pPr algn="just"/>
            <a:r>
              <a:rPr lang="id-ID" dirty="0" err="1"/>
              <a:t>Arch</a:t>
            </a:r>
            <a:r>
              <a:rPr lang="id-ID" dirty="0"/>
              <a:t> Linux menganut lima prinsip: kesederhanaan, modernitas, pragmatisme, </a:t>
            </a:r>
            <a:r>
              <a:rPr lang="id-ID" dirty="0" err="1"/>
              <a:t>sentralitas</a:t>
            </a:r>
            <a:r>
              <a:rPr lang="id-ID" dirty="0"/>
              <a:t> pengguna, dan fleksibilitas. </a:t>
            </a:r>
            <a:endParaRPr lang="en-US" dirty="0"/>
          </a:p>
          <a:p>
            <a:pPr algn="just"/>
            <a:r>
              <a:rPr lang="id-ID" dirty="0"/>
              <a:t>Secara umum, prinsip-prinsip mempertahankan perubahan spesifik distribusi minimal, kerusakan minimal dengan pembaruan, pragmatis atas pilihan desain ideologis, ramah pengguna, dan mengasapi minimal.</a:t>
            </a:r>
          </a:p>
        </p:txBody>
      </p:sp>
    </p:spTree>
    <p:extLst>
      <p:ext uri="{BB962C8B-B14F-4D97-AF65-F5344CB8AC3E}">
        <p14:creationId xmlns:p14="http://schemas.microsoft.com/office/powerpoint/2010/main" val="306291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56B5-A4E7-4050-9587-0E4FAAA62A6A}"/>
              </a:ext>
            </a:extLst>
          </p:cNvPr>
          <p:cNvSpPr>
            <a:spLocks noGrp="1"/>
          </p:cNvSpPr>
          <p:nvPr>
            <p:ph type="title"/>
          </p:nvPr>
        </p:nvSpPr>
        <p:spPr/>
        <p:txBody>
          <a:bodyPr/>
          <a:lstStyle/>
          <a:p>
            <a:r>
              <a:rPr lang="en-US" dirty="0"/>
              <a:t>Linux – Arch Linux Packaging</a:t>
            </a:r>
            <a:endParaRPr lang="id-ID" dirty="0"/>
          </a:p>
        </p:txBody>
      </p:sp>
      <p:sp>
        <p:nvSpPr>
          <p:cNvPr id="3" name="Content Placeholder 2">
            <a:extLst>
              <a:ext uri="{FF2B5EF4-FFF2-40B4-BE49-F238E27FC236}">
                <a16:creationId xmlns:a16="http://schemas.microsoft.com/office/drawing/2014/main" id="{C727D53A-543C-4AA6-A200-D3F901067C3C}"/>
              </a:ext>
            </a:extLst>
          </p:cNvPr>
          <p:cNvSpPr>
            <a:spLocks noGrp="1"/>
          </p:cNvSpPr>
          <p:nvPr>
            <p:ph idx="1"/>
          </p:nvPr>
        </p:nvSpPr>
        <p:spPr/>
        <p:txBody>
          <a:bodyPr/>
          <a:lstStyle/>
          <a:p>
            <a:pPr algn="just"/>
            <a:r>
              <a:rPr lang="en-US" dirty="0"/>
              <a:t>Pacman</a:t>
            </a:r>
          </a:p>
          <a:p>
            <a:pPr lvl="1" algn="just"/>
            <a:r>
              <a:rPr lang="en-US" dirty="0" err="1"/>
              <a:t>Untuk</a:t>
            </a:r>
            <a:r>
              <a:rPr lang="en-US" dirty="0"/>
              <a:t> </a:t>
            </a:r>
            <a:r>
              <a:rPr lang="en-US" dirty="0" err="1"/>
              <a:t>memfasilitasi</a:t>
            </a:r>
            <a:r>
              <a:rPr lang="en-US" dirty="0"/>
              <a:t> </a:t>
            </a:r>
            <a:r>
              <a:rPr lang="en-US" dirty="0" err="1"/>
              <a:t>perubahan</a:t>
            </a:r>
            <a:r>
              <a:rPr lang="en-US" dirty="0"/>
              <a:t> </a:t>
            </a:r>
            <a:r>
              <a:rPr lang="en-US" dirty="0" err="1"/>
              <a:t>paket</a:t>
            </a:r>
            <a:r>
              <a:rPr lang="en-US" dirty="0"/>
              <a:t> </a:t>
            </a:r>
            <a:r>
              <a:rPr lang="en-US" dirty="0" err="1"/>
              <a:t>reguler</a:t>
            </a:r>
            <a:r>
              <a:rPr lang="en-US" dirty="0"/>
              <a:t>, Pacman (The Arch Package Manager, </a:t>
            </a:r>
            <a:r>
              <a:rPr lang="en-US" dirty="0" err="1"/>
              <a:t>namanya</a:t>
            </a:r>
            <a:r>
              <a:rPr lang="en-US" dirty="0"/>
              <a:t> </a:t>
            </a:r>
            <a:r>
              <a:rPr lang="en-US" dirty="0" err="1"/>
              <a:t>kontraksi</a:t>
            </a:r>
            <a:r>
              <a:rPr lang="en-US" dirty="0"/>
              <a:t> "</a:t>
            </a:r>
            <a:r>
              <a:rPr lang="en-US" dirty="0" err="1"/>
              <a:t>manajer</a:t>
            </a:r>
            <a:r>
              <a:rPr lang="en-US" dirty="0"/>
              <a:t> </a:t>
            </a:r>
            <a:r>
              <a:rPr lang="en-US" dirty="0" err="1"/>
              <a:t>paket</a:t>
            </a:r>
            <a:r>
              <a:rPr lang="en-US" dirty="0"/>
              <a:t>") </a:t>
            </a:r>
            <a:r>
              <a:rPr lang="en-US" dirty="0" err="1"/>
              <a:t>dikembangkan</a:t>
            </a:r>
            <a:r>
              <a:rPr lang="en-US" dirty="0"/>
              <a:t> oleh Judd </a:t>
            </a:r>
            <a:r>
              <a:rPr lang="en-US" dirty="0" err="1"/>
              <a:t>Vinet</a:t>
            </a:r>
            <a:r>
              <a:rPr lang="en-US" dirty="0"/>
              <a:t> </a:t>
            </a:r>
            <a:r>
              <a:rPr lang="en-US" dirty="0" err="1"/>
              <a:t>untuk</a:t>
            </a:r>
            <a:r>
              <a:rPr lang="en-US" dirty="0"/>
              <a:t> </a:t>
            </a:r>
            <a:r>
              <a:rPr lang="en-US" dirty="0" err="1"/>
              <a:t>menyediakan</a:t>
            </a:r>
            <a:r>
              <a:rPr lang="en-US" dirty="0"/>
              <a:t> Arch </a:t>
            </a:r>
            <a:r>
              <a:rPr lang="en-US" dirty="0" err="1"/>
              <a:t>dengan</a:t>
            </a:r>
            <a:r>
              <a:rPr lang="en-US" dirty="0"/>
              <a:t> </a:t>
            </a:r>
            <a:r>
              <a:rPr lang="en-US" dirty="0" err="1"/>
              <a:t>manajer</a:t>
            </a:r>
            <a:r>
              <a:rPr lang="en-US" dirty="0"/>
              <a:t> </a:t>
            </a:r>
            <a:r>
              <a:rPr lang="en-US" dirty="0" err="1"/>
              <a:t>paket</a:t>
            </a:r>
            <a:r>
              <a:rPr lang="en-US" dirty="0"/>
              <a:t> </a:t>
            </a:r>
            <a:r>
              <a:rPr lang="en-US" dirty="0" err="1"/>
              <a:t>sendiri</a:t>
            </a:r>
            <a:r>
              <a:rPr lang="en-US" dirty="0"/>
              <a:t> yang </a:t>
            </a:r>
            <a:r>
              <a:rPr lang="en-US" dirty="0" err="1"/>
              <a:t>dapat</a:t>
            </a:r>
            <a:r>
              <a:rPr lang="en-US" dirty="0"/>
              <a:t> </a:t>
            </a:r>
            <a:r>
              <a:rPr lang="en-US" dirty="0" err="1"/>
              <a:t>melacak</a:t>
            </a:r>
            <a:r>
              <a:rPr lang="en-US" dirty="0"/>
              <a:t> </a:t>
            </a:r>
            <a:r>
              <a:rPr lang="en-US" dirty="0" err="1"/>
              <a:t>dependensi</a:t>
            </a:r>
            <a:r>
              <a:rPr lang="en-US" dirty="0"/>
              <a:t>.</a:t>
            </a:r>
          </a:p>
          <a:p>
            <a:pPr algn="just"/>
            <a:r>
              <a:rPr lang="en-US" dirty="0"/>
              <a:t>Arch User Repository</a:t>
            </a:r>
          </a:p>
          <a:p>
            <a:pPr lvl="1" algn="just"/>
            <a:r>
              <a:rPr lang="id-ID" dirty="0"/>
              <a:t>Selain repositori, </a:t>
            </a:r>
            <a:r>
              <a:rPr lang="id-ID" dirty="0" err="1"/>
              <a:t>Arch</a:t>
            </a:r>
            <a:r>
              <a:rPr lang="id-ID" dirty="0"/>
              <a:t> </a:t>
            </a:r>
            <a:r>
              <a:rPr lang="id-ID" dirty="0" err="1"/>
              <a:t>User</a:t>
            </a:r>
            <a:r>
              <a:rPr lang="id-ID" dirty="0"/>
              <a:t> </a:t>
            </a:r>
            <a:r>
              <a:rPr lang="id-ID" dirty="0" err="1"/>
              <a:t>Repository</a:t>
            </a:r>
            <a:r>
              <a:rPr lang="id-ID" dirty="0"/>
              <a:t> (AUR) menyediakan skrip PKGBUILD buatan pengguna untuk paket yang tidak termasuk dalam repositori. Skrip PKGBUILD ini menyederhanakan bangunan dari sumber dengan secara eksplisit mendaftar dan memeriksa dependensi dan mengonfigurasi </a:t>
            </a:r>
            <a:r>
              <a:rPr lang="id-ID" dirty="0" err="1"/>
              <a:t>instal</a:t>
            </a:r>
            <a:r>
              <a:rPr lang="id-ID" dirty="0"/>
              <a:t> agar sesuai dengan arsitektur </a:t>
            </a:r>
            <a:r>
              <a:rPr lang="id-ID" dirty="0" err="1"/>
              <a:t>Arch</a:t>
            </a:r>
            <a:r>
              <a:rPr lang="id-ID" dirty="0"/>
              <a:t>. [</a:t>
            </a:r>
          </a:p>
        </p:txBody>
      </p:sp>
    </p:spTree>
    <p:extLst>
      <p:ext uri="{BB962C8B-B14F-4D97-AF65-F5344CB8AC3E}">
        <p14:creationId xmlns:p14="http://schemas.microsoft.com/office/powerpoint/2010/main" val="265403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4548-F192-4E21-AFC1-4B87993BE704}"/>
              </a:ext>
            </a:extLst>
          </p:cNvPr>
          <p:cNvSpPr>
            <a:spLocks noGrp="1"/>
          </p:cNvSpPr>
          <p:nvPr>
            <p:ph type="title"/>
          </p:nvPr>
        </p:nvSpPr>
        <p:spPr/>
        <p:txBody>
          <a:bodyPr/>
          <a:lstStyle/>
          <a:p>
            <a:r>
              <a:rPr lang="en-US" dirty="0"/>
              <a:t>Linux – Arch Linux </a:t>
            </a:r>
            <a:r>
              <a:rPr lang="en-US" dirty="0" err="1"/>
              <a:t>Turunan</a:t>
            </a:r>
            <a:endParaRPr lang="id-ID" dirty="0"/>
          </a:p>
        </p:txBody>
      </p:sp>
      <p:sp>
        <p:nvSpPr>
          <p:cNvPr id="3" name="Content Placeholder 2">
            <a:extLst>
              <a:ext uri="{FF2B5EF4-FFF2-40B4-BE49-F238E27FC236}">
                <a16:creationId xmlns:a16="http://schemas.microsoft.com/office/drawing/2014/main" id="{FCEA0F54-0C55-4642-A01C-3D4D8C390427}"/>
              </a:ext>
            </a:extLst>
          </p:cNvPr>
          <p:cNvSpPr>
            <a:spLocks noGrp="1"/>
          </p:cNvSpPr>
          <p:nvPr>
            <p:ph idx="1"/>
          </p:nvPr>
        </p:nvSpPr>
        <p:spPr/>
        <p:txBody>
          <a:bodyPr/>
          <a:lstStyle/>
          <a:p>
            <a:pPr algn="just"/>
            <a:r>
              <a:rPr lang="id-ID" dirty="0" err="1"/>
              <a:t>Manjaro</a:t>
            </a:r>
            <a:endParaRPr lang="en-US" dirty="0"/>
          </a:p>
          <a:p>
            <a:pPr algn="just"/>
            <a:r>
              <a:rPr lang="id-ID" dirty="0"/>
              <a:t>distribusi Linux gratis dan open-</a:t>
            </a:r>
            <a:r>
              <a:rPr lang="id-ID" dirty="0" err="1"/>
              <a:t>source</a:t>
            </a:r>
            <a:r>
              <a:rPr lang="id-ID" dirty="0"/>
              <a:t> berdasarkan sistem operasi Linux </a:t>
            </a:r>
            <a:r>
              <a:rPr lang="id-ID" dirty="0" err="1"/>
              <a:t>Arch</a:t>
            </a:r>
            <a:r>
              <a:rPr lang="id-ID" dirty="0"/>
              <a:t>. </a:t>
            </a:r>
            <a:r>
              <a:rPr lang="id-ID" dirty="0" err="1"/>
              <a:t>Manjaro</a:t>
            </a:r>
            <a:r>
              <a:rPr lang="id-ID" dirty="0"/>
              <a:t> memiliki fokus pada keramahan pengguna dan aksesibilitas, dan sistem itu sendiri dirancang untuk bekerja sepenuhnya "langsung dari kotak" dengan berbagai perangkat lunak yang telah </a:t>
            </a:r>
            <a:r>
              <a:rPr lang="id-ID" dirty="0" err="1"/>
              <a:t>diinstal</a:t>
            </a:r>
            <a:r>
              <a:rPr lang="id-ID" dirty="0"/>
              <a:t> sebelumnya.</a:t>
            </a:r>
          </a:p>
        </p:txBody>
      </p:sp>
      <p:pic>
        <p:nvPicPr>
          <p:cNvPr id="9218" name="Picture 2">
            <a:extLst>
              <a:ext uri="{FF2B5EF4-FFF2-40B4-BE49-F238E27FC236}">
                <a16:creationId xmlns:a16="http://schemas.microsoft.com/office/drawing/2014/main" id="{F76D271B-3B9D-4108-8873-90885304B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341" y="5884332"/>
            <a:ext cx="3613849" cy="83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2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69FD-71B7-4636-A50C-87EF0D67CAD1}"/>
              </a:ext>
            </a:extLst>
          </p:cNvPr>
          <p:cNvSpPr>
            <a:spLocks noGrp="1"/>
          </p:cNvSpPr>
          <p:nvPr>
            <p:ph type="title"/>
          </p:nvPr>
        </p:nvSpPr>
        <p:spPr/>
        <p:txBody>
          <a:bodyPr/>
          <a:lstStyle/>
          <a:p>
            <a:r>
              <a:rPr lang="en-US" dirty="0"/>
              <a:t>Ranking Linux</a:t>
            </a:r>
            <a:endParaRPr lang="id-ID" dirty="0"/>
          </a:p>
        </p:txBody>
      </p:sp>
      <p:sp>
        <p:nvSpPr>
          <p:cNvPr id="3" name="Content Placeholder 2">
            <a:extLst>
              <a:ext uri="{FF2B5EF4-FFF2-40B4-BE49-F238E27FC236}">
                <a16:creationId xmlns:a16="http://schemas.microsoft.com/office/drawing/2014/main" id="{4C3542BD-20C1-4B5A-9F0C-4E2793F1E23B}"/>
              </a:ext>
            </a:extLst>
          </p:cNvPr>
          <p:cNvSpPr>
            <a:spLocks noGrp="1"/>
          </p:cNvSpPr>
          <p:nvPr>
            <p:ph idx="1"/>
          </p:nvPr>
        </p:nvSpPr>
        <p:spPr/>
        <p:txBody>
          <a:bodyPr>
            <a:normAutofit/>
          </a:bodyPr>
          <a:lstStyle/>
          <a:p>
            <a:r>
              <a:rPr lang="en-US" sz="2400" dirty="0" err="1"/>
              <a:t>Memilih</a:t>
            </a:r>
            <a:r>
              <a:rPr lang="en-US" sz="2400" dirty="0"/>
              <a:t> Linux </a:t>
            </a:r>
            <a:r>
              <a:rPr lang="en-US" sz="2400" dirty="0" err="1"/>
              <a:t>terbaik</a:t>
            </a:r>
            <a:r>
              <a:rPr lang="en-US" sz="2400" dirty="0"/>
              <a:t>:</a:t>
            </a:r>
          </a:p>
          <a:p>
            <a:pPr lvl="1"/>
            <a:r>
              <a:rPr lang="en-US" sz="2000" dirty="0"/>
              <a:t>Paling </a:t>
            </a:r>
            <a:r>
              <a:rPr lang="en-US" sz="2000" dirty="0" err="1"/>
              <a:t>ramah</a:t>
            </a:r>
            <a:r>
              <a:rPr lang="en-US" sz="2000" dirty="0"/>
              <a:t> </a:t>
            </a:r>
            <a:r>
              <a:rPr lang="en-US" sz="2000" dirty="0" err="1"/>
              <a:t>pengguna</a:t>
            </a:r>
            <a:endParaRPr lang="en-US" sz="2000" dirty="0"/>
          </a:p>
          <a:p>
            <a:pPr lvl="1"/>
            <a:r>
              <a:rPr lang="en-US" sz="2000" dirty="0"/>
              <a:t>Paling simple</a:t>
            </a:r>
          </a:p>
          <a:p>
            <a:pPr lvl="1"/>
            <a:r>
              <a:rPr lang="en-US" sz="2000" dirty="0"/>
              <a:t>Paling </a:t>
            </a:r>
            <a:r>
              <a:rPr lang="en-US" sz="2000" dirty="0" err="1"/>
              <a:t>ringan</a:t>
            </a:r>
            <a:endParaRPr lang="en-US" sz="2000" dirty="0"/>
          </a:p>
          <a:p>
            <a:pPr lvl="1"/>
            <a:r>
              <a:rPr lang="en-US" sz="2000" dirty="0"/>
              <a:t>Paling </a:t>
            </a:r>
            <a:r>
              <a:rPr lang="en-US" sz="2000" dirty="0" err="1"/>
              <a:t>aman</a:t>
            </a:r>
            <a:endParaRPr lang="en-US" sz="2000" dirty="0"/>
          </a:p>
          <a:p>
            <a:pPr lvl="1"/>
            <a:r>
              <a:rPr lang="en-US" sz="2000" dirty="0" err="1"/>
              <a:t>Untuk</a:t>
            </a:r>
            <a:r>
              <a:rPr lang="en-US" sz="2000" dirty="0"/>
              <a:t> Hacker</a:t>
            </a:r>
          </a:p>
        </p:txBody>
      </p:sp>
    </p:spTree>
    <p:extLst>
      <p:ext uri="{BB962C8B-B14F-4D97-AF65-F5344CB8AC3E}">
        <p14:creationId xmlns:p14="http://schemas.microsoft.com/office/powerpoint/2010/main" val="382109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4C97-67AF-4E39-8801-56D665F5E2C1}"/>
              </a:ext>
            </a:extLst>
          </p:cNvPr>
          <p:cNvSpPr>
            <a:spLocks noGrp="1"/>
          </p:cNvSpPr>
          <p:nvPr>
            <p:ph type="title"/>
          </p:nvPr>
        </p:nvSpPr>
        <p:spPr/>
        <p:txBody>
          <a:bodyPr/>
          <a:lstStyle/>
          <a:p>
            <a:r>
              <a:rPr lang="en-US" dirty="0" err="1"/>
              <a:t>Sistem</a:t>
            </a:r>
            <a:r>
              <a:rPr lang="en-US" dirty="0"/>
              <a:t> </a:t>
            </a:r>
            <a:r>
              <a:rPr lang="en-US" dirty="0" err="1"/>
              <a:t>Operasi</a:t>
            </a:r>
            <a:r>
              <a:rPr lang="en-US" dirty="0"/>
              <a:t> Open Source</a:t>
            </a:r>
            <a:endParaRPr lang="id-ID" dirty="0"/>
          </a:p>
        </p:txBody>
      </p:sp>
      <p:sp>
        <p:nvSpPr>
          <p:cNvPr id="3" name="Content Placeholder 2">
            <a:extLst>
              <a:ext uri="{FF2B5EF4-FFF2-40B4-BE49-F238E27FC236}">
                <a16:creationId xmlns:a16="http://schemas.microsoft.com/office/drawing/2014/main" id="{D5851C31-EE95-4E12-9367-23EF5B904755}"/>
              </a:ext>
            </a:extLst>
          </p:cNvPr>
          <p:cNvSpPr>
            <a:spLocks noGrp="1"/>
          </p:cNvSpPr>
          <p:nvPr>
            <p:ph idx="1"/>
          </p:nvPr>
        </p:nvSpPr>
        <p:spPr/>
        <p:txBody>
          <a:bodyPr>
            <a:normAutofit lnSpcReduction="10000"/>
          </a:bodyPr>
          <a:lstStyle/>
          <a:p>
            <a:pPr algn="just"/>
            <a:r>
              <a:rPr lang="id-ID" sz="2400" dirty="0"/>
              <a:t>Sistem operasi (OS) adalah sistem perangkat lunak yang mengelola perangkat keras komputer, sumber daya perangkat lunak, dan menyediakan layanan umum untuk program komputer.</a:t>
            </a:r>
            <a:endParaRPr lang="en-US" sz="2400" dirty="0"/>
          </a:p>
          <a:p>
            <a:pPr algn="just"/>
            <a:r>
              <a:rPr lang="id-ID" sz="2400" dirty="0"/>
              <a:t>jenis perangkat lunak komputer di mana kode sumber dirilis di bawah lisensi di mana pemegang hak cipta memberi pengguna hak untuk mempelajari, mengubah, dan mendistribusikan perangkat lunak kepada siapa pun dan untuk tujuan apa pun.</a:t>
            </a:r>
          </a:p>
        </p:txBody>
      </p:sp>
    </p:spTree>
    <p:extLst>
      <p:ext uri="{BB962C8B-B14F-4D97-AF65-F5344CB8AC3E}">
        <p14:creationId xmlns:p14="http://schemas.microsoft.com/office/powerpoint/2010/main" val="344119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9A7F-A8EC-4381-B6F0-E57FA7F096C8}"/>
              </a:ext>
            </a:extLst>
          </p:cNvPr>
          <p:cNvSpPr>
            <a:spLocks noGrp="1"/>
          </p:cNvSpPr>
          <p:nvPr>
            <p:ph type="title"/>
          </p:nvPr>
        </p:nvSpPr>
        <p:spPr/>
        <p:txBody>
          <a:bodyPr/>
          <a:lstStyle/>
          <a:p>
            <a:r>
              <a:rPr lang="en-US" dirty="0" err="1"/>
              <a:t>Terima</a:t>
            </a:r>
            <a:r>
              <a:rPr lang="en-US" dirty="0"/>
              <a:t> </a:t>
            </a:r>
            <a:r>
              <a:rPr lang="en-US"/>
              <a:t>kasih</a:t>
            </a:r>
            <a:endParaRPr lang="id-ID"/>
          </a:p>
        </p:txBody>
      </p:sp>
      <p:sp>
        <p:nvSpPr>
          <p:cNvPr id="3" name="Content Placeholder 2">
            <a:extLst>
              <a:ext uri="{FF2B5EF4-FFF2-40B4-BE49-F238E27FC236}">
                <a16:creationId xmlns:a16="http://schemas.microsoft.com/office/drawing/2014/main" id="{DF7CF8C7-A881-4012-A508-46E712F80981}"/>
              </a:ext>
            </a:extLst>
          </p:cNvPr>
          <p:cNvSpPr>
            <a:spLocks noGrp="1"/>
          </p:cNvSpPr>
          <p:nvPr>
            <p:ph idx="1"/>
          </p:nvPr>
        </p:nvSpPr>
        <p:spPr/>
        <p:txBody>
          <a:bodyPr/>
          <a:lstStyle/>
          <a:p>
            <a:endParaRPr lang="id-ID" dirty="0"/>
          </a:p>
        </p:txBody>
      </p:sp>
    </p:spTree>
    <p:extLst>
      <p:ext uri="{BB962C8B-B14F-4D97-AF65-F5344CB8AC3E}">
        <p14:creationId xmlns:p14="http://schemas.microsoft.com/office/powerpoint/2010/main" val="384112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1650-1431-433F-8AD4-D61651B5BAF0}"/>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0C0B68CB-E702-4D7F-95E5-1A73BB9300BF}"/>
              </a:ext>
            </a:extLst>
          </p:cNvPr>
          <p:cNvSpPr>
            <a:spLocks noGrp="1"/>
          </p:cNvSpPr>
          <p:nvPr>
            <p:ph idx="1"/>
          </p:nvPr>
        </p:nvSpPr>
        <p:spPr/>
        <p:txBody>
          <a:bodyPr/>
          <a:lstStyle/>
          <a:p>
            <a:r>
              <a:rPr lang="en-US" dirty="0"/>
              <a:t>Orang lain </a:t>
            </a:r>
            <a:r>
              <a:rPr lang="en-US" dirty="0" err="1"/>
              <a:t>boleh</a:t>
            </a:r>
            <a:r>
              <a:rPr lang="en-US" dirty="0"/>
              <a:t> </a:t>
            </a:r>
            <a:r>
              <a:rPr lang="en-US" dirty="0" err="1"/>
              <a:t>mengembangkan</a:t>
            </a:r>
            <a:r>
              <a:rPr lang="en-US" dirty="0"/>
              <a:t> </a:t>
            </a:r>
            <a:r>
              <a:rPr lang="en-US" dirty="0" err="1"/>
              <a:t>kode-kode</a:t>
            </a:r>
            <a:r>
              <a:rPr lang="en-US" dirty="0"/>
              <a:t> system </a:t>
            </a:r>
            <a:r>
              <a:rPr lang="en-US" dirty="0" err="1"/>
              <a:t>operasi</a:t>
            </a:r>
            <a:r>
              <a:rPr lang="en-US" dirty="0"/>
              <a:t> </a:t>
            </a:r>
            <a:r>
              <a:rPr lang="en-US" dirty="0" err="1"/>
              <a:t>ini</a:t>
            </a:r>
            <a:r>
              <a:rPr lang="en-US" dirty="0"/>
              <a:t>, </a:t>
            </a:r>
            <a:r>
              <a:rPr lang="en-US" dirty="0" err="1"/>
              <a:t>dengan</a:t>
            </a:r>
            <a:r>
              <a:rPr lang="en-US" dirty="0"/>
              <a:t> </a:t>
            </a:r>
            <a:r>
              <a:rPr lang="en-US" dirty="0" err="1"/>
              <a:t>nama</a:t>
            </a:r>
            <a:r>
              <a:rPr lang="en-US" dirty="0"/>
              <a:t> </a:t>
            </a:r>
            <a:r>
              <a:rPr lang="en-US" dirty="0" err="1"/>
              <a:t>mereka</a:t>
            </a:r>
            <a:r>
              <a:rPr lang="en-US" dirty="0"/>
              <a:t> </a:t>
            </a:r>
            <a:r>
              <a:rPr lang="en-US" dirty="0" err="1"/>
              <a:t>sendiri</a:t>
            </a:r>
            <a:endParaRPr lang="en-US" dirty="0"/>
          </a:p>
          <a:p>
            <a:r>
              <a:rPr lang="en-US" dirty="0"/>
              <a:t>Banyak system </a:t>
            </a:r>
            <a:r>
              <a:rPr lang="en-US" dirty="0" err="1"/>
              <a:t>operasi</a:t>
            </a:r>
            <a:r>
              <a:rPr lang="en-US" dirty="0"/>
              <a:t> </a:t>
            </a:r>
            <a:r>
              <a:rPr lang="en-US" dirty="0" err="1"/>
              <a:t>berjenis</a:t>
            </a:r>
            <a:r>
              <a:rPr lang="en-US" dirty="0"/>
              <a:t> OS</a:t>
            </a:r>
          </a:p>
          <a:p>
            <a:pPr lvl="1"/>
            <a:r>
              <a:rPr lang="en-US" dirty="0"/>
              <a:t>Linux</a:t>
            </a:r>
          </a:p>
          <a:p>
            <a:pPr lvl="1"/>
            <a:r>
              <a:rPr lang="en-US" dirty="0"/>
              <a:t>FreeBSD</a:t>
            </a:r>
          </a:p>
          <a:p>
            <a:pPr lvl="1"/>
            <a:r>
              <a:rPr lang="en-US" dirty="0"/>
              <a:t>Symbian</a:t>
            </a:r>
          </a:p>
          <a:p>
            <a:pPr lvl="1"/>
            <a:r>
              <a:rPr lang="en-US" dirty="0"/>
              <a:t>Android</a:t>
            </a:r>
            <a:endParaRPr lang="id-ID" dirty="0"/>
          </a:p>
        </p:txBody>
      </p:sp>
    </p:spTree>
    <p:extLst>
      <p:ext uri="{BB962C8B-B14F-4D97-AF65-F5344CB8AC3E}">
        <p14:creationId xmlns:p14="http://schemas.microsoft.com/office/powerpoint/2010/main" val="56347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EA23-DDC4-43DF-98D1-B819698DD611}"/>
              </a:ext>
            </a:extLst>
          </p:cNvPr>
          <p:cNvSpPr>
            <a:spLocks noGrp="1"/>
          </p:cNvSpPr>
          <p:nvPr>
            <p:ph type="title"/>
          </p:nvPr>
        </p:nvSpPr>
        <p:spPr/>
        <p:txBody>
          <a:bodyPr/>
          <a:lstStyle/>
          <a:p>
            <a:r>
              <a:rPr lang="en-US" dirty="0"/>
              <a:t>Linux</a:t>
            </a:r>
            <a:endParaRPr lang="id-ID" dirty="0"/>
          </a:p>
        </p:txBody>
      </p:sp>
      <p:sp>
        <p:nvSpPr>
          <p:cNvPr id="3" name="Content Placeholder 2">
            <a:extLst>
              <a:ext uri="{FF2B5EF4-FFF2-40B4-BE49-F238E27FC236}">
                <a16:creationId xmlns:a16="http://schemas.microsoft.com/office/drawing/2014/main" id="{0E49E940-9BBE-4F41-BB56-038A62EE34F8}"/>
              </a:ext>
            </a:extLst>
          </p:cNvPr>
          <p:cNvSpPr>
            <a:spLocks noGrp="1"/>
          </p:cNvSpPr>
          <p:nvPr>
            <p:ph idx="1"/>
          </p:nvPr>
        </p:nvSpPr>
        <p:spPr/>
        <p:txBody>
          <a:bodyPr>
            <a:normAutofit/>
          </a:bodyPr>
          <a:lstStyle/>
          <a:p>
            <a:pPr algn="just"/>
            <a:r>
              <a:rPr lang="id-ID" sz="2800" dirty="0"/>
              <a:t>Linux adalah sistem operasi open </a:t>
            </a:r>
            <a:r>
              <a:rPr lang="id-ID" sz="2800" dirty="0" err="1"/>
              <a:t>source</a:t>
            </a:r>
            <a:r>
              <a:rPr lang="id-ID" sz="2800" dirty="0"/>
              <a:t> yang paling terkenal dan paling banyak digunakan. </a:t>
            </a:r>
            <a:endParaRPr lang="en-US" sz="2800" dirty="0"/>
          </a:p>
          <a:p>
            <a:pPr algn="just"/>
            <a:r>
              <a:rPr lang="en-US" sz="2800" dirty="0" err="1"/>
              <a:t>Keluarga</a:t>
            </a:r>
            <a:r>
              <a:rPr lang="en-US" sz="2800" dirty="0"/>
              <a:t> </a:t>
            </a:r>
            <a:r>
              <a:rPr lang="en-US" sz="2800" dirty="0" err="1"/>
              <a:t>besar</a:t>
            </a:r>
            <a:r>
              <a:rPr lang="en-US" sz="2800" dirty="0"/>
              <a:t> Linux</a:t>
            </a:r>
          </a:p>
          <a:p>
            <a:pPr lvl="1" algn="just"/>
            <a:r>
              <a:rPr lang="en-US" sz="2600" dirty="0"/>
              <a:t>Debian</a:t>
            </a:r>
          </a:p>
          <a:p>
            <a:pPr lvl="1" algn="just"/>
            <a:r>
              <a:rPr lang="en-US" sz="2600" dirty="0"/>
              <a:t>Red Hat</a:t>
            </a:r>
          </a:p>
          <a:p>
            <a:pPr lvl="1" algn="just"/>
            <a:r>
              <a:rPr lang="en-US" sz="2600" dirty="0"/>
              <a:t>Independent</a:t>
            </a:r>
          </a:p>
        </p:txBody>
      </p:sp>
    </p:spTree>
    <p:extLst>
      <p:ext uri="{BB962C8B-B14F-4D97-AF65-F5344CB8AC3E}">
        <p14:creationId xmlns:p14="http://schemas.microsoft.com/office/powerpoint/2010/main" val="74051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D158-10EC-4924-BD07-F5CB000039D7}"/>
              </a:ext>
            </a:extLst>
          </p:cNvPr>
          <p:cNvSpPr>
            <a:spLocks noGrp="1"/>
          </p:cNvSpPr>
          <p:nvPr>
            <p:ph type="title"/>
          </p:nvPr>
        </p:nvSpPr>
        <p:spPr/>
        <p:txBody>
          <a:bodyPr/>
          <a:lstStyle/>
          <a:p>
            <a:r>
              <a:rPr lang="en-US" dirty="0"/>
              <a:t>Linux - Debian</a:t>
            </a:r>
            <a:endParaRPr lang="id-ID" dirty="0"/>
          </a:p>
        </p:txBody>
      </p:sp>
      <p:sp>
        <p:nvSpPr>
          <p:cNvPr id="3" name="Content Placeholder 2">
            <a:extLst>
              <a:ext uri="{FF2B5EF4-FFF2-40B4-BE49-F238E27FC236}">
                <a16:creationId xmlns:a16="http://schemas.microsoft.com/office/drawing/2014/main" id="{49717A97-9D09-4D4F-BE70-C80C51670CB2}"/>
              </a:ext>
            </a:extLst>
          </p:cNvPr>
          <p:cNvSpPr>
            <a:spLocks noGrp="1"/>
          </p:cNvSpPr>
          <p:nvPr>
            <p:ph idx="1"/>
          </p:nvPr>
        </p:nvSpPr>
        <p:spPr/>
        <p:txBody>
          <a:bodyPr>
            <a:normAutofit/>
          </a:bodyPr>
          <a:lstStyle/>
          <a:p>
            <a:pPr algn="just"/>
            <a:r>
              <a:rPr lang="id-ID" sz="2400" dirty="0"/>
              <a:t>Proyek </a:t>
            </a:r>
            <a:r>
              <a:rPr lang="id-ID" sz="2400" dirty="0" err="1"/>
              <a:t>Debian</a:t>
            </a:r>
            <a:r>
              <a:rPr lang="id-ID" sz="2400" dirty="0"/>
              <a:t> adalah asosiasi individu yang telah membuat alasan bersama untuk menciptakan sistem operasi gratis. Sistem operasi yang kami buat ini disebut </a:t>
            </a:r>
            <a:r>
              <a:rPr lang="id-ID" sz="2400" dirty="0" err="1"/>
              <a:t>Debian</a:t>
            </a:r>
            <a:r>
              <a:rPr lang="id-ID" sz="2400" dirty="0"/>
              <a:t>.</a:t>
            </a:r>
            <a:endParaRPr lang="en-US" sz="2400" dirty="0"/>
          </a:p>
          <a:p>
            <a:pPr algn="just"/>
            <a:r>
              <a:rPr lang="id-ID" sz="2400" dirty="0"/>
              <a:t>Sistem </a:t>
            </a:r>
            <a:r>
              <a:rPr lang="id-ID" sz="2400" dirty="0" err="1"/>
              <a:t>Debian</a:t>
            </a:r>
            <a:r>
              <a:rPr lang="id-ID" sz="2400" dirty="0"/>
              <a:t> saat ini menggunakan </a:t>
            </a:r>
            <a:r>
              <a:rPr lang="id-ID" sz="2400" dirty="0" err="1"/>
              <a:t>kernel</a:t>
            </a:r>
            <a:r>
              <a:rPr lang="id-ID" sz="2400" dirty="0"/>
              <a:t> Linux atau </a:t>
            </a:r>
            <a:r>
              <a:rPr lang="id-ID" sz="2400" dirty="0" err="1"/>
              <a:t>kernel</a:t>
            </a:r>
            <a:r>
              <a:rPr lang="id-ID" sz="2400" dirty="0"/>
              <a:t> </a:t>
            </a:r>
            <a:r>
              <a:rPr lang="id-ID" sz="2400" dirty="0" err="1"/>
              <a:t>FreeBSD</a:t>
            </a:r>
            <a:r>
              <a:rPr lang="id-ID" sz="2400" dirty="0"/>
              <a:t>. Linux adalah perangkat lunak yang dimulai oleh Linus </a:t>
            </a:r>
            <a:r>
              <a:rPr lang="id-ID" sz="2400" dirty="0" err="1"/>
              <a:t>Torvalds</a:t>
            </a:r>
            <a:r>
              <a:rPr lang="id-ID" sz="2400" dirty="0"/>
              <a:t> dan didukung oleh ribuan </a:t>
            </a:r>
            <a:r>
              <a:rPr lang="id-ID" sz="2400" dirty="0" err="1"/>
              <a:t>programmer</a:t>
            </a:r>
            <a:r>
              <a:rPr lang="id-ID" sz="2400" dirty="0"/>
              <a:t> di seluruh dunia. </a:t>
            </a:r>
          </a:p>
        </p:txBody>
      </p:sp>
      <p:pic>
        <p:nvPicPr>
          <p:cNvPr id="1026" name="Picture 2">
            <a:extLst>
              <a:ext uri="{FF2B5EF4-FFF2-40B4-BE49-F238E27FC236}">
                <a16:creationId xmlns:a16="http://schemas.microsoft.com/office/drawing/2014/main" id="{524C2C3E-5099-496B-97DB-F66AA5DB7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979" y="3086825"/>
            <a:ext cx="1774134" cy="2164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24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912D-2BF5-44AA-9CA5-8759F37D903F}"/>
              </a:ext>
            </a:extLst>
          </p:cNvPr>
          <p:cNvSpPr>
            <a:spLocks noGrp="1"/>
          </p:cNvSpPr>
          <p:nvPr>
            <p:ph type="title"/>
          </p:nvPr>
        </p:nvSpPr>
        <p:spPr/>
        <p:txBody>
          <a:bodyPr/>
          <a:lstStyle/>
          <a:p>
            <a:r>
              <a:rPr lang="en-US" dirty="0"/>
              <a:t>Linux – Debian </a:t>
            </a:r>
            <a:r>
              <a:rPr lang="en-US" dirty="0" err="1"/>
              <a:t>Turunan</a:t>
            </a:r>
            <a:endParaRPr lang="id-ID" dirty="0"/>
          </a:p>
        </p:txBody>
      </p:sp>
      <p:sp>
        <p:nvSpPr>
          <p:cNvPr id="3" name="Content Placeholder 2">
            <a:extLst>
              <a:ext uri="{FF2B5EF4-FFF2-40B4-BE49-F238E27FC236}">
                <a16:creationId xmlns:a16="http://schemas.microsoft.com/office/drawing/2014/main" id="{EDD3FF38-8593-44EB-9294-F64BE36D3D65}"/>
              </a:ext>
            </a:extLst>
          </p:cNvPr>
          <p:cNvSpPr>
            <a:spLocks noGrp="1"/>
          </p:cNvSpPr>
          <p:nvPr>
            <p:ph idx="1"/>
          </p:nvPr>
        </p:nvSpPr>
        <p:spPr>
          <a:xfrm>
            <a:off x="274320" y="2390503"/>
            <a:ext cx="11704320" cy="4297679"/>
          </a:xfrm>
        </p:spPr>
        <p:txBody>
          <a:bodyPr>
            <a:normAutofit fontScale="92500" lnSpcReduction="20000"/>
          </a:bodyPr>
          <a:lstStyle/>
          <a:p>
            <a:pPr marL="0" indent="0" algn="ctr">
              <a:buNone/>
            </a:pPr>
            <a:endParaRPr lang="id-ID" sz="2000" b="1" dirty="0"/>
          </a:p>
          <a:p>
            <a:pPr marL="0" indent="0" algn="ctr">
              <a:buNone/>
            </a:pPr>
            <a:r>
              <a:rPr lang="id-ID" sz="2000" b="1" dirty="0" err="1"/>
              <a:t>AIMS_Desktop</a:t>
            </a:r>
            <a:r>
              <a:rPr lang="id-ID" sz="2000" b="1" dirty="0"/>
              <a:t>   </a:t>
            </a:r>
            <a:r>
              <a:rPr lang="id-ID" sz="2000" b="1" dirty="0" err="1"/>
              <a:t>Abalar</a:t>
            </a:r>
            <a:r>
              <a:rPr lang="id-ID" sz="2000" b="1" dirty="0"/>
              <a:t>   </a:t>
            </a:r>
            <a:r>
              <a:rPr lang="id-ID" sz="2000" b="1" dirty="0" err="1"/>
              <a:t>AlienVault</a:t>
            </a:r>
            <a:r>
              <a:rPr lang="id-ID" sz="2000" b="1" dirty="0"/>
              <a:t>-OSSIM   </a:t>
            </a:r>
            <a:r>
              <a:rPr lang="id-ID" sz="2000" b="1" dirty="0" err="1"/>
              <a:t>Apertis</a:t>
            </a:r>
            <a:r>
              <a:rPr lang="id-ID" sz="2000" b="1" dirty="0"/>
              <a:t>   </a:t>
            </a:r>
            <a:r>
              <a:rPr lang="id-ID" sz="2000" b="1" dirty="0" err="1"/>
              <a:t>Aptosid</a:t>
            </a:r>
            <a:r>
              <a:rPr lang="id-ID" sz="2000" b="1" dirty="0"/>
              <a:t>   </a:t>
            </a:r>
            <a:r>
              <a:rPr lang="id-ID" sz="2000" b="1" dirty="0" err="1"/>
              <a:t>ArcheOS</a:t>
            </a:r>
            <a:r>
              <a:rPr lang="id-ID" sz="2000" b="1" dirty="0"/>
              <a:t>   </a:t>
            </a:r>
            <a:r>
              <a:rPr lang="id-ID" sz="2000" b="1" dirty="0" err="1"/>
              <a:t>ArchivistaBox</a:t>
            </a:r>
            <a:r>
              <a:rPr lang="id-ID" sz="2000" b="1" dirty="0"/>
              <a:t>   </a:t>
            </a:r>
            <a:r>
              <a:rPr lang="id-ID" sz="2000" b="1" dirty="0" err="1"/>
              <a:t>Armbian</a:t>
            </a:r>
            <a:r>
              <a:rPr lang="id-ID" sz="2000" b="1" dirty="0"/>
              <a:t>   </a:t>
            </a:r>
            <a:r>
              <a:rPr lang="id-ID" sz="2000" b="1" dirty="0" err="1"/>
              <a:t>AstraLinux</a:t>
            </a:r>
            <a:r>
              <a:rPr lang="id-ID" sz="2000" b="1" dirty="0"/>
              <a:t>   BCCD   </a:t>
            </a:r>
            <a:r>
              <a:rPr lang="id-ID" sz="2000" b="1" dirty="0" err="1"/>
              <a:t>BOSSlinux</a:t>
            </a:r>
            <a:r>
              <a:rPr lang="id-ID" sz="2000" b="1" dirty="0"/>
              <a:t>   </a:t>
            </a:r>
            <a:r>
              <a:rPr lang="id-ID" sz="2000" b="1" dirty="0" err="1"/>
              <a:t>Bayanihan</a:t>
            </a:r>
            <a:r>
              <a:rPr lang="id-ID" sz="2000" b="1" dirty="0"/>
              <a:t>   </a:t>
            </a:r>
            <a:r>
              <a:rPr lang="id-ID" sz="2000" b="1" dirty="0" err="1"/>
              <a:t>BlackWeb</a:t>
            </a:r>
            <a:r>
              <a:rPr lang="id-ID" sz="2000" b="1" dirty="0"/>
              <a:t>   </a:t>
            </a:r>
            <a:r>
              <a:rPr lang="id-ID" sz="2000" b="1" dirty="0" err="1"/>
              <a:t>BlankOn</a:t>
            </a:r>
            <a:r>
              <a:rPr lang="id-ID" sz="2000" b="1" dirty="0"/>
              <a:t>   </a:t>
            </a:r>
            <a:r>
              <a:rPr lang="id-ID" sz="2000" b="1" dirty="0" err="1"/>
              <a:t>Bloss</a:t>
            </a:r>
            <a:r>
              <a:rPr lang="id-ID" sz="2000" b="1" dirty="0"/>
              <a:t>   </a:t>
            </a:r>
            <a:r>
              <a:rPr lang="id-ID" sz="2000" b="1" dirty="0" err="1"/>
              <a:t>BunsenLabs</a:t>
            </a:r>
            <a:r>
              <a:rPr lang="id-ID" sz="2000" b="1" dirty="0"/>
              <a:t>   </a:t>
            </a:r>
            <a:r>
              <a:rPr lang="id-ID" sz="2000" b="1" dirty="0" err="1"/>
              <a:t>Canaima</a:t>
            </a:r>
            <a:r>
              <a:rPr lang="id-ID" sz="2000" b="1" dirty="0"/>
              <a:t>   </a:t>
            </a:r>
            <a:r>
              <a:rPr lang="id-ID" sz="2000" b="1" dirty="0" err="1"/>
              <a:t>Clonezilla</a:t>
            </a:r>
            <a:r>
              <a:rPr lang="id-ID" sz="2000" b="1" dirty="0"/>
              <a:t>   </a:t>
            </a:r>
            <a:r>
              <a:rPr lang="id-ID" sz="2000" b="1" dirty="0" err="1"/>
              <a:t>CoreBiz</a:t>
            </a:r>
            <a:r>
              <a:rPr lang="id-ID" sz="2000" b="1" dirty="0"/>
              <a:t>   </a:t>
            </a:r>
            <a:r>
              <a:rPr lang="id-ID" sz="2000" b="1" dirty="0" err="1"/>
              <a:t>Crunchbang</a:t>
            </a:r>
            <a:r>
              <a:rPr lang="id-ID" sz="2000" b="1" dirty="0"/>
              <a:t>   </a:t>
            </a:r>
            <a:r>
              <a:rPr lang="id-ID" sz="2000" b="1" dirty="0" err="1"/>
              <a:t>CumulusLinux</a:t>
            </a:r>
            <a:r>
              <a:rPr lang="id-ID" sz="2000" b="1" dirty="0"/>
              <a:t>   </a:t>
            </a:r>
            <a:r>
              <a:rPr lang="id-ID" sz="2000" b="1" dirty="0" err="1"/>
              <a:t>CyborgLinux</a:t>
            </a:r>
            <a:r>
              <a:rPr lang="id-ID" sz="2000" b="1" dirty="0"/>
              <a:t>   </a:t>
            </a:r>
            <a:r>
              <a:rPr lang="id-ID" sz="2000" b="1" dirty="0" err="1"/>
              <a:t>DebOps</a:t>
            </a:r>
            <a:r>
              <a:rPr lang="id-ID" sz="2000" b="1" dirty="0"/>
              <a:t>   </a:t>
            </a:r>
            <a:r>
              <a:rPr lang="id-ID" sz="2000" b="1" dirty="0" err="1"/>
              <a:t>Debathena</a:t>
            </a:r>
            <a:r>
              <a:rPr lang="id-ID" sz="2000" b="1" dirty="0"/>
              <a:t>   </a:t>
            </a:r>
            <a:r>
              <a:rPr lang="id-ID" sz="2000" b="1" dirty="0" err="1"/>
              <a:t>Deepin</a:t>
            </a:r>
            <a:r>
              <a:rPr lang="id-ID" sz="2000" b="1" dirty="0"/>
              <a:t>   </a:t>
            </a:r>
            <a:r>
              <a:rPr lang="id-ID" sz="2000" b="1" dirty="0" err="1"/>
              <a:t>Devuan</a:t>
            </a:r>
            <a:r>
              <a:rPr lang="id-ID" sz="2000" b="1" dirty="0"/>
              <a:t>   </a:t>
            </a:r>
            <a:r>
              <a:rPr lang="id-ID" sz="2000" b="1" dirty="0" err="1"/>
              <a:t>Donau</a:t>
            </a:r>
            <a:r>
              <a:rPr lang="id-ID" sz="2000" b="1" dirty="0"/>
              <a:t>   </a:t>
            </a:r>
            <a:r>
              <a:rPr lang="id-ID" sz="2000" b="1" dirty="0" err="1"/>
              <a:t>DoudouLinux</a:t>
            </a:r>
            <a:r>
              <a:rPr lang="id-ID" sz="2000" b="1" dirty="0"/>
              <a:t>   </a:t>
            </a:r>
            <a:r>
              <a:rPr lang="id-ID" sz="2000" b="1" dirty="0" err="1"/>
              <a:t>Elive</a:t>
            </a:r>
            <a:r>
              <a:rPr lang="id-ID" sz="2000" b="1" dirty="0"/>
              <a:t>   </a:t>
            </a:r>
            <a:r>
              <a:rPr lang="id-ID" sz="2000" b="1" dirty="0" err="1"/>
              <a:t>Emdebian</a:t>
            </a:r>
            <a:r>
              <a:rPr lang="id-ID" sz="2000" b="1" dirty="0"/>
              <a:t>   </a:t>
            </a:r>
            <a:r>
              <a:rPr lang="id-ID" sz="2000" b="1" dirty="0" err="1"/>
              <a:t>EmmabuntusDE</a:t>
            </a:r>
            <a:r>
              <a:rPr lang="id-ID" sz="2000" b="1" dirty="0"/>
              <a:t>   </a:t>
            </a:r>
            <a:r>
              <a:rPr lang="id-ID" sz="2000" b="1" dirty="0" err="1"/>
              <a:t>Endless</a:t>
            </a:r>
            <a:r>
              <a:rPr lang="id-ID" sz="2000" b="1" dirty="0"/>
              <a:t>   </a:t>
            </a:r>
            <a:r>
              <a:rPr lang="id-ID" sz="2000" b="1" dirty="0" err="1"/>
              <a:t>Epidemic</a:t>
            </a:r>
            <a:r>
              <a:rPr lang="id-ID" sz="2000" b="1" dirty="0"/>
              <a:t>-Linux   </a:t>
            </a:r>
            <a:r>
              <a:rPr lang="id-ID" sz="2000" b="1" dirty="0" err="1"/>
              <a:t>Finnix</a:t>
            </a:r>
            <a:r>
              <a:rPr lang="id-ID" sz="2000" b="1" dirty="0"/>
              <a:t>   </a:t>
            </a:r>
            <a:r>
              <a:rPr lang="id-ID" sz="2000" b="1" dirty="0" err="1"/>
              <a:t>Freedombone</a:t>
            </a:r>
            <a:r>
              <a:rPr lang="id-ID" sz="2000" b="1" dirty="0"/>
              <a:t>   </a:t>
            </a:r>
            <a:r>
              <a:rPr lang="id-ID" sz="2000" b="1" dirty="0" err="1"/>
              <a:t>Freeduc</a:t>
            </a:r>
            <a:r>
              <a:rPr lang="id-ID" sz="2000" b="1" dirty="0"/>
              <a:t>   GNUSTEP   </a:t>
            </a:r>
            <a:r>
              <a:rPr lang="id-ID" sz="2000" b="1" dirty="0" err="1"/>
              <a:t>GauSSIan</a:t>
            </a:r>
            <a:r>
              <a:rPr lang="id-ID" sz="2000" b="1" dirty="0"/>
              <a:t>   </a:t>
            </a:r>
            <a:r>
              <a:rPr lang="id-ID" sz="2000" b="1" dirty="0" err="1"/>
              <a:t>GreenboneOS</a:t>
            </a:r>
            <a:r>
              <a:rPr lang="id-ID" sz="2000" b="1" dirty="0"/>
              <a:t>   </a:t>
            </a:r>
            <a:r>
              <a:rPr lang="id-ID" sz="2000" b="1" dirty="0" err="1"/>
              <a:t>Grml</a:t>
            </a:r>
            <a:r>
              <a:rPr lang="id-ID" sz="2000" b="1" dirty="0"/>
              <a:t>   </a:t>
            </a:r>
            <a:r>
              <a:rPr lang="id-ID" sz="2000" b="1" dirty="0" err="1"/>
              <a:t>Hamara_Linux</a:t>
            </a:r>
            <a:r>
              <a:rPr lang="id-ID" sz="2000" b="1" dirty="0"/>
              <a:t>   </a:t>
            </a:r>
            <a:r>
              <a:rPr lang="id-ID" sz="2000" b="1" dirty="0" err="1"/>
              <a:t>HandyLinux</a:t>
            </a:r>
            <a:r>
              <a:rPr lang="id-ID" sz="2000" b="1" dirty="0"/>
              <a:t>   </a:t>
            </a:r>
            <a:r>
              <a:rPr lang="id-ID" sz="2000" b="1" dirty="0" err="1"/>
              <a:t>Huayra</a:t>
            </a:r>
            <a:r>
              <a:rPr lang="id-ID" sz="2000" b="1" dirty="0"/>
              <a:t>   </a:t>
            </a:r>
            <a:r>
              <a:rPr lang="id-ID" sz="2000" b="1" dirty="0" err="1"/>
              <a:t>Inquisitor</a:t>
            </a:r>
            <a:r>
              <a:rPr lang="id-ID" sz="2000" b="1" dirty="0"/>
              <a:t>   Kali   </a:t>
            </a:r>
            <a:r>
              <a:rPr lang="id-ID" sz="2000" b="1" dirty="0" err="1"/>
              <a:t>Knoppix</a:t>
            </a:r>
            <a:r>
              <a:rPr lang="id-ID" sz="2000" b="1" dirty="0"/>
              <a:t>   LMDE   </a:t>
            </a:r>
            <a:r>
              <a:rPr lang="id-ID" sz="2000" b="1" dirty="0" err="1"/>
              <a:t>Lernstick</a:t>
            </a:r>
            <a:r>
              <a:rPr lang="id-ID" sz="2000" b="1" dirty="0"/>
              <a:t>   </a:t>
            </a:r>
            <a:r>
              <a:rPr lang="id-ID" sz="2000" b="1" dirty="0" err="1"/>
              <a:t>LiMux</a:t>
            </a:r>
            <a:r>
              <a:rPr lang="id-ID" sz="2000" b="1" dirty="0"/>
              <a:t>   </a:t>
            </a:r>
            <a:r>
              <a:rPr lang="id-ID" sz="2000" b="1" dirty="0" err="1"/>
              <a:t>Lihuen</a:t>
            </a:r>
            <a:r>
              <a:rPr lang="id-ID" sz="2000" b="1" dirty="0"/>
              <a:t>   </a:t>
            </a:r>
            <a:r>
              <a:rPr lang="id-ID" sz="2000" b="1" dirty="0" err="1"/>
              <a:t>LinEx</a:t>
            </a:r>
            <a:r>
              <a:rPr lang="id-ID" sz="2000" b="1" dirty="0"/>
              <a:t>   </a:t>
            </a:r>
            <a:r>
              <a:rPr lang="id-ID" sz="2000" b="1" dirty="0" err="1"/>
              <a:t>LinuxAdvanced</a:t>
            </a:r>
            <a:r>
              <a:rPr lang="id-ID" sz="2000" b="1" dirty="0"/>
              <a:t>   </a:t>
            </a:r>
            <a:r>
              <a:rPr lang="id-ID" sz="2000" b="1" dirty="0" err="1"/>
              <a:t>Lotos</a:t>
            </a:r>
            <a:r>
              <a:rPr lang="id-ID" sz="2000" b="1" dirty="0"/>
              <a:t>   </a:t>
            </a:r>
            <a:r>
              <a:rPr lang="id-ID" sz="2000" b="1" dirty="0" err="1"/>
              <a:t>Maemo</a:t>
            </a:r>
            <a:r>
              <a:rPr lang="id-ID" sz="2000" b="1" dirty="0"/>
              <a:t>   </a:t>
            </a:r>
            <a:r>
              <a:rPr lang="id-ID" sz="2000" b="1" dirty="0" err="1"/>
              <a:t>Matriux</a:t>
            </a:r>
            <a:r>
              <a:rPr lang="id-ID" sz="2000" b="1" dirty="0"/>
              <a:t>   </a:t>
            </a:r>
            <a:r>
              <a:rPr lang="id-ID" sz="2000" b="1" dirty="0" err="1"/>
              <a:t>Meilix</a:t>
            </a:r>
            <a:r>
              <a:rPr lang="id-ID" sz="2000" b="1" dirty="0"/>
              <a:t>   </a:t>
            </a:r>
            <a:r>
              <a:rPr lang="id-ID" sz="2000" b="1" dirty="0" err="1"/>
              <a:t>MentorEmbeddedLinuxOmniOS</a:t>
            </a:r>
            <a:r>
              <a:rPr lang="id-ID" sz="2000" b="1" dirty="0"/>
              <a:t>   </a:t>
            </a:r>
            <a:r>
              <a:rPr lang="id-ID" sz="2000" b="1" dirty="0" err="1"/>
              <a:t>MetamorphoseLinux</a:t>
            </a:r>
            <a:r>
              <a:rPr lang="id-ID" sz="2000" b="1" dirty="0"/>
              <a:t>   </a:t>
            </a:r>
            <a:r>
              <a:rPr lang="id-ID" sz="2000" b="1" dirty="0" err="1"/>
              <a:t>NEMS_Linux</a:t>
            </a:r>
            <a:r>
              <a:rPr lang="id-ID" sz="2000" b="1" dirty="0"/>
              <a:t>   </a:t>
            </a:r>
            <a:r>
              <a:rPr lang="id-ID" sz="2000" b="1" dirty="0" err="1"/>
              <a:t>Netrunner</a:t>
            </a:r>
            <a:r>
              <a:rPr lang="id-ID" sz="2000" b="1" dirty="0"/>
              <a:t>   OLPC   OSMC   </a:t>
            </a:r>
            <a:r>
              <a:rPr lang="id-ID" sz="2000" b="1" dirty="0" err="1"/>
              <a:t>OpenNetworkLinux</a:t>
            </a:r>
            <a:r>
              <a:rPr lang="id-ID" sz="2000" b="1" dirty="0"/>
              <a:t>   </a:t>
            </a:r>
            <a:r>
              <a:rPr lang="id-ID" sz="2000" b="1" dirty="0" err="1"/>
              <a:t>Open_Secure</a:t>
            </a:r>
            <a:r>
              <a:rPr lang="id-ID" sz="2000" b="1" dirty="0"/>
              <a:t>-K_OS   </a:t>
            </a:r>
            <a:r>
              <a:rPr lang="id-ID" sz="2000" b="1" dirty="0" err="1"/>
              <a:t>Ordissimo</a:t>
            </a:r>
            <a:r>
              <a:rPr lang="id-ID" sz="2000" b="1" dirty="0"/>
              <a:t>   </a:t>
            </a:r>
            <a:r>
              <a:rPr lang="id-ID" sz="2000" b="1" dirty="0" err="1"/>
              <a:t>PakOS</a:t>
            </a:r>
            <a:r>
              <a:rPr lang="id-ID" sz="2000" b="1" dirty="0"/>
              <a:t>   </a:t>
            </a:r>
            <a:r>
              <a:rPr lang="id-ID" sz="2000" b="1" dirty="0" err="1"/>
              <a:t>Pardus</a:t>
            </a:r>
            <a:r>
              <a:rPr lang="id-ID" sz="2000" b="1" dirty="0"/>
              <a:t>   </a:t>
            </a:r>
            <a:r>
              <a:rPr lang="id-ID" sz="2000" b="1" dirty="0" err="1"/>
              <a:t>ParrotSecurity</a:t>
            </a:r>
            <a:r>
              <a:rPr lang="id-ID" sz="2000" b="1" dirty="0"/>
              <a:t>   </a:t>
            </a:r>
            <a:r>
              <a:rPr lang="id-ID" sz="2000" b="1" dirty="0" err="1"/>
              <a:t>Parsix</a:t>
            </a:r>
            <a:r>
              <a:rPr lang="id-ID" sz="2000" b="1" dirty="0"/>
              <a:t>   </a:t>
            </a:r>
            <a:r>
              <a:rPr lang="id-ID" sz="2000" b="1" dirty="0" err="1"/>
              <a:t>PrimTux</a:t>
            </a:r>
            <a:r>
              <a:rPr lang="id-ID" sz="2000" b="1" dirty="0"/>
              <a:t>   </a:t>
            </a:r>
            <a:r>
              <a:rPr lang="id-ID" sz="2000" b="1" dirty="0" err="1"/>
              <a:t>ProgressLinux</a:t>
            </a:r>
            <a:r>
              <a:rPr lang="id-ID" sz="2000" b="1" dirty="0"/>
              <a:t>   </a:t>
            </a:r>
            <a:r>
              <a:rPr lang="id-ID" sz="2000" b="1" dirty="0" err="1"/>
              <a:t>Proxmox</a:t>
            </a:r>
            <a:r>
              <a:rPr lang="id-ID" sz="2000" b="1" dirty="0"/>
              <a:t>   </a:t>
            </a:r>
            <a:r>
              <a:rPr lang="id-ID" sz="2000" b="1" dirty="0" err="1"/>
              <a:t>PureOS</a:t>
            </a:r>
            <a:r>
              <a:rPr lang="id-ID" sz="2000" b="1" dirty="0"/>
              <a:t>   </a:t>
            </a:r>
            <a:r>
              <a:rPr lang="id-ID" sz="2000" b="1" dirty="0" err="1"/>
              <a:t>Purism</a:t>
            </a:r>
            <a:r>
              <a:rPr lang="id-ID" sz="2000" b="1" dirty="0"/>
              <a:t>   Q4OS   </a:t>
            </a:r>
            <a:r>
              <a:rPr lang="id-ID" sz="2000" b="1" dirty="0" err="1"/>
              <a:t>Qlustar</a:t>
            </a:r>
            <a:r>
              <a:rPr lang="id-ID" sz="2000" b="1" dirty="0"/>
              <a:t>   </a:t>
            </a:r>
            <a:r>
              <a:rPr lang="id-ID" sz="2000" b="1" dirty="0" err="1"/>
              <a:t>Qubes</a:t>
            </a:r>
            <a:r>
              <a:rPr lang="id-ID" sz="2000" b="1" dirty="0"/>
              <a:t>   </a:t>
            </a:r>
            <a:r>
              <a:rPr lang="id-ID" sz="2000" b="1" dirty="0" err="1"/>
              <a:t>Raspbian</a:t>
            </a:r>
            <a:r>
              <a:rPr lang="id-ID" sz="2000" b="1" dirty="0"/>
              <a:t>   </a:t>
            </a:r>
            <a:r>
              <a:rPr lang="id-ID" sz="2000" b="1" dirty="0" err="1"/>
              <a:t>Rescatux</a:t>
            </a:r>
            <a:r>
              <a:rPr lang="id-ID" sz="2000" b="1" dirty="0"/>
              <a:t>   SELKS   </a:t>
            </a:r>
            <a:r>
              <a:rPr lang="id-ID" sz="2000" b="1" dirty="0" err="1"/>
              <a:t>SPACEflight</a:t>
            </a:r>
            <a:r>
              <a:rPr lang="id-ID" sz="2000" b="1" dirty="0"/>
              <a:t>   </a:t>
            </a:r>
            <a:r>
              <a:rPr lang="id-ID" sz="2000" b="1" dirty="0" err="1"/>
              <a:t>SalentOS</a:t>
            </a:r>
            <a:r>
              <a:rPr lang="id-ID" sz="2000" b="1" dirty="0"/>
              <a:t>   </a:t>
            </a:r>
            <a:r>
              <a:rPr lang="id-ID" sz="2000" b="1" dirty="0" err="1"/>
              <a:t>Septor</a:t>
            </a:r>
            <a:r>
              <a:rPr lang="id-ID" sz="2000" b="1" dirty="0"/>
              <a:t>   </a:t>
            </a:r>
            <a:r>
              <a:rPr lang="id-ID" sz="2000" b="1" dirty="0" err="1"/>
              <a:t>SerbianLinux</a:t>
            </a:r>
            <a:r>
              <a:rPr lang="id-ID" sz="2000" b="1" dirty="0"/>
              <a:t>   </a:t>
            </a:r>
            <a:r>
              <a:rPr lang="id-ID" sz="2000" b="1" dirty="0" err="1"/>
              <a:t>SolusOS</a:t>
            </a:r>
            <a:r>
              <a:rPr lang="id-ID" sz="2000" b="1" dirty="0"/>
              <a:t>   </a:t>
            </a:r>
            <a:r>
              <a:rPr lang="id-ID" sz="2000" b="1" dirty="0" err="1"/>
              <a:t>SolydXK</a:t>
            </a:r>
            <a:r>
              <a:rPr lang="id-ID" sz="2000" b="1" dirty="0"/>
              <a:t>   </a:t>
            </a:r>
            <a:r>
              <a:rPr lang="id-ID" sz="2000" b="1" dirty="0" err="1"/>
              <a:t>SparkyLinux</a:t>
            </a:r>
            <a:r>
              <a:rPr lang="id-ID" sz="2000" b="1" dirty="0"/>
              <a:t>   </a:t>
            </a:r>
            <a:r>
              <a:rPr lang="id-ID" sz="2000" b="1" dirty="0" err="1"/>
              <a:t>SprezzOS</a:t>
            </a:r>
            <a:r>
              <a:rPr lang="id-ID" sz="2000" b="1" dirty="0"/>
              <a:t>   </a:t>
            </a:r>
            <a:r>
              <a:rPr lang="id-ID" sz="2000" b="1" dirty="0" err="1"/>
              <a:t>SteamOS</a:t>
            </a:r>
            <a:r>
              <a:rPr lang="id-ID" sz="2000" b="1" dirty="0"/>
              <a:t>   </a:t>
            </a:r>
            <a:r>
              <a:rPr lang="id-ID" sz="2000" b="1" dirty="0" err="1"/>
              <a:t>StormOS</a:t>
            </a:r>
            <a:r>
              <a:rPr lang="id-ID" sz="2000" b="1" dirty="0"/>
              <a:t>   </a:t>
            </a:r>
            <a:r>
              <a:rPr lang="id-ID" sz="2000" b="1" dirty="0" err="1"/>
              <a:t>Symbiosis</a:t>
            </a:r>
            <a:r>
              <a:rPr lang="id-ID" sz="2000" b="1" dirty="0"/>
              <a:t>   </a:t>
            </a:r>
            <a:r>
              <a:rPr lang="id-ID" sz="2000" b="1" dirty="0" err="1"/>
              <a:t>Tails</a:t>
            </a:r>
            <a:r>
              <a:rPr lang="id-ID" sz="2000" b="1" dirty="0"/>
              <a:t>   </a:t>
            </a:r>
            <a:r>
              <a:rPr lang="id-ID" sz="2000" b="1" dirty="0" err="1"/>
              <a:t>Tanglu</a:t>
            </a:r>
            <a:r>
              <a:rPr lang="id-ID" sz="2000" b="1" dirty="0"/>
              <a:t>   </a:t>
            </a:r>
            <a:r>
              <a:rPr lang="id-ID" sz="2000" b="1" dirty="0" err="1"/>
              <a:t>ThengOS</a:t>
            </a:r>
            <a:r>
              <a:rPr lang="id-ID" sz="2000" b="1" dirty="0"/>
              <a:t>   </a:t>
            </a:r>
            <a:r>
              <a:rPr lang="id-ID" sz="2000" b="1" dirty="0" err="1"/>
              <a:t>ToriOS</a:t>
            </a:r>
            <a:r>
              <a:rPr lang="id-ID" sz="2000" b="1" dirty="0"/>
              <a:t>   </a:t>
            </a:r>
            <a:r>
              <a:rPr lang="id-ID" sz="2000" b="1" dirty="0" err="1"/>
              <a:t>Tucunare</a:t>
            </a:r>
            <a:r>
              <a:rPr lang="id-ID" sz="2000" b="1" dirty="0"/>
              <a:t>   </a:t>
            </a:r>
            <a:r>
              <a:rPr lang="id-ID" sz="2000" b="1" dirty="0" err="1"/>
              <a:t>TurnKeyLinux</a:t>
            </a:r>
            <a:r>
              <a:rPr lang="id-ID" sz="2000" b="1" dirty="0"/>
              <a:t>   Ubuntu   </a:t>
            </a:r>
            <a:r>
              <a:rPr lang="id-ID" sz="2000" b="1" dirty="0" err="1"/>
              <a:t>UltimediaOS</a:t>
            </a:r>
            <a:r>
              <a:rPr lang="id-ID" sz="2000" b="1" dirty="0"/>
              <a:t>   </a:t>
            </a:r>
            <a:r>
              <a:rPr lang="id-ID" sz="2000" b="1" dirty="0" err="1"/>
              <a:t>UniventionCorporateServer</a:t>
            </a:r>
            <a:r>
              <a:rPr lang="id-ID" sz="2000" b="1" dirty="0"/>
              <a:t>   </a:t>
            </a:r>
            <a:r>
              <a:rPr lang="id-ID" sz="2000" b="1" dirty="0" err="1"/>
              <a:t>Vanillux</a:t>
            </a:r>
            <a:r>
              <a:rPr lang="id-ID" sz="2000" b="1" dirty="0"/>
              <a:t>   </a:t>
            </a:r>
            <a:r>
              <a:rPr lang="id-ID" sz="2000" b="1" dirty="0" err="1"/>
              <a:t>Volumio</a:t>
            </a:r>
            <a:r>
              <a:rPr lang="id-ID" sz="2000" b="1" dirty="0"/>
              <a:t>   </a:t>
            </a:r>
            <a:r>
              <a:rPr lang="id-ID" sz="2000" b="1" dirty="0" err="1"/>
              <a:t>VoyageLinux</a:t>
            </a:r>
            <a:r>
              <a:rPr lang="id-ID" sz="2000" b="1" dirty="0"/>
              <a:t>   </a:t>
            </a:r>
            <a:r>
              <a:rPr lang="id-ID" sz="2000" b="1" dirty="0" err="1"/>
              <a:t>VyOS</a:t>
            </a:r>
            <a:r>
              <a:rPr lang="id-ID" sz="2000" b="1" dirty="0"/>
              <a:t>   </a:t>
            </a:r>
            <a:r>
              <a:rPr lang="id-ID" sz="2000" b="1" dirty="0" err="1"/>
              <a:t>Vyatta</a:t>
            </a:r>
            <a:r>
              <a:rPr lang="id-ID" sz="2000" b="1" dirty="0"/>
              <a:t>   </a:t>
            </a:r>
            <a:r>
              <a:rPr lang="id-ID" sz="2000" b="1" dirty="0" err="1"/>
              <a:t>Wazo</a:t>
            </a:r>
            <a:r>
              <a:rPr lang="id-ID" sz="2000" b="1" dirty="0"/>
              <a:t>   </a:t>
            </a:r>
            <a:r>
              <a:rPr lang="id-ID" sz="2000" b="1" dirty="0" err="1"/>
              <a:t>Webconverger</a:t>
            </a:r>
            <a:r>
              <a:rPr lang="id-ID" sz="2000" b="1" dirty="0"/>
              <a:t>   </a:t>
            </a:r>
            <a:r>
              <a:rPr lang="id-ID" sz="2000" b="1" dirty="0" err="1"/>
              <a:t>Whonix</a:t>
            </a:r>
            <a:r>
              <a:rPr lang="id-ID" sz="2000" b="1" dirty="0"/>
              <a:t>   </a:t>
            </a:r>
            <a:r>
              <a:rPr lang="id-ID" sz="2000" b="1" dirty="0" err="1"/>
              <a:t>YunoHost</a:t>
            </a:r>
            <a:r>
              <a:rPr lang="id-ID" sz="2000" b="1" dirty="0"/>
              <a:t>   </a:t>
            </a:r>
            <a:r>
              <a:rPr lang="id-ID" sz="2000" b="1" dirty="0" err="1"/>
              <a:t>ZevenOS-Neptune</a:t>
            </a:r>
            <a:r>
              <a:rPr lang="id-ID" sz="2000" b="1" dirty="0"/>
              <a:t>   </a:t>
            </a:r>
            <a:r>
              <a:rPr lang="id-ID" sz="2000" b="1" dirty="0" err="1"/>
              <a:t>Zevenet</a:t>
            </a:r>
            <a:r>
              <a:rPr lang="id-ID" sz="2000" b="1" dirty="0"/>
              <a:t>   ev3dev   </a:t>
            </a:r>
            <a:r>
              <a:rPr lang="id-ID" sz="2000" b="1" dirty="0" err="1"/>
              <a:t>gNewSense</a:t>
            </a:r>
            <a:r>
              <a:rPr lang="id-ID" sz="2000" b="1" dirty="0"/>
              <a:t>   </a:t>
            </a:r>
            <a:r>
              <a:rPr lang="id-ID" sz="2000" b="1" dirty="0" err="1"/>
              <a:t>hLinux</a:t>
            </a:r>
            <a:r>
              <a:rPr lang="id-ID" sz="2000" b="1" dirty="0"/>
              <a:t>   </a:t>
            </a:r>
            <a:r>
              <a:rPr lang="id-ID" sz="2000" b="1" dirty="0" err="1"/>
              <a:t>rtros</a:t>
            </a:r>
            <a:r>
              <a:rPr lang="id-ID" sz="2000" b="1" dirty="0"/>
              <a:t>   </a:t>
            </a:r>
            <a:r>
              <a:rPr lang="id-ID" sz="2000" b="1" dirty="0" err="1"/>
              <a:t>semplice</a:t>
            </a:r>
            <a:r>
              <a:rPr lang="id-ID" sz="2000" b="1" dirty="0"/>
              <a:t>   </a:t>
            </a:r>
            <a:r>
              <a:rPr lang="id-ID" sz="2000" b="1" dirty="0" err="1"/>
              <a:t>siduction</a:t>
            </a:r>
            <a:r>
              <a:rPr lang="id-ID" sz="2000" b="1" dirty="0"/>
              <a:t>   </a:t>
            </a:r>
            <a:r>
              <a:rPr lang="id-ID" sz="2000" b="1" dirty="0" err="1"/>
              <a:t>ttos</a:t>
            </a:r>
            <a:r>
              <a:rPr lang="id-ID" sz="2000" b="1" dirty="0"/>
              <a:t>   </a:t>
            </a:r>
            <a:r>
              <a:rPr lang="id-ID" sz="2000" b="1" dirty="0" err="1"/>
              <a:t>ubilinux</a:t>
            </a:r>
            <a:r>
              <a:rPr lang="id-ID" sz="2000" b="1" dirty="0"/>
              <a:t>   </a:t>
            </a:r>
            <a:r>
              <a:rPr lang="id-ID" sz="2000" b="1" dirty="0" err="1"/>
              <a:t>xanadu</a:t>
            </a:r>
            <a:endParaRPr lang="id-ID" sz="2000" b="1" dirty="0"/>
          </a:p>
        </p:txBody>
      </p:sp>
    </p:spTree>
    <p:extLst>
      <p:ext uri="{BB962C8B-B14F-4D97-AF65-F5344CB8AC3E}">
        <p14:creationId xmlns:p14="http://schemas.microsoft.com/office/powerpoint/2010/main" val="177988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160F-7717-48CF-8683-49CE5A4C477C}"/>
              </a:ext>
            </a:extLst>
          </p:cNvPr>
          <p:cNvSpPr>
            <a:spLocks noGrp="1"/>
          </p:cNvSpPr>
          <p:nvPr>
            <p:ph type="title"/>
          </p:nvPr>
        </p:nvSpPr>
        <p:spPr/>
        <p:txBody>
          <a:bodyPr/>
          <a:lstStyle/>
          <a:p>
            <a:r>
              <a:rPr lang="en-US" dirty="0"/>
              <a:t>Linux – Debian Packaging</a:t>
            </a:r>
            <a:endParaRPr lang="id-ID" dirty="0"/>
          </a:p>
        </p:txBody>
      </p:sp>
      <p:sp>
        <p:nvSpPr>
          <p:cNvPr id="3" name="Content Placeholder 2">
            <a:extLst>
              <a:ext uri="{FF2B5EF4-FFF2-40B4-BE49-F238E27FC236}">
                <a16:creationId xmlns:a16="http://schemas.microsoft.com/office/drawing/2014/main" id="{9FD7DDA7-80DB-4B21-91D1-7914BC294C09}"/>
              </a:ext>
            </a:extLst>
          </p:cNvPr>
          <p:cNvSpPr>
            <a:spLocks noGrp="1"/>
          </p:cNvSpPr>
          <p:nvPr>
            <p:ph idx="1"/>
          </p:nvPr>
        </p:nvSpPr>
        <p:spPr/>
        <p:txBody>
          <a:bodyPr>
            <a:normAutofit/>
          </a:bodyPr>
          <a:lstStyle/>
          <a:p>
            <a:pPr algn="just"/>
            <a:r>
              <a:rPr lang="id-ID" sz="2000" dirty="0"/>
              <a:t>Paket </a:t>
            </a:r>
            <a:r>
              <a:rPr lang="id-ID" sz="2000" dirty="0" err="1"/>
              <a:t>Debian</a:t>
            </a:r>
            <a:r>
              <a:rPr lang="id-ID" sz="2000" dirty="0"/>
              <a:t> adalah arsip standar </a:t>
            </a:r>
            <a:r>
              <a:rPr lang="id-ID" sz="2000" dirty="0" err="1"/>
              <a:t>Unix</a:t>
            </a:r>
            <a:r>
              <a:rPr lang="id-ID" sz="2000" dirty="0"/>
              <a:t> yang mencakup dua arsip tar. Satu arsip memegang informasi kontrol dan yang lainnya berisi data yang dapat </a:t>
            </a:r>
            <a:r>
              <a:rPr lang="id-ID" sz="2000" dirty="0" err="1"/>
              <a:t>diinstal</a:t>
            </a:r>
            <a:r>
              <a:rPr lang="id-ID" sz="2000" dirty="0"/>
              <a:t>.</a:t>
            </a:r>
          </a:p>
          <a:p>
            <a:pPr algn="just"/>
            <a:endParaRPr lang="id-ID" sz="2000" dirty="0"/>
          </a:p>
          <a:p>
            <a:pPr algn="just"/>
            <a:r>
              <a:rPr lang="id-ID" sz="2000" dirty="0" err="1"/>
              <a:t>dpkg</a:t>
            </a:r>
            <a:r>
              <a:rPr lang="id-ID" sz="2000" dirty="0"/>
              <a:t> menyediakan fungsionalitas dasar untuk </a:t>
            </a:r>
            <a:r>
              <a:rPr lang="id-ID" sz="2000" dirty="0" err="1"/>
              <a:t>menginstal</a:t>
            </a:r>
            <a:r>
              <a:rPr lang="id-ID" sz="2000" dirty="0"/>
              <a:t> dan memanipulasi paket </a:t>
            </a:r>
            <a:r>
              <a:rPr lang="id-ID" sz="2000" dirty="0" err="1"/>
              <a:t>Debian</a:t>
            </a:r>
            <a:r>
              <a:rPr lang="id-ID" sz="2000" dirty="0"/>
              <a:t>. Umumnya pengguna akhir tidak mengelola paket secara langsung dengan </a:t>
            </a:r>
            <a:r>
              <a:rPr lang="id-ID" sz="2000" dirty="0" err="1"/>
              <a:t>dpkg</a:t>
            </a:r>
            <a:r>
              <a:rPr lang="id-ID" sz="2000" dirty="0"/>
              <a:t> tetapi sebaliknya menggunakan perangkat lunak manajemen paket APT atau ujung depan APT lainnya seperti </a:t>
            </a:r>
            <a:r>
              <a:rPr lang="id-ID" sz="2000" dirty="0" err="1"/>
              <a:t>aptitude</a:t>
            </a:r>
            <a:r>
              <a:rPr lang="id-ID" sz="2000" dirty="0"/>
              <a:t> (</a:t>
            </a:r>
            <a:r>
              <a:rPr lang="id-ID" sz="2000" dirty="0" err="1"/>
              <a:t>nCurses</a:t>
            </a:r>
            <a:r>
              <a:rPr lang="id-ID" sz="2000" dirty="0"/>
              <a:t>) dan </a:t>
            </a:r>
            <a:r>
              <a:rPr lang="id-ID" sz="2000" dirty="0" err="1"/>
              <a:t>synaptic</a:t>
            </a:r>
            <a:r>
              <a:rPr lang="id-ID" sz="2000" dirty="0"/>
              <a:t> (GTK).</a:t>
            </a:r>
          </a:p>
        </p:txBody>
      </p:sp>
    </p:spTree>
    <p:extLst>
      <p:ext uri="{BB962C8B-B14F-4D97-AF65-F5344CB8AC3E}">
        <p14:creationId xmlns:p14="http://schemas.microsoft.com/office/powerpoint/2010/main" val="201022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E044-4CD2-4F4E-A7FE-182347338C3A}"/>
              </a:ext>
            </a:extLst>
          </p:cNvPr>
          <p:cNvSpPr>
            <a:spLocks noGrp="1"/>
          </p:cNvSpPr>
          <p:nvPr>
            <p:ph type="title"/>
          </p:nvPr>
        </p:nvSpPr>
        <p:spPr/>
        <p:txBody>
          <a:bodyPr/>
          <a:lstStyle/>
          <a:p>
            <a:r>
              <a:rPr lang="en-US" dirty="0" err="1"/>
              <a:t>Komposisi</a:t>
            </a:r>
            <a:r>
              <a:rPr lang="en-US" dirty="0"/>
              <a:t> File Deb</a:t>
            </a:r>
            <a:endParaRPr lang="id-ID" dirty="0"/>
          </a:p>
        </p:txBody>
      </p:sp>
      <p:sp>
        <p:nvSpPr>
          <p:cNvPr id="3" name="Content Placeholder 2">
            <a:extLst>
              <a:ext uri="{FF2B5EF4-FFF2-40B4-BE49-F238E27FC236}">
                <a16:creationId xmlns:a16="http://schemas.microsoft.com/office/drawing/2014/main" id="{84BC5DFD-838E-4AC7-940E-A73EAFC5B5E8}"/>
              </a:ext>
            </a:extLst>
          </p:cNvPr>
          <p:cNvSpPr>
            <a:spLocks noGrp="1"/>
          </p:cNvSpPr>
          <p:nvPr>
            <p:ph idx="1"/>
          </p:nvPr>
        </p:nvSpPr>
        <p:spPr/>
        <p:txBody>
          <a:bodyPr>
            <a:normAutofit/>
          </a:bodyPr>
          <a:lstStyle/>
          <a:p>
            <a:r>
              <a:rPr lang="en-US" sz="2400" dirty="0"/>
              <a:t>D</a:t>
            </a:r>
            <a:r>
              <a:rPr lang="id-ID" sz="2400" dirty="0" err="1"/>
              <a:t>ebian-binary</a:t>
            </a:r>
            <a:r>
              <a:rPr lang="id-ID" sz="2400" dirty="0"/>
              <a:t> - Berisi satu baris yang memberikan nomor versi format paket.</a:t>
            </a:r>
          </a:p>
          <a:p>
            <a:r>
              <a:rPr lang="en-US" sz="2400" dirty="0"/>
              <a:t>C</a:t>
            </a:r>
            <a:r>
              <a:rPr lang="id-ID" sz="2400" dirty="0" err="1"/>
              <a:t>ontrol</a:t>
            </a:r>
            <a:r>
              <a:rPr lang="id-ID" sz="2400" dirty="0"/>
              <a:t> a</a:t>
            </a:r>
            <a:r>
              <a:rPr lang="en-US" sz="2400" dirty="0" err="1"/>
              <a:t>rchive</a:t>
            </a:r>
            <a:r>
              <a:rPr lang="id-ID" sz="2400" dirty="0"/>
              <a:t> - Arsip tar bernama control.tar berisi skrip pengelola dan meta-informasi paket</a:t>
            </a:r>
          </a:p>
          <a:p>
            <a:r>
              <a:rPr lang="en-US" sz="2400" dirty="0"/>
              <a:t>Archive data</a:t>
            </a:r>
            <a:r>
              <a:rPr lang="id-ID" sz="2400" dirty="0"/>
              <a:t> - Arsip tar bernama data.tar berisi </a:t>
            </a:r>
            <a:r>
              <a:rPr lang="id-ID" sz="2400" dirty="0" err="1"/>
              <a:t>file</a:t>
            </a:r>
            <a:r>
              <a:rPr lang="id-ID" sz="2400" dirty="0"/>
              <a:t> yang dapat </a:t>
            </a:r>
            <a:r>
              <a:rPr lang="id-ID" sz="2400" dirty="0" err="1"/>
              <a:t>diinstal</a:t>
            </a:r>
            <a:r>
              <a:rPr lang="id-ID" sz="2400" dirty="0"/>
              <a:t> yang sebenarnya.</a:t>
            </a:r>
          </a:p>
        </p:txBody>
      </p:sp>
    </p:spTree>
    <p:extLst>
      <p:ext uri="{BB962C8B-B14F-4D97-AF65-F5344CB8AC3E}">
        <p14:creationId xmlns:p14="http://schemas.microsoft.com/office/powerpoint/2010/main" val="339542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FC08-3B3F-4933-80E5-7C1F3D5851D5}"/>
              </a:ext>
            </a:extLst>
          </p:cNvPr>
          <p:cNvSpPr>
            <a:spLocks noGrp="1"/>
          </p:cNvSpPr>
          <p:nvPr>
            <p:ph type="title"/>
          </p:nvPr>
        </p:nvSpPr>
        <p:spPr/>
        <p:txBody>
          <a:bodyPr/>
          <a:lstStyle/>
          <a:p>
            <a:r>
              <a:rPr lang="en-US" dirty="0"/>
              <a:t>Linux – Red Hat</a:t>
            </a:r>
            <a:endParaRPr lang="id-ID" dirty="0"/>
          </a:p>
        </p:txBody>
      </p:sp>
      <p:sp>
        <p:nvSpPr>
          <p:cNvPr id="3" name="Content Placeholder 2">
            <a:extLst>
              <a:ext uri="{FF2B5EF4-FFF2-40B4-BE49-F238E27FC236}">
                <a16:creationId xmlns:a16="http://schemas.microsoft.com/office/drawing/2014/main" id="{45D34825-8019-43CA-9925-E396398F1450}"/>
              </a:ext>
            </a:extLst>
          </p:cNvPr>
          <p:cNvSpPr>
            <a:spLocks noGrp="1"/>
          </p:cNvSpPr>
          <p:nvPr>
            <p:ph idx="1"/>
          </p:nvPr>
        </p:nvSpPr>
        <p:spPr/>
        <p:txBody>
          <a:bodyPr>
            <a:normAutofit/>
          </a:bodyPr>
          <a:lstStyle/>
          <a:p>
            <a:r>
              <a:rPr lang="id-ID" sz="2000" dirty="0"/>
              <a:t>Red </a:t>
            </a:r>
            <a:r>
              <a:rPr lang="id-ID" sz="2000" dirty="0" err="1"/>
              <a:t>Hat</a:t>
            </a:r>
            <a:r>
              <a:rPr lang="id-ID" sz="2000" dirty="0"/>
              <a:t> Linux, dibuat oleh perusahaan Red </a:t>
            </a:r>
            <a:r>
              <a:rPr lang="id-ID" sz="2000" dirty="0" err="1"/>
              <a:t>Hat</a:t>
            </a:r>
            <a:r>
              <a:rPr lang="id-ID" sz="2000" dirty="0"/>
              <a:t>, adalah distribusi Linux yang banyak digunakan sampai penghentiannya pada tahun 2004</a:t>
            </a:r>
            <a:endParaRPr lang="en-US" sz="2000" dirty="0"/>
          </a:p>
          <a:p>
            <a:r>
              <a:rPr lang="en-US" sz="2000" dirty="0"/>
              <a:t>Red Hat </a:t>
            </a:r>
            <a:r>
              <a:rPr lang="en-US" sz="2000" dirty="0" err="1"/>
              <a:t>mengembangkan</a:t>
            </a:r>
            <a:r>
              <a:rPr lang="en-US" sz="2000" dirty="0"/>
              <a:t> </a:t>
            </a:r>
            <a:r>
              <a:rPr lang="en-US" sz="2000" dirty="0" err="1"/>
              <a:t>versi</a:t>
            </a:r>
            <a:r>
              <a:rPr lang="en-US" sz="2000" dirty="0"/>
              <a:t> Enterprise yang </a:t>
            </a:r>
            <a:r>
              <a:rPr lang="en-US" sz="2000" dirty="0" err="1"/>
              <a:t>dikenal</a:t>
            </a:r>
            <a:r>
              <a:rPr lang="en-US" sz="2000" dirty="0"/>
              <a:t> </a:t>
            </a:r>
            <a:r>
              <a:rPr lang="en-US" sz="2000" dirty="0" err="1"/>
              <a:t>sebagai</a:t>
            </a:r>
            <a:r>
              <a:rPr lang="en-US" sz="2000" dirty="0"/>
              <a:t> RHEL</a:t>
            </a:r>
          </a:p>
          <a:p>
            <a:r>
              <a:rPr lang="en-US" sz="2000" dirty="0" err="1"/>
              <a:t>Versi</a:t>
            </a:r>
            <a:r>
              <a:rPr lang="en-US" sz="2000" dirty="0"/>
              <a:t> Open Source </a:t>
            </a:r>
            <a:r>
              <a:rPr lang="en-US" sz="2000" dirty="0" err="1"/>
              <a:t>dilanjutkan</a:t>
            </a:r>
            <a:r>
              <a:rPr lang="en-US" sz="2000" dirty="0"/>
              <a:t> oleh </a:t>
            </a:r>
            <a:r>
              <a:rPr lang="en-US" sz="2000" dirty="0" err="1"/>
              <a:t>turunannya</a:t>
            </a:r>
            <a:r>
              <a:rPr lang="en-US" sz="2000" dirty="0"/>
              <a:t> </a:t>
            </a:r>
            <a:r>
              <a:rPr lang="en-US" sz="2000" dirty="0" err="1"/>
              <a:t>dengan</a:t>
            </a:r>
            <a:r>
              <a:rPr lang="en-US" sz="2000" dirty="0"/>
              <a:t> </a:t>
            </a:r>
            <a:r>
              <a:rPr lang="en-US" sz="2000" dirty="0" err="1"/>
              <a:t>nama</a:t>
            </a:r>
            <a:r>
              <a:rPr lang="en-US" sz="2000" dirty="0"/>
              <a:t> </a:t>
            </a:r>
            <a:r>
              <a:rPr lang="en-US" sz="2000" dirty="0" err="1"/>
              <a:t>Projek</a:t>
            </a:r>
            <a:r>
              <a:rPr lang="en-US" sz="2000" dirty="0"/>
              <a:t> Fedora</a:t>
            </a:r>
            <a:endParaRPr lang="id-ID" sz="2000" dirty="0"/>
          </a:p>
        </p:txBody>
      </p:sp>
      <p:pic>
        <p:nvPicPr>
          <p:cNvPr id="3074" name="Picture 2">
            <a:extLst>
              <a:ext uri="{FF2B5EF4-FFF2-40B4-BE49-F238E27FC236}">
                <a16:creationId xmlns:a16="http://schemas.microsoft.com/office/drawing/2014/main" id="{F9C6491B-B114-4458-91A3-582A9A6B0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958" y="5884332"/>
            <a:ext cx="3149909" cy="7445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C74EA0B-A3EE-4F49-B2FA-031D315BE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676" y="5721531"/>
            <a:ext cx="2871282" cy="90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04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83</TotalTime>
  <Words>909</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Open Source System</vt:lpstr>
      <vt:lpstr>Sistem Operasi Open Source</vt:lpstr>
      <vt:lpstr>Cont’d</vt:lpstr>
      <vt:lpstr>Linux</vt:lpstr>
      <vt:lpstr>Linux - Debian</vt:lpstr>
      <vt:lpstr>Linux – Debian Turunan</vt:lpstr>
      <vt:lpstr>Linux – Debian Packaging</vt:lpstr>
      <vt:lpstr>Komposisi File Deb</vt:lpstr>
      <vt:lpstr>Linux – Red Hat</vt:lpstr>
      <vt:lpstr>Linux – Red Hat Turunan</vt:lpstr>
      <vt:lpstr>PowerPoint Presentation</vt:lpstr>
      <vt:lpstr>Linux – Red Hat Packaging</vt:lpstr>
      <vt:lpstr>Linux – Independent - Slackware</vt:lpstr>
      <vt:lpstr>Linux – Slackware Packaging</vt:lpstr>
      <vt:lpstr>PowerPoint Presentation</vt:lpstr>
      <vt:lpstr>Linux – Arch Linux</vt:lpstr>
      <vt:lpstr>Linux – Arch Linux Packaging</vt:lpstr>
      <vt:lpstr>Linux – Arch Linux Turunan</vt:lpstr>
      <vt:lpstr>Ranking Linux</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System</dc:title>
  <dc:creator>Alauddin Maulana Hirzan</dc:creator>
  <cp:lastModifiedBy>ALAUDDIN MAULANA HIRZAN</cp:lastModifiedBy>
  <cp:revision>25</cp:revision>
  <dcterms:created xsi:type="dcterms:W3CDTF">2020-03-15T09:05:34Z</dcterms:created>
  <dcterms:modified xsi:type="dcterms:W3CDTF">2021-04-01T07:26:08Z</dcterms:modified>
</cp:coreProperties>
</file>