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70" r:id="rId7"/>
    <p:sldId id="273" r:id="rId8"/>
    <p:sldId id="274" r:id="rId9"/>
    <p:sldId id="271" r:id="rId10"/>
    <p:sldId id="272" r:id="rId11"/>
    <p:sldId id="275" r:id="rId12"/>
    <p:sldId id="277" r:id="rId13"/>
    <p:sldId id="278" r:id="rId14"/>
    <p:sldId id="279" r:id="rId15"/>
    <p:sldId id="257" r:id="rId16"/>
    <p:sldId id="258" r:id="rId17"/>
    <p:sldId id="263" r:id="rId18"/>
    <p:sldId id="259" r:id="rId19"/>
    <p:sldId id="260" r:id="rId20"/>
    <p:sldId id="262" r:id="rId21"/>
    <p:sldId id="264" r:id="rId22"/>
    <p:sldId id="261" r:id="rId23"/>
    <p:sldId id="265" r:id="rId24"/>
    <p:sldId id="266" r:id="rId25"/>
    <p:sldId id="268" r:id="rId26"/>
    <p:sldId id="269" r:id="rId27"/>
    <p:sldId id="276" r:id="rId28"/>
  </p:sldIdLst>
  <p:sldSz cx="9144000" cy="51435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browse/>
    <p:penClr>
      <a:srgbClr val="0000FF"/>
    </p:penClr>
  </p:showPr>
  <p:extLst>
    <p:ext uri="smNativeData">
      <pr:smAppRevision xmlns:pr="smNativeData" xmlns="smNativeData" dt="1648547347" val="1044" rev64="64" revOS="3"/>
      <pr:smFileRevision xmlns:pr="smNativeData" xmlns="smNativeData" dt="1648547347" val="101"/>
      <pr:guideOptions xmlns:pr="smNativeData" xmlns="smNativeData" dt="1648547347" snapToGrid="1" snapToBorders="1" snapToGuides="1"/>
      <pr:pdfExportOpt xmlns:pr="smNativeData" xmlns="smNativeData" dt="1648547347" pagesRangeIndex="1" pagesSelectionIndex="0" qualityIndex="0" embedFonts="2" useJpegs="0" useSubsetFonts="1" useAlpha="1" relativeLinks="0" taggedPdf="0" pane="0" zoom="0" zoomContents="100" layout="0" includeDoc="0" viewFlags="0" openViewer="1" jpegQuality="90" flags="252" layoutIndex="0" exportSlideNames="1" name="/media/maulana/Clouds/Work-Sync/Pengajaran/Materi Perkuliahan/Open Source System/Pertemuan 03.pdf" map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8" d="100"/>
          <a:sy n="68" d="100"/>
        </p:scale>
        <p:origin x="1911" y="16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8" d="100"/>
          <a:sy n="68" d="100"/>
        </p:scale>
        <p:origin x="1911" y="16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gQAAO4JAAAXNAAAORAAABAAAAAmAAAACAAAAAGQAAD//8EB"/>
              </a:ext>
            </a:extLst>
          </p:cNvSpPr>
          <p:nvPr>
            <p:ph type="ctrTitle"/>
          </p:nvPr>
        </p:nvSpPr>
        <p:spPr>
          <a:xfrm>
            <a:off x="717550" y="1614170"/>
            <a:ext cx="7750175" cy="102298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cap="none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AgAAOERAACtLwAAKBoAABAAAAAmAAAACAAAAAGQAAD//8EB"/>
              </a:ext>
            </a:extLst>
          </p:cNvSpPr>
          <p:nvPr>
            <p:ph type="subTitle" idx="1"/>
          </p:nvPr>
        </p:nvSpPr>
        <p:spPr>
          <a:xfrm>
            <a:off x="1363980" y="2906395"/>
            <a:ext cx="6386195" cy="134556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cap="none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cap="none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cap="none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cap="none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MwcAACoEQAAHx8AABAAAAAmAAAACAAAAAAQAAD//8EB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fld id="{5EBD3043-0DB3-E8C6-FD05-FB937E4B0BA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QAAMwcAADBIwAAHx8AABAAAAAmAAAACAAAAAAQAAD//8EB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iYAAMwcAABpNQAAHx8AABAAAAAmAAAACAAAAAAQAAD//8EB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fld id="{5B3B42A4-EAB6-6EB4-F883-1CE10CCD0E49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BAAAAAmAAAACAAAAAIQ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MwcAACoEQAAHx8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id-id"/>
            </a:pPr>
            <a:fld id="{0BDBFCCC-82E6-8E0A-A863-745FB22D5E21}" type="datetime1">
              <a:t>25/03/2021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QAAMwcAADBIwAAH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id-id"/>
            </a:pPr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iYAAMwcAABpNQAAH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id-id"/>
            </a:pPr>
            <a:fld id="{22C54E7F-31CF-90B8-817D-C7ED00337792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C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EQBAABwNQAARBwAABAAAAAmAAAACAAAAIMQAAAAAAAA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QBAADYJwAARBwAABAAAAAmAAAACAAAAAMQAAAAAAAA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MwcAACoEQAAHx8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id-id"/>
            </a:pPr>
            <a:fld id="{66D194C8-868B-8462-C569-7037DA273325}" type="datetime1">
              <a:t>25/03/2021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QAAMwcAADBIwAAH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id-id"/>
            </a:pPr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iYAAMwcAABpNQAAH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id-id"/>
            </a:pPr>
            <a:fld id="{6A728208-4687-2774-C9CA-B021CC843FE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MwcAACoEQAAHx8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id-id"/>
            </a:pPr>
            <a:fld id="{4E58071E-50A3-0DF1-EDE0-A6A449AE1BF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gA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QAAMwcAADBIwAAH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id-id"/>
            </a:pPr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iYAAMwcAABpNQAAH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id-id"/>
            </a:pPr>
            <a:fld id="{44C8CE5E-10A9-9D38-E770-E66D803E11B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FUUAABCNAAAnRoAABAAAAAmAAAACAAAAIEQAAAAAAAA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0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GgNAABCNAAAVRQAABAAAAAmAAAACAAAAIEQAAAAAAAA"/>
              </a:ext>
            </a:extLst>
          </p:cNvSpPr>
          <p:nvPr>
            <p:ph idx="1"/>
          </p:nvPr>
        </p:nvSpPr>
        <p:spPr>
          <a:xfrm>
            <a:off x="722630" y="2179320"/>
            <a:ext cx="7772400" cy="11258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MwcAACoEQAAHx8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id-id"/>
            </a:pPr>
            <a:fld id="{2DBD80D1-9FC0-E876-8E05-6923CE4B783C}" type="datetime1">
              <a:t>25/03/2021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QAAMwcAADBIwAAH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id-id"/>
            </a:pPr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iYAAMwcAABpNQAAH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id-id"/>
            </a:pPr>
            <a:fld id="{05441EAE-E0E8-11E8-A6FC-16BD50B2504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IHAACoGwAARBwAABAAAAAmAAAACAAAAAEAAAAAAAAA"/>
              </a:ext>
            </a:extLst>
          </p:cNvSpPr>
          <p:nvPr>
            <p:ph idx="1"/>
          </p:nvPr>
        </p:nvSpPr>
        <p:spPr>
          <a:xfrm>
            <a:off x="457200" y="1200150"/>
            <a:ext cx="4038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GIHAABwNQAARBwAABAAAAAmAAAACAAAAAEAAAAAAAAA"/>
              </a:ext>
            </a:extLst>
          </p:cNvSpPr>
          <p:nvPr>
            <p:ph idx="2"/>
          </p:nvPr>
        </p:nvSpPr>
        <p:spPr>
          <a:xfrm>
            <a:off x="4648200" y="1200150"/>
            <a:ext cx="4038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MwcAACoEQAAHx8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id-id"/>
            </a:pPr>
            <a:fld id="{302ED332-7CDD-7B25-9396-8A709DD865DF}" type="datetime1">
              <a:t>25/03/2021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IA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QAAMwcAADBIwAAH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id-id"/>
            </a:pPr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iYAAMwcAABpNQAAH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id-id"/>
            </a:pPr>
            <a:fld id="{693C8C4C-0284-697A-CA84-F42FC2CA3CA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QHAACqGwAACAoAABAAAAAmAAAACAAAAIEQAAAAAAAA"/>
              </a:ext>
            </a:extLst>
          </p:cNvSpPr>
          <p:nvPr>
            <p:ph idx="1"/>
          </p:nvPr>
        </p:nvSpPr>
        <p:spPr>
          <a:xfrm>
            <a:off x="457200" y="1150620"/>
            <a:ext cx="4039870" cy="4800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AgKAACqGwAARBwAABAAAAAmAAAACAAAAAEAAAAAAAAA"/>
              </a:ext>
            </a:extLst>
          </p:cNvSpPr>
          <p:nvPr>
            <p:ph idx="2"/>
          </p:nvPr>
        </p:nvSpPr>
        <p:spPr>
          <a:xfrm>
            <a:off x="457200" y="1630680"/>
            <a:ext cx="4039870" cy="29641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BQHAABwNQAACAoAABAAAAAmAAAACAAAAIEQAAAAAAAA"/>
              </a:ext>
            </a:extLst>
          </p:cNvSpPr>
          <p:nvPr>
            <p:ph idx="3"/>
          </p:nvPr>
        </p:nvSpPr>
        <p:spPr>
          <a:xfrm>
            <a:off x="4646930" y="1150620"/>
            <a:ext cx="4039870" cy="4800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AgKAABwNQAARBwAABAAAAAmAAAACAAAAAEAAAAAAAAA"/>
              </a:ext>
            </a:extLst>
          </p:cNvSpPr>
          <p:nvPr>
            <p:ph idx="4"/>
          </p:nvPr>
        </p:nvSpPr>
        <p:spPr>
          <a:xfrm>
            <a:off x="4646930" y="1630680"/>
            <a:ext cx="4039870" cy="29641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MwcAACoEQAAHx8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id-id"/>
            </a:pPr>
            <a:fld id="{546D3EEB-A5B9-38C8-F7D5-539D709B0106}" type="datetime1">
              <a:t>25/03/2021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QAAMwcAADBIwAAH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id-id"/>
            </a:pPr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iYAAMwcAABpNQAAH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id-id"/>
            </a:pPr>
            <a:fld id="{3C5A3A7A-34D1-0FCC-9FE2-C29974AC6997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MwcAACoEQAAHx8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id-id"/>
            </a:pPr>
            <a:fld id="{33344D12-5CDE-61BB-908C-AAEE03C266FF}" type="datetime1">
              <a:t>25/03/2021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QAAMwcAADBIwAAH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id-id"/>
            </a:pPr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iYAAMwcAABpNQAAH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id-id"/>
            </a:pPr>
            <a:fld id="{752E7259-1798-7B84-D696-E1D13CD820B4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MwcAACoEQAAHx8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id-id"/>
            </a:pPr>
            <a:fld id="{59F20A99-D7B4-A7FC-FA4A-21A944040C74}" type="datetime1">
              <a:t>25/03/2021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QAAMwcAADBIwAAH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id-id"/>
            </a:pPr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iYAAMwcAABpNQAAH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id-id"/>
            </a:pPr>
            <a:fld id="{3C62DDCC-82D1-372B-9FDA-747E9394692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EIBAABSFQAAnwYAABAAAAAmAAAACAAAAIEQAAAAAAAA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EIBAABwNQAARBwAABAAAAAmAAAACAAAAAEAAAAAAAAA"/>
              </a:ext>
            </a:extLst>
          </p:cNvSpPr>
          <p:nvPr>
            <p:ph idx="1"/>
          </p:nvPr>
        </p:nvSpPr>
        <p:spPr>
          <a:xfrm>
            <a:off x="3575050" y="204470"/>
            <a:ext cx="5111750" cy="439039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J8GAABSFQAARBwAABAAAAAmAAAACAAAAAEAAAAAAAAA"/>
              </a:ext>
            </a:extLst>
          </p:cNvSpPr>
          <p:nvPr>
            <p:ph idx="2"/>
          </p:nvPr>
        </p:nvSpPr>
        <p:spPr>
          <a:xfrm>
            <a:off x="457200" y="1076325"/>
            <a:ext cx="3008630" cy="351853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MwcAACoEQAAHx8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id-id"/>
            </a:pPr>
            <a:fld id="{663660D9-978B-6396-C58E-61C32EC03334}" type="datetime1">
              <a:t>25/03/2021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QAAMwcAADBIwAAH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id-id"/>
            </a:pPr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iYAAMwcAABpNQAAH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id-id"/>
            </a:pPr>
            <a:fld id="{7F03AB24-6A92-565D-DCBB-9C08E5F52AC9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CYWAADGLAAAwxgAABAAAAAmAAAACAAAAIEQAAAAAAAA"/>
              </a:ext>
            </a:extLst>
          </p:cNvSpPr>
          <p:nvPr>
            <p:ph type="title"/>
          </p:nvPr>
        </p:nvSpPr>
        <p:spPr>
          <a:xfrm>
            <a:off x="1791970" y="3600450"/>
            <a:ext cx="5486400" cy="42481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NQCAADGLAAA0BUAABAAAAAmAAAACAAAAAEAAAAAAAAA"/>
              </a:ext>
            </a:extLst>
          </p:cNvSpPr>
          <p:nvPr>
            <p:ph idx="1"/>
          </p:nvPr>
        </p:nvSpPr>
        <p:spPr>
          <a:xfrm>
            <a:off x="1791970" y="459740"/>
            <a:ext cx="5486400" cy="30861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MYAADGLAAAehwAABAAAAAmAAAACAAAAAEAAAAAAAAA"/>
              </a:ext>
            </a:extLst>
          </p:cNvSpPr>
          <p:nvPr>
            <p:ph idx="2"/>
          </p:nvPr>
        </p:nvSpPr>
        <p:spPr>
          <a:xfrm>
            <a:off x="1791970" y="4025265"/>
            <a:ext cx="5486400" cy="60388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MwcAACoEQAAHx8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id-id"/>
            </a:pPr>
            <a:fld id="{0E967056-18E3-C386-AD2E-EED33E605BBB}" type="datetime1">
              <a:t>25/03/2021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QAAMwcAADBIwAAHx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id-id"/>
            </a:pPr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iYAAMwcAABpNQAAHx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id-id"/>
            </a:pPr>
            <a:fld id="{7705F1B0-FE9A-5007-D4BD-0852BFF3225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Red cloud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时间区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FBWU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MwcAACoEQAAHx8AABAAAAAmAAAACAAAAIOfAAD//8EB"/>
              </a:ext>
            </a:extLst>
          </p:cNvSpPr>
          <p:nvPr>
            <p:ph type="dt" sz="quarter"/>
          </p:nvPr>
        </p:nvSpPr>
        <p:spPr>
          <a:xfrm>
            <a:off x="430530" y="4681220"/>
            <a:ext cx="2439670" cy="377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id-id" sz="1400" cap="none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id-id"/>
            </a:lvl8pPr>
            <a:lvl9pPr>
              <a:defRPr lang="id-id"/>
            </a:lvl9pPr>
          </a:lstStyle>
          <a:p>
            <a:pPr>
              <a:defRPr lang="id-id"/>
            </a:pPr>
            <a:fld id="{47C13327-69AA-94C5-E479-9F907D3712CA}" type="datetime1">
              <a:t/>
            </a:fld>
          </a:p>
        </p:txBody>
      </p:sp>
      <p:sp>
        <p:nvSpPr>
          <p:cNvPr id="3" name="页脚区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QAAMwcAADBIwAAHx8AABAAAAAmAAAACAAAAIOfAAD//8EB"/>
              </a:ext>
            </a:extLst>
          </p:cNvSpPr>
          <p:nvPr>
            <p:ph type="ftr" sz="quarter" idx="1"/>
          </p:nvPr>
        </p:nvSpPr>
        <p:spPr>
          <a:xfrm>
            <a:off x="3371850" y="4681220"/>
            <a:ext cx="2440305" cy="377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defRPr lang="id-id" sz="1400" cap="none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id-id"/>
            </a:lvl8pPr>
            <a:lvl9pPr>
              <a:defRPr lang="id-id"/>
            </a:lvl9pPr>
          </a:lstStyle>
          <a:p>
            <a:pPr>
              <a:defRPr lang="id-id"/>
            </a:pPr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iYAAMwcAABpNQAAHx8AABAAAAAmAAAACAAAAIOfAAD//8EB"/>
              </a:ext>
            </a:extLst>
          </p:cNvSpPr>
          <p:nvPr>
            <p:ph type="sldNum" sz="quarter" idx="2"/>
          </p:nvPr>
        </p:nvSpPr>
        <p:spPr>
          <a:xfrm>
            <a:off x="6242050" y="4681220"/>
            <a:ext cx="2440305" cy="377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id-id" sz="1400" cap="none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  <a:lvl8pPr>
              <a:defRPr lang="id-id"/>
            </a:lvl8pPr>
            <a:lvl9pPr>
              <a:defRPr lang="id-id"/>
            </a:lvl9pPr>
          </a:lstStyle>
          <a:p>
            <a:pPr>
              <a:defRPr lang="id-id"/>
            </a:pPr>
            <a:fld id="{5D8DF948-06B0-D80F-FE35-F05AB77B08A5}" type="slidenum">
              <a:t/>
            </a:fld>
          </a:p>
        </p:txBody>
      </p:sp>
      <p:sp>
        <p:nvSpPr>
          <p:cNvPr id="5" name="标题放置区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IMfAAD//8EB"/>
              </a:ext>
            </a:extLst>
          </p:cNvSpPr>
          <p:nvPr>
            <p:ph type="title" idx="3"/>
          </p:nvPr>
        </p:nvSpPr>
        <p:spPr>
          <a:xfrm>
            <a:off x="430530" y="215265"/>
            <a:ext cx="8251825" cy="861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文本放置区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BAAAAAmAAAACAAAAIMfAAD//8EB"/>
              </a:ext>
            </a:extLst>
          </p:cNvSpPr>
          <p:nvPr>
            <p:ph type="body" idx="4"/>
          </p:nvPr>
        </p:nvSpPr>
        <p:spPr>
          <a:xfrm>
            <a:off x="430530" y="1183005"/>
            <a:ext cx="8251825" cy="3390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18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18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18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18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18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18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18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18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1800" b="0" i="0" u="none" strike="noStrike" kern="1" cap="none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EAK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gQAAO4JAAAXNAAAORA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Open Source System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AgAAOERAACtLwAAKBo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Pertemuan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AAAAAAmAAAACAAAAAEAAAAAAAAA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</p:spPr>
        <p:txBody>
          <a:bodyPr/>
          <a:lstStyle/>
          <a:p>
            <a:pPr/>
            <a:r>
              <a:t>Free Software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AAAAAAmAAAACAAAAAEAAAAAAAAA"/>
              </a:ext>
            </a:extLst>
          </p:cNvSpPr>
          <p:nvPr>
            <p:ph type="body" idx="1"/>
          </p:nvPr>
        </p:nvSpPr>
        <p:spPr>
          <a:xfrm>
            <a:off x="430530" y="1183005"/>
            <a:ext cx="8251825" cy="3390900"/>
          </a:xfrm>
        </p:spPr>
        <p:txBody>
          <a:bodyPr/>
          <a:lstStyle/>
          <a:p>
            <a:pPr/>
            <a:r>
              <a:t>https://directory.fsf.org/wiki/Category/All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7_E9ZCY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GBZewUsHzoBAAAAAAAAAAAAAAAAAAAAAAAAAAAAAAAAAAAAAAAAAAD///8Cf39/AD4+XAPMzMwAwMD/AH9/fwAAAAAAAAAAAAAAAAD///8AAAAAACEAAAAYAAAAFAAAAP4DAAB6CwAA9yUAACgb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" y="1865630"/>
            <a:ext cx="5522595" cy="25488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Middleware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AAAAAAmAAAACAAAAAEAAAAAAAAA"/>
              </a:ext>
            </a:extLst>
          </p:cNvSpPr>
          <p:nvPr>
            <p:ph type="body" idx="1"/>
          </p:nvPr>
        </p:nvSpPr>
        <p:spPr>
          <a:xfrm>
            <a:off x="430530" y="1183005"/>
            <a:ext cx="8251825" cy="3390900"/>
          </a:xfrm>
        </p:spPr>
        <p:txBody>
          <a:bodyPr/>
          <a:lstStyle/>
          <a:p>
            <a:pPr>
              <a:defRPr sz="2600" cap="none"/>
            </a:pPr>
            <a:r>
              <a:t>Sebuah perangkat lunak yang menyediakan layanan ke aplikasi yang tidak disediakan oleh Sistem Operasi</a:t>
            </a:r>
          </a:p>
          <a:p>
            <a:pPr>
              <a:defRPr sz="2600" cap="none"/>
            </a:pPr>
            <a:r>
              <a:t>Lem Perangkat Lunak</a:t>
            </a:r>
          </a:p>
          <a:p>
            <a:pPr>
              <a:defRPr sz="2600" cap="none"/>
            </a:pPr>
            <a:r>
              <a:t>Digunakan sebagai alat komunikasi dan Input Output</a:t>
            </a:r>
          </a:p>
          <a:p>
            <a:pPr>
              <a:defRPr sz="2600" cap="none"/>
            </a:pPr>
            <a:r>
              <a:t>Digunakan sebagai jembatan software yang tidak bisa berkomunikasi secara native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Contoh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Apa saja yang di antara Kernel dan Aplikasi disebut Middleware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7_E9ZCYhMAAAAlAAAAEQAAAC0AAAAAkAAAAEgAAACQAAAASAAAAAAAAAAAAAAAAAAAAAEAAABQAAAAAAAAAAAA4D8AAAAAAADgPwAAAAAAAOA/AAAAAAAA4D8AAAAAAADgPwAAAAAAAOA/AAAAAAAA4D8AAAAAAADgPwAAAAAAAOA/AAAAAAAA4D8CAAAAjAAAAAEAAAAAAAAA////CSwfOg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IsHzoBAAAAAAAAAAAAAAAAAAAAAAAAAAAAAAAAAAAAAAAAAAD///8Cf39/AD4+XAPMzMwAwMD/AH9/fwAAAAAAAAAAAAAAAAD///8AAAAAACEAAAAYAAAAFAAAANMFAADoDAAAOzIAAKQ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2098040"/>
            <a:ext cx="7218680" cy="30454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Software dengan Software di dalam Komputer</a:t>
            </a:r>
          </a:p>
          <a:p>
            <a:pPr/>
            <a:r>
              <a:t>Antar Perangkat Jaringan</a:t>
            </a:r>
          </a:p>
          <a:p>
            <a:pPr/>
            <a:r>
              <a:t>Database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Middleware Klasik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API</a:t>
            </a:r>
          </a:p>
          <a:p>
            <a:pPr lvl="1"/>
            <a:r>
              <a:t>Application Programming Interface, sekumpulan blok programming untuk mempermudah pengkodean</a:t>
            </a:r>
          </a:p>
          <a:p>
            <a:pPr/>
            <a:r>
              <a:t>ESB</a:t>
            </a:r>
          </a:p>
          <a:p>
            <a:pPr lvl="1"/>
            <a:r>
              <a:t>Enterprise Service Bus, implementasi komunikasi sistem di antara aplikasi mutual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Middleware Modern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AAAAAAmAAAACAAAAAEAAAAAAAAA"/>
              </a:ext>
            </a:extLst>
          </p:cNvSpPr>
          <p:nvPr>
            <p:ph type="body" idx="1"/>
          </p:nvPr>
        </p:nvSpPr>
        <p:spPr>
          <a:xfrm>
            <a:off x="430530" y="1183005"/>
            <a:ext cx="8251825" cy="3390900"/>
          </a:xfrm>
        </p:spPr>
        <p:txBody>
          <a:bodyPr/>
          <a:lstStyle/>
          <a:p>
            <a:pPr>
              <a:defRPr sz="2800" cap="none"/>
            </a:pPr>
            <a:r>
              <a:t>Dikarenakan munculnya infrastruktur awan (cloud), maka middleware lama sudah tidak rrelevan</a:t>
            </a:r>
          </a:p>
          <a:p>
            <a:pPr>
              <a:defRPr sz="2800" cap="none"/>
            </a:pPr>
            <a:r>
              <a:t>Digantikan dengan iPaaS - integration Platform as a Service</a:t>
            </a:r>
          </a:p>
          <a:p>
            <a:pPr>
              <a:defRPr sz="2800" cap="none"/>
            </a:pPr>
            <a:r>
              <a:t>Menyediakan komunikasi antar perangkat lunak dan hubungan antara hardware dan software beserta skalabilitas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NAg3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Keterbukaan Sumber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AAAAAAmAAAACAAAAAEAAAAAAAAA"/>
              </a:ext>
            </a:extLst>
          </p:cNvSpPr>
          <p:nvPr>
            <p:ph type="body" idx="1"/>
          </p:nvPr>
        </p:nvSpPr>
        <p:spPr>
          <a:xfrm>
            <a:off x="430530" y="1183005"/>
            <a:ext cx="8251825" cy="3390900"/>
          </a:xfrm>
        </p:spPr>
        <p:txBody>
          <a:bodyPr/>
          <a:lstStyle/>
          <a:p>
            <a:pPr>
              <a:defRPr sz="2800" cap="none"/>
            </a:pPr>
            <a:r>
              <a:t>Tidak semua middleware memiliki sumber terbuka, sehingga kode-kode di dalamnya tidak bisa diakses begitu saja.</a:t>
            </a:r>
          </a:p>
          <a:p>
            <a:pPr>
              <a:defRPr sz="2800" cap="none"/>
            </a:pPr>
          </a:p>
          <a:p>
            <a:pPr>
              <a:defRPr sz="2800" cap="none"/>
            </a:pPr>
            <a:r>
              <a:t>Banyak Middleware yang dijual sebagai Subscription sehingga lebih menarik daripada yang Closed</a:t>
            </a:r>
          </a:p>
          <a:p>
            <a:pPr lvl="1">
              <a:defRPr sz="2400" cap="none"/>
            </a:pPr>
            <a:r>
              <a:t>Kuzzle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OW2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Projek komunitas yang berdedikasi untuk membangun softrware middle ware yang Open Source</a:t>
            </a:r>
          </a:p>
          <a:p>
            <a:pPr lvl="1"/>
            <a:r>
              <a:t>Free Access</a:t>
            </a:r>
          </a:p>
          <a:p>
            <a:pPr lvl="1"/>
            <a:r>
              <a:t>Source Code</a:t>
            </a:r>
          </a:p>
          <a:p>
            <a:pPr lvl="1"/>
            <a:r>
              <a:t>Modifikasi Diizinkan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Bahasa Pemrograman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t>Bahasa terstruktur yang dibuat untuk membangun software</a:t>
            </a:r>
          </a:p>
          <a:p>
            <a:pPr algn="just"/>
            <a:r>
              <a:t>Pada awalnya digunakan untuk mengatur operasi mesin, yang kemudian dikembangkan sebagai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Bahasa Propietary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Facebook -&gt; Hack untuk HHVM</a:t>
            </a:r>
          </a:p>
          <a:p>
            <a:pPr/>
            <a:r>
              <a:t>Ericsson -&gt; Erlang untuk aplikasi telepon</a:t>
            </a:r>
          </a:p>
          <a:p>
            <a:pPr/>
            <a:r>
              <a:t>Andy Gavin -&gt; Game Oriented Assembly Lisp</a:t>
            </a:r>
          </a:p>
          <a:p>
            <a:pPr/>
            <a:r>
              <a:t>Oracle -&gt; Java (Sekarang)</a:t>
            </a:r>
          </a:p>
          <a:p>
            <a:pPr/>
            <a:r>
              <a:t>AutoCAD -&gt; AutoLisp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AAAAAAmAAAACAAAAAEAAAAAAAAA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</p:spPr>
        <p:txBody>
          <a:bodyPr/>
          <a:lstStyle/>
          <a:p>
            <a:pPr/>
            <a:r>
              <a:t>Perangkat Lunak OS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AAAAAAmAAAACAAAAAEAAAAAAAAA"/>
              </a:ext>
            </a:extLst>
          </p:cNvSpPr>
          <p:nvPr>
            <p:ph type="body" idx="1"/>
          </p:nvPr>
        </p:nvSpPr>
        <p:spPr>
          <a:xfrm>
            <a:off x="430530" y="1183005"/>
            <a:ext cx="8251825" cy="3390900"/>
          </a:xfrm>
        </p:spPr>
        <p:txBody>
          <a:bodyPr/>
          <a:lstStyle/>
          <a:p>
            <a:pPr>
              <a:defRPr sz="3000" cap="none"/>
            </a:pPr>
            <a:r>
              <a:t>Perangkat lunak yang dibangun dengan menggunakan lisensi sumber terbuka sehingga dapat dijangkau oleh banyak orang</a:t>
            </a:r>
          </a:p>
          <a:p>
            <a:pPr>
              <a:defRPr sz="3000" cap="none"/>
            </a:pPr>
            <a:r>
              <a:t>Sehingga mereka yang tidak mampu membeli software propietary bisa beralih ke jenis free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Bahasa Open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OpenJDK</a:t>
            </a:r>
          </a:p>
          <a:p>
            <a:pPr/>
            <a:r>
              <a:t>C++ Standar nya adalah Open, tapi beberapa implementasi bisa jadi tidak Open</a:t>
            </a:r>
          </a:p>
          <a:p>
            <a:pPr/>
            <a:r>
              <a:t>HTML Standar nya Open dengan implementasi Open dan 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Perbandingan Java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7_E9ZCYhMAAAAlAAAAEQAAAC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GBZewUsHzoBAAAAAAAAAAAAAAAAAAAAAAAAAAAAAAAAAAAAAAAAAAD///8Cf39/AD4+XAPMzMwAwMD/AH9/fwAAAAAAAAAAAAAAAAD///8AAAAAACEAAAAYAAAAFAAAAAAAAADbBwAAQDgAAJg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985"/>
            <a:ext cx="9144000" cy="38588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Contoh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Windows SDK - Propietary</a:t>
            </a:r>
          </a:p>
          <a:p>
            <a:pPr/>
            <a:r>
              <a:t>OSX SDK - Propietary</a:t>
            </a:r>
          </a:p>
          <a:p>
            <a:pPr/>
            <a:r>
              <a:t>iOS - Propietary</a:t>
            </a:r>
          </a:p>
          <a:p>
            <a:pPr/>
            <a:r>
              <a:t>Android SDK - Open</a:t>
            </a:r>
          </a:p>
          <a:p>
            <a:pPr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E9ZCY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GBZewUsHzoBAAAAAAAAAAAAAAAAAAAAAAAAAAAAAAAAAAAAAAAAAAD///8Cf39/AD4+XAPMzMwAwMD/AH9/fwAAAAAAAAAAAAAAAAD///8AAAAAACEAAAAYAAAAFAAAAE8BAAC+BAAALTcAAF4b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770890"/>
            <a:ext cx="8756650" cy="36779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AAAAAAmAAAACAAAAAEAAAAAAAAA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</p:spPr>
        <p:txBody>
          <a:bodyPr/>
          <a:lstStyle/>
          <a:p>
            <a:pPr/>
            <a:r>
              <a:t>versi IBM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AAAAAAmAAAACAAAAAEAAAAAAAAA"/>
              </a:ext>
            </a:extLst>
          </p:cNvSpPr>
          <p:nvPr>
            <p:ph type="body" idx="1"/>
          </p:nvPr>
        </p:nvSpPr>
        <p:spPr>
          <a:xfrm>
            <a:off x="430530" y="1183005"/>
            <a:ext cx="8251825" cy="3390900"/>
          </a:xfrm>
        </p:spPr>
        <p:txBody>
          <a:bodyPr/>
          <a:lstStyle/>
          <a:p>
            <a:pPr algn="just">
              <a:defRPr sz="2800" cap="none"/>
            </a:pPr>
            <a:r>
              <a:t>Open Source Software (OSS) adalah model pengembangan desentralisasi yang mendistribusikan kode sumber di depan umum untuk kolaborasi terbuka dan produksi sebaya yang dikenal sebagai "Cara Sumber Terbuka."</a:t>
            </a:r>
          </a:p>
          <a:p>
            <a:pPr algn="just">
              <a:defRPr sz="2800" cap="none"/>
            </a:pPr>
          </a:p>
          <a:p>
            <a:pPr algn="just">
              <a:defRPr sz="2800" cap="none"/>
            </a:pPr>
            <a:r>
              <a:t>https://www.ibm.com/topics/open-source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AAAAAAmAAAACAAAAAEAAAAAAAAA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</p:spPr>
        <p:txBody>
          <a:bodyPr/>
          <a:lstStyle/>
          <a:p>
            <a:pPr/>
            <a:r>
              <a:t>versi OpenSource.com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AAAAAAmAAAACAAAAAEAAAAAAAAA"/>
              </a:ext>
            </a:extLst>
          </p:cNvSpPr>
          <p:nvPr>
            <p:ph type="body" idx="1"/>
          </p:nvPr>
        </p:nvSpPr>
        <p:spPr>
          <a:xfrm>
            <a:off x="430530" y="1183005"/>
            <a:ext cx="8251825" cy="3390900"/>
          </a:xfrm>
        </p:spPr>
        <p:txBody>
          <a:bodyPr/>
          <a:lstStyle/>
          <a:p>
            <a:pPr algn="just">
              <a:defRPr sz="3000" cap="none"/>
            </a:pPr>
            <a:r>
              <a:t>Open Source Software adalah perangkat lunak dengan kode sumber yang dapat diperiksa, memodifikasi, dan meningkatkan.</a:t>
            </a:r>
          </a:p>
          <a:p>
            <a:pPr algn="just">
              <a:defRPr sz="3000" cap="none"/>
            </a:pPr>
          </a:p>
          <a:p>
            <a:pPr algn="just">
              <a:defRPr sz="3000" cap="none"/>
            </a:pPr>
            <a:r>
              <a:t>https://opensource.com/resources/what-open-source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AAAAAAmAAAACAAAAAEAAAAAAAAA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</p:spPr>
        <p:txBody>
          <a:bodyPr/>
          <a:lstStyle/>
          <a:p>
            <a:pPr/>
            <a:r>
              <a:t>Mengapa Open Source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AAAAAAmAAAACAAAAAEAAAAAAAAA"/>
              </a:ext>
            </a:extLst>
          </p:cNvSpPr>
          <p:nvPr>
            <p:ph type="body" idx="1"/>
          </p:nvPr>
        </p:nvSpPr>
        <p:spPr>
          <a:xfrm>
            <a:off x="430530" y="1183005"/>
            <a:ext cx="8251825" cy="3390900"/>
          </a:xfrm>
        </p:spPr>
        <p:txBody>
          <a:bodyPr/>
          <a:lstStyle/>
          <a:p>
            <a:pPr/>
            <a:r>
              <a:t>Mengurangi biaya</a:t>
            </a:r>
          </a:p>
          <a:p>
            <a:pPr lvl="1"/>
            <a:r>
              <a:t>Total biaya kepemilikan (TCO)</a:t>
            </a:r>
          </a:p>
          <a:p>
            <a:pPr lvl="1"/>
            <a:r>
              <a:t>Biaya Pengembangan</a:t>
            </a:r>
          </a:p>
          <a:p>
            <a:pPr lvl="1"/>
            <a:r>
              <a:t>Dukungan biaya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C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FMBAABpNQAAnwYAAAAAAAAmAAAACAAAAAEAAAAAAAAA"/>
              </a:ext>
            </a:extLst>
          </p:cNvSpPr>
          <p:nvPr>
            <p:ph type="title"/>
          </p:nvPr>
        </p:nvSpPr>
        <p:spPr>
          <a:xfrm>
            <a:off x="430530" y="215265"/>
            <a:ext cx="8251825" cy="861060"/>
          </a:xfrm>
        </p:spPr>
        <p:txBody>
          <a:bodyPr/>
          <a:lstStyle/>
          <a:p>
            <a:pPr/>
            <a:r>
              <a:t>Contd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E9ZCYhMAAAAlAAAAZAAAAA0A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IAAEcHAABpNQAAIxwAAAAAAAAmAAAACAAAAAEAAAAAAAAA"/>
              </a:ext>
            </a:extLst>
          </p:cNvSpPr>
          <p:nvPr>
            <p:ph type="body" idx="1"/>
          </p:nvPr>
        </p:nvSpPr>
        <p:spPr>
          <a:xfrm>
            <a:off x="430530" y="1183005"/>
            <a:ext cx="8251825" cy="3390900"/>
          </a:xfrm>
        </p:spPr>
        <p:txBody>
          <a:bodyPr/>
          <a:lstStyle/>
          <a:p>
            <a:pPr>
              <a:defRPr sz="2600" cap="none"/>
            </a:pPr>
            <a:r>
              <a:t>Interoperabilitas menggunakan standar terbuka dan API</a:t>
            </a:r>
          </a:p>
          <a:p>
            <a:pPr>
              <a:defRPr sz="2600" cap="none"/>
            </a:pPr>
            <a:r>
              <a:t>Dapat mengevaluasi untuk kesesuaian, keamanan, dll.</a:t>
            </a:r>
          </a:p>
          <a:p>
            <a:pPr>
              <a:defRPr sz="2600" cap="none"/>
            </a:pPr>
            <a:r>
              <a:t>Dapat memodifikasi untuk mengatasi kebutuhan pengguna</a:t>
            </a:r>
          </a:p>
          <a:p>
            <a:pPr>
              <a:defRPr sz="2600" cap="none"/>
            </a:pPr>
            <a:r>
              <a:t>Dapat berbagi dan mendistribusikan kembali dengan organisasi lain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E9ZCY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GBZewUsHzoBAAAAAAAAAAAAAAAAAAAAAAAAAAAAAAAAAAAAAAAAAAD///8Cf39/AD4+XAPMzMwAwMD/AH9/fwAAAAAAAAAAAAAAAAD///8AAAAAACEAAAAYAAAAFAAAAHoLAABTAQAAnCsAAAQe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65630" y="215265"/>
            <a:ext cx="5223510" cy="4664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E9ZCY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GBZewUsHzoBAAAAAAAAAAAAAAAAAAAAAAAAAAAAAAAAAAAAAAAAAAD///8Cf39/AD4+XAPMzMwAwMD/AH9/fwAAAAAAAAAAAAAAAAD///8AAAAAACEAAAAYAAAAFAAAAC0GAAB4AQAAcDEAAE4e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" y="238760"/>
            <a:ext cx="7032625" cy="4687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E9ZCY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GBZewUsHzoBAAAAAAAAAAAAAAAAAAAAAAAAAAAAAAAAAAAAAAAAAAD///8Cf39/AD4+XAPMzMwAwMD/AH9/fwAAAAAAAAAAAAAAAAD///8AAAAAACEAAAAYAAAAFAAAAN4AAADUAgAA3DcAAOMc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459740"/>
            <a:ext cx="8939530" cy="42360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2C1F3A"/>
      </a:lt1>
      <a:dk2>
        <a:srgbClr val="D00073"/>
      </a:dk2>
      <a:lt2>
        <a:srgbClr val="3E3E5C"/>
      </a:lt2>
      <a:accent1>
        <a:srgbClr val="60597B"/>
      </a:accent1>
      <a:accent2>
        <a:srgbClr val="666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FF00FF"/>
      </a:hlink>
      <a:folHlink>
        <a:srgbClr val="FFFF9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2C1F3A"/>
        </a:lt1>
        <a:dk2>
          <a:srgbClr val="D00073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CCCCCC"/>
        </a:dk1>
        <a:lt1>
          <a:srgbClr val="FFFF77"/>
        </a:lt1>
        <a:dk2>
          <a:srgbClr val="FFFF93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99"/>
        </a:lt1>
        <a:dk2>
          <a:srgbClr val="2273E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2C1F3A"/>
        </a:lt1>
        <a:dk2>
          <a:srgbClr val="D00073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2C1F3A"/>
    </a:dk1>
    <a:lt1>
      <a:srgbClr val="FFFFFF"/>
    </a:lt1>
    <a:dk2>
      <a:srgbClr val="3E3E5C"/>
    </a:dk2>
    <a:lt2>
      <a:srgbClr val="D00073"/>
    </a:lt2>
    <a:accent1>
      <a:srgbClr val="60597B"/>
    </a:accent1>
    <a:accent2>
      <a:srgbClr val="666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FF00FF"/>
    </a:hlink>
    <a:folHlink>
      <a:srgbClr val="FFFF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System</dc:title>
  <dc:subject/>
  <dc:creator/>
  <cp:keywords/>
  <dc:description/>
  <cp:lastModifiedBy>maulana</cp:lastModifiedBy>
  <cp:revision>0</cp:revision>
  <dcterms:created xsi:type="dcterms:W3CDTF">2020-03-23T03:55:36Z</dcterms:created>
  <dcterms:modified xsi:type="dcterms:W3CDTF">2022-03-29T09:49:07Z</dcterms:modified>
</cp:coreProperties>
</file>