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2664891" val="970" rev64="64" revOS="3"/>
      <pr:smFileRevision xmlns:pr="smNativeData" dt="1572664891" val="101"/>
      <pr:guideOptions xmlns:pr="smNativeData" dt="157266489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3" d="100"/>
          <a:sy n="53" d="100"/>
        </p:scale>
        <p:origin x="1936" y="202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3" d="100"/>
          <a:sy n="53" d="100"/>
        </p:scale>
        <p:origin x="1936" y="20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O/a8XRMAAAAlAAAAEgAAAA8BAAAAkAAAAEgAAACQAAAASAAAAAAAAAAAAAAAAAAAAAEAAABQAAAAAAAAAAAA4D8AAAAAAADgPwAAAAAAAOA/AAAAAAAA4D8AAAAAAADgPwAAAAAAAOA/AAAAAAAA4D8AAAAAAADgPwAAAAAAAOA/AAAAAAAA4D8CAAAAjAAAAAEAAAACAAAAjHtwDFI+JggAAAAAAAAAACMgqZv6lqlBnmObg+Sse2AAAAAAZAAAAAEAAABAAAAAAAAAAAAAAAAAAAAAAAAAAAAAAAAAAAAAAAAAAAAAAAAAAAAAAAAAAAAAAAAAAAAAAAAAAAAAAAAAAAAAAAAAAAAAAAAAAAAAAAAAAAAAAAAAAAAAFAAAADwAAAAAAAAAAAAAAE1NTQAsAQ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NwIAAD/fwAA/38AAAAAAAAJAAAABAAAAP+AxQYMAAAAEAAAAAAAAAAAAAAAAAAAAAAAAAAeAAAAaAAAAAAAAAAAAAAAAAAAAAAAAAAAAAAAECcAABAnAAAAAAAAAAAAAAAAAAAAMgAAAAAAAAAAAAAAAAAAAAAAABQAAAAAAAAAwMD/AAAAAABkAAAAMgAAAAAAAABkAAAAAAAAAH9/fwAKAAAAHwAAAFQAAACMe3AFUj4mAQAAAAAAAAAAAAAAAAAAAAAAAAAAAAAAAAAAAAAAAAAATU1NAH9/fwAtIBUDzMzMAMDA/wB/f38AAAAAAAAAAAAAAAAAAAAAAAAAAAAhAAAAGAAAABQAAAAAAAAAAAAAAEA4AAAwKgAAEAAAACYAAAAIAAAA//////////8=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alphaModFix amt="50000"/>
            </a:blip>
            <a:srcRect/>
            <a:tile sx="100000" sy="100000" algn="tl"/>
          </a:blipFill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3" name="AutoForm1"/>
          <p:cNvSpPr>
            <a:extLst>
              <a:ext uri="smNativeData">
                <pr:smNativeData xmlns:pr="smNativeData" val="SMDATA_13_O/a8XRMAAAAlAAAAZQAAAA8BAAAAkAAAAEgAAACQAAAASAAAAAAAAAAAAAAAAAAAAAEAAABQAAAAAAAAQN1RuT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BAAAABAAAAP///wAe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G1HzfMMAAAAEAAAAAAAAAAAAAAAAAAAAAAAAAAeAAAAaAAAAAAAAAAAAAAAAAAAAAAAAAAAAAAAECcAABAnAAAAAAAAAAAAAAAAAAAAAAAAAAAAAAAAAAAyAAAAAAAAABQAAAAAAAAAwMD/AAAAAABkAAAAMgAAAAAAAABkAAAAAAAAAH9/fwAKAAAAHwAAAFQAAACMe3AFUj4mAQAAAAAAAAAAAAAAAAAAAAAAAAAAAAAAAAAAAAAAAAAA////CX9/fwAtIBUDzMzMAMDA/wB/f38AAAAAAAAAAAAAAAAAAAAAAAAAAAAhAAAAGAAAABQAAAAbAQAAGwEAACM3AAATKQAAEAAAACYAAAAIAAAA//////////8="/>
              </a:ext>
            </a:extLst>
          </p:cNvSpPr>
          <p:nvPr/>
        </p:nvSpPr>
        <p:spPr>
          <a:xfrm>
            <a:off x="179705" y="179705"/>
            <a:ext cx="8783320" cy="6497320"/>
          </a:xfrm>
          <a:prstGeom prst="roundRect">
            <a:avLst>
              <a:gd name="adj" fmla="val 4945"/>
            </a:avLst>
          </a:prstGeom>
          <a:noFill/>
          <a:ln w="19050" cap="flat" cmpd="sng" algn="ctr">
            <a:solidFill>
              <a:schemeClr val="accent3">
                <a:alpha val="50000"/>
              </a:schemeClr>
            </a:solidFill>
            <a:prstDash val="lgDash"/>
            <a:headEnd type="none"/>
            <a:tailEnd type="none"/>
          </a:ln>
          <a:effectLst/>
        </p:spPr>
      </p:sp>
      <p:sp>
        <p:nvSpPr>
          <p:cNvPr id="4" name="AutoShape1"/>
          <p:cNvSpPr>
            <a:extLst>
              <a:ext uri="smNativeData">
                <pr:smNativeData xmlns:pr="smNativeData" val="SMDATA_13_O/a8XRMAAAAlAAAAZQAAAA8BAAAAkAAAAEgAAACQAAAASAAAAAAAAAAAAAAAAAAAAAEAAABQAAAAAAAAQE+w0z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BAAAABAAAAP///wAe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yAAAAAAAAABQAAAAAAAAAwMD/AAAAAABkAAAAMgAAAAAAAABkAAAAAAAAAH9/fwAKAAAAHwAAAFQAAACMe3AFUj4mAQAAAAAAAAAAAAAAAAAAAAAAAAAAAAAAAAAAAAAAAAAA////CX9/fwAtIBUDzMzMAMDA/wB/f38AAAAAAAAAAAAAAAAAAAAAAAAAAAAhAAAAGAAAABQAAAA0BAAAwgUAAAQ0AACAEAAAEAAAACYAAAAIAAAA//////////8="/>
              </a:ext>
            </a:extLst>
          </p:cNvSpPr>
          <p:nvPr/>
        </p:nvSpPr>
        <p:spPr>
          <a:xfrm>
            <a:off x="683260" y="935990"/>
            <a:ext cx="7772400" cy="1746250"/>
          </a:xfrm>
          <a:prstGeom prst="roundRect">
            <a:avLst>
              <a:gd name="adj" fmla="val 15382"/>
            </a:avLst>
          </a:prstGeom>
          <a:noFill/>
          <a:ln w="19050" cap="flat" cmpd="sng" algn="ctr">
            <a:solidFill>
              <a:schemeClr val="accent3">
                <a:alpha val="50000"/>
              </a:schemeClr>
            </a:solidFill>
            <a:prstDash val="lgDash"/>
            <a:headEnd type="none"/>
            <a:tailEnd type="none"/>
          </a:ln>
          <a:effectLst/>
        </p:spPr>
      </p:sp>
      <p:sp>
        <p:nvSpPr>
          <p:cNvPr id="5" name="TitelPlatzhalterBereich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YMQSw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BAAAAP///wAAAAAAAQAAAAAAAAAAAAAAAAAAAAA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M8AAAAMAAAAEAAAAAAAAAAAAAAAAAAAAAAAAAAeAAAAaAAAAAAAAAAAAAAAAAAAAAAAAAAAAAAAECcAABAnAAAAAAAAAAAAAAAAAAAAAAAAAAAAAAAAAAAyAAAAAAAAABQAAAAAAAAAwMD/AAAAAABkAAAAMgAAAAAAAABkAAAAAAAAAH9/fwAKAAAAHwAAAFQAAACMe3AFUj4mAQAAAAAAAAAAAAAAAAAAAAAAAAAAAAAAAAAAAAAAAAAA////CX9/fwAtIBUDzMzMAMDA/wB/f38AAAAAAAAAAAAAAAAAAAAAAAAAAAAhAAAAGAAAABQAAABTBQAA3gYAAOwyAABkDwAAEAAAACYAAAAIAAAAffD///////8="/>
              </a:ext>
            </a:extLst>
          </p:cNvSpPr>
          <p:nvPr>
            <p:ph type="ctrTitle"/>
          </p:nvPr>
        </p:nvSpPr>
        <p:spPr>
          <a:xfrm>
            <a:off x="865505" y="1116330"/>
            <a:ext cx="7412355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lvl1pPr>
          </a:lstStyle>
          <a:p>
            <a:pPr>
              <a:defRPr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pPr>
            <a:r>
              <a:t>Click to edit Master title style</a:t>
            </a:r>
          </a:p>
        </p:txBody>
      </p:sp>
      <p:sp>
        <p:nvSpPr>
          <p:cNvPr id="6" name="UntertitelPlatzhalterBereich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I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IBgAAhxMAALcxAADRIAAAEAAAACYAAAAIAAAAffD///////8="/>
              </a:ext>
            </a:extLst>
          </p:cNvSpPr>
          <p:nvPr>
            <p:ph type="subTitle" idx="1"/>
          </p:nvPr>
        </p:nvSpPr>
        <p:spPr>
          <a:xfrm>
            <a:off x="1061720" y="3174365"/>
            <a:ext cx="7019925" cy="216027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>
              <a:defRPr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pPr>
            <a:r>
              <a:t>Click to edit Master subtitle style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3iQAANQRAADIJwAAEAAAACYAAAAIAAAAffD///////8="/>
              </a:ext>
            </a:extLst>
          </p:cNvSpPr>
          <p:nvPr>
            <p:ph type="dt" idx="2"/>
          </p:nvPr>
        </p:nvSpPr>
        <p:spPr>
          <a:xfrm>
            <a:off x="457200" y="5993130"/>
            <a:ext cx="2440940" cy="47371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lvl1pPr>
          </a:lstStyle>
          <a:p>
            <a:pPr/>
            <a:fld id="{2A6C286B-25C7-39DE-89D4-D38B669A7F86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WFAAA3iQAAKkjAADIJwAAEAAAACYAAAAIAAAAffD///////8="/>
              </a:ext>
            </a:extLst>
          </p:cNvSpPr>
          <p:nvPr>
            <p:ph type="ftr" idx="3"/>
          </p:nvPr>
        </p:nvSpPr>
        <p:spPr>
          <a:xfrm>
            <a:off x="3346450" y="5993130"/>
            <a:ext cx="2450465" cy="47371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lvl1pPr>
          </a:lstStyle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P//AI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BrJgAA3iQAAHA1AADIJwAAEAAAACYAAAAIAAAAffD///////8="/>
              </a:ext>
            </a:extLst>
          </p:cNvSpPr>
          <p:nvPr>
            <p:ph type="sldNum" idx="4"/>
          </p:nvPr>
        </p:nvSpPr>
        <p:spPr>
          <a:xfrm>
            <a:off x="6245225" y="5993130"/>
            <a:ext cx="2441575" cy="47371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lvl1pPr>
          </a:lstStyle>
          <a:p>
            <a:pPr/>
            <a:fld id="{7CB73347-0991-E2C5-DF0F-FF907D4129AA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Q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654D15-5BE6-30BB-A8DD-ADEE03935EF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LQ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414EB7C-3299-411D-D7AC-C448A5E22191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CAAAAAQ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KBs9AI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Q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52B643F-71E8-7E92-A693-87C72ADD50D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412B191-DF99-4747-D7AA-2912FFE4217C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13EAE8-A6C5-461C-8BAB-5049A4E57D0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MvLy8s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3C1659-17F7-69E0-B984-E1B558CA4FB4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NsF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C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gK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C67C35E-10A1-3235-EFDF-E6608D9119B3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LsY6Z4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E8B68D-C3D2-BD40-9C50-3515F81E6A60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HM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HkF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OjVuAU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921DAC2-8CE4-742C-AA99-7A7994D75C2F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8AC8CB-858C-DF3E-C232-736B867C3426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O/a8XRMAAAAlAAAAZAAAAA8BAAAAkAAAAEgAAACQAAAASAAAAAAAAAAC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O/a8XRMAAAAlAAAAZAAAAA8BAAAAkAAAAEgAAACQAAAASAAAAAAAAAAC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16C9B1-FFFB-433F-B5AE-096A87E0435C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EgK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18EC4F9-B79C-DB32-D236-41678A782414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GgubgM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37A1DAF-E19E-2FEB-D0C2-17BE538C2642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015A347-09AD-4055-E3AD-FF00EDE315AA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8E04A4E-00E5-B5BC-AB58-F6E904165DA3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EAE639-77D9-BF10-9752-8145A81C61D4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C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8379C3A-74A5-626A-EB8F-823FD2C11DD7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0B4E87A-34FD-E11E-B30C-C24BA6424597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C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45F7D5E-10C9-0A8B-87E7-E6DE33A971B3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2D476FE-B09F-8180-D16C-46D538222713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Leath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3"/>
          <p:cNvSpPr txBox="1">
            <a:extLst>
              <a:ext uri="smNativeData">
                <pr:smNativeData xmlns:pr="smNativeData" val="SMDATA_13_O/a8XRMAAAAlAAAAEgAAAA8BAAAAkAAAAEgAAACQAAAASAAAAAAAAAAAAAAAAAAAAAEAAABQAAAAAAAAAAAA4D8AAAAAAADgPwAAAAAAAOA/AAAAAAAA4D8AAAAAAADgPwAAAAAAAOA/AAAAAAAA4D8AAAAAAADgPwAAAAAAAOA/AAAAAAAA4D8CAAAAjAAAAAEAAAACAAAAjHtwDFI+JggAAAAAAAAAAP5t4kjQliRHgQck5TlWB30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NwIAAD/fwAA/38AAAAAAAAJAAAABAAAAAAAAAAMAAAAEAAAAAAAAAAAAAAAAAAAAAAAAAAeAAAAaAAAAAAAAAAAAAAAAAAAAAAAAAAAAAAAECcAABAnAAAAAAAAAAAAAAAAAAAAUAAAAAAAAAAAAAAAAAAAAAAAABQAAAAAAAAAwMD/AAAAAABkAAAAMgAAAAAAAABkAAAAAAAAAH9/fwAKAAAAHwAAAFQAAACMe3AFUj4mAQAAAAAAAAAAAAAAAAAAAAAAAAAAAAAAAAAAAAAAAAAA////An9/fwAtIBUDzMzMAMDA/wB/f38AAAAAAAAAAAAAAAAAAAAAAAAAAAAhAAAAGAAAABQAAAAAAAAAAAAAAEA4AAAwKgAAEAAAACYAAAAIAAAA//////////8=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>
              <a:alphaModFix amt="20000"/>
            </a:blip>
            <a:srcRect/>
            <a:tile sx="100000" sy="100000" algn="tl"/>
          </a:blipFill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3" name="TitlePlacehold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pPr>
            <a:r>
              <a:t>Click to edit Master title style</a:t>
            </a:r>
          </a:p>
        </p:txBody>
      </p:sp>
      <p:sp>
        <p:nvSpPr>
          <p:cNvPr id="4" name="TextPlacehold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pPr>
            <a:r>
              <a:t>Click to edit Master text styles</a:t>
            </a:r>
          </a:p>
          <a:p>
            <a:pPr lvl="1">
              <a:defRPr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pPr>
            <a:r>
              <a:t>Second level</a:t>
            </a:r>
          </a:p>
          <a:p>
            <a:pPr lvl="2">
              <a:defRPr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pPr>
            <a:r>
              <a:t>Third level</a:t>
            </a:r>
          </a:p>
          <a:p>
            <a:pPr lvl="3">
              <a:defRPr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pPr>
            <a:r>
              <a:t>Fourth level</a:t>
            </a:r>
          </a:p>
          <a:p>
            <a:pPr lvl="4">
              <a:defRPr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pPr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biYAANQRAABYKQAAEAAAACYAAAAIAAAA//////////8="/>
              </a:ext>
            </a:extLst>
          </p:cNvSpPr>
          <p:nvPr>
            <p:ph type="dt" sz="quarter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78CEBA2B-6595-9B4C-DB76-9319F4382DC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ICBgI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WFAAAbiYAAKkjAABYKQ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BrJgAAbiYAAHA1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A8809BF-F1D7-DDFF-9930-07AA477E6F5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1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YMQSw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BAAAAP///wAAAAAAAQAAAAAAAAAAAAAAAAAAAAA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CX9/fwAtIBUDzMzMAMDA/wB/f38AAAAAAAAAAAAAAAAAAAAAAAAAAAAhAAAAGAAAABQAAABTBQAA3gYAAOwyAABkDwAAAAAAACYAAAAIAAAAAQAAAAAAAAA="/>
              </a:ext>
            </a:extLst>
          </p:cNvSpPr>
          <p:nvPr>
            <p:ph type="ctrTitle"/>
          </p:nvPr>
        </p:nvSpPr>
        <p:spPr>
          <a:xfrm>
            <a:off x="865505" y="1116330"/>
            <a:ext cx="7412355" cy="1385570"/>
          </a:xfrm>
        </p:spPr>
        <p:txBody>
          <a:bodyPr/>
          <a:lstStyle/>
          <a:p>
            <a:pPr>
              <a:defRPr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t>Organisasi dan Arsitektur Komputer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CIBgAAhxMAALcxAADRIAAAAAAAACYAAAAIAAAAAQAAAAAAAAA="/>
              </a:ext>
            </a:extLst>
          </p:cNvSpPr>
          <p:nvPr>
            <p:ph type="subTitle" idx="1"/>
          </p:nvPr>
        </p:nvSpPr>
        <p:spPr>
          <a:xfrm>
            <a:off x="1061720" y="3174365"/>
            <a:ext cx="7019925" cy="2160270"/>
          </a:xfrm>
        </p:spPr>
        <p:txBody>
          <a:bodyPr/>
          <a:lstStyle/>
          <a:p>
            <a:pPr/>
            <a:r>
              <a:t>Pertemuan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Mo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Jumlah Alamat (b)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 sz="4800"/>
            </a:pPr>
            <a:r>
              <a:t>2 alamat</a:t>
            </a:r>
          </a:p>
          <a:p>
            <a:pPr lvl="1">
              <a:defRPr sz="3600"/>
            </a:pPr>
            <a:r>
              <a:t>Satu alamat berfungsi ganda sebagai operan dan hasil</a:t>
            </a:r>
          </a:p>
          <a:p>
            <a:pPr lvl="1">
              <a:defRPr sz="3600"/>
            </a:pPr>
            <a:r>
              <a:t>a = a + b</a:t>
            </a:r>
          </a:p>
          <a:p>
            <a:pPr lvl="1">
              <a:defRPr sz="3600"/>
            </a:pPr>
            <a:r>
              <a:t>Mengurangi panjang instruksi</a:t>
            </a:r>
          </a:p>
          <a:p>
            <a:pPr lvl="1">
              <a:defRPr sz="3600"/>
            </a:pPr>
            <a:r>
              <a:t>Membutuhkan beberapa pekerjaan ekstra</a:t>
            </a:r>
          </a:p>
          <a:p>
            <a:pPr lvl="2">
              <a:defRPr sz="3000"/>
            </a:pPr>
            <a:r>
              <a:t>Penyimpanan sementara untuk menampung beberapa hasil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Jumlah Alamat (c)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 sz="4800"/>
            </a:pPr>
            <a:r>
              <a:t>1 alamat</a:t>
            </a:r>
          </a:p>
          <a:p>
            <a:pPr lvl="1">
              <a:defRPr sz="3600"/>
            </a:pPr>
            <a:r>
              <a:t>Alamat kedua</a:t>
            </a:r>
          </a:p>
          <a:p>
            <a:pPr lvl="1">
              <a:defRPr sz="3600"/>
            </a:pPr>
            <a:r>
              <a:t>Biasanya register (akumulator)</a:t>
            </a:r>
          </a:p>
          <a:p>
            <a:pPr lvl="1">
              <a:defRPr sz="3000"/>
            </a:pPr>
            <a:r>
              <a:rPr sz="3600"/>
              <a:t>Umum di mesin awal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Jumlah Alamat (d)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 sz="4800"/>
            </a:pPr>
            <a:r>
              <a:t>0 (nol) alamat</a:t>
            </a:r>
          </a:p>
          <a:p>
            <a:pPr lvl="1">
              <a:defRPr sz="3600"/>
            </a:pPr>
            <a:r>
              <a:t>Semua alamat tersirat</a:t>
            </a:r>
          </a:p>
          <a:p>
            <a:pPr lvl="1">
              <a:defRPr sz="3600"/>
            </a:pPr>
            <a:r>
              <a:t>Menggunakan tumpukan</a:t>
            </a:r>
          </a:p>
          <a:p>
            <a:pPr lvl="2">
              <a:defRPr sz="3600"/>
            </a:pPr>
            <a:r>
              <a:t>misalnya. dorong a</a:t>
            </a:r>
          </a:p>
          <a:p>
            <a:pPr lvl="2">
              <a:defRPr sz="3600"/>
            </a:pPr>
            <a:r>
              <a:t>Push b</a:t>
            </a:r>
          </a:p>
          <a:p>
            <a:pPr lvl="2">
              <a:defRPr sz="3600"/>
            </a:pPr>
            <a:r>
              <a:t>Menambahkan</a:t>
            </a:r>
          </a:p>
          <a:p>
            <a:pPr lvl="2">
              <a:defRPr sz="3600"/>
            </a:pPr>
            <a:r>
              <a:t>Keluarkan c</a:t>
            </a:r>
          </a:p>
          <a:p>
            <a:pPr lvl="2">
              <a:defRPr sz="3000"/>
            </a:pPr>
            <a:r>
              <a:rPr sz="3600"/>
              <a:t>c = a +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OT///8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Berapa Banyak Alamat?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An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 sz="4800"/>
            </a:pPr>
            <a:r>
              <a:t>Lebih banyak alamat</a:t>
            </a:r>
          </a:p>
          <a:p>
            <a:pPr lvl="1">
              <a:defRPr sz="3600"/>
            </a:pPr>
            <a:r>
              <a:t>Instruksi yang lebih rumit (kuat?)</a:t>
            </a:r>
          </a:p>
          <a:p>
            <a:pPr lvl="1">
              <a:defRPr sz="3600"/>
            </a:pPr>
            <a:r>
              <a:t>Lebih banyak register</a:t>
            </a:r>
          </a:p>
          <a:p>
            <a:pPr lvl="2">
              <a:defRPr sz="3000"/>
            </a:pPr>
            <a:r>
              <a:t>Operasi antar register lebih cepat</a:t>
            </a:r>
          </a:p>
          <a:p>
            <a:pPr lvl="1">
              <a:defRPr sz="3600"/>
            </a:pPr>
            <a:r>
              <a:t>Instruksi lebih sedikit per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IwX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 sz="4800"/>
            </a:pPr>
            <a:r>
              <a:t>Lebih sedikit alamat</a:t>
            </a:r>
          </a:p>
          <a:p>
            <a:pPr lvl="1">
              <a:defRPr sz="3600"/>
            </a:pPr>
            <a:r>
              <a:t>Terdapat instruksi yang rumit (kuat?)</a:t>
            </a:r>
          </a:p>
          <a:p>
            <a:pPr lvl="1">
              <a:defRPr sz="3600"/>
            </a:pPr>
            <a:r>
              <a:t>Informasi lebih lanjut per program</a:t>
            </a:r>
          </a:p>
          <a:p>
            <a:pPr lvl="1">
              <a:defRPr sz="3600"/>
            </a:pPr>
            <a:r>
              <a:t>Lebih cepat ambil / eksekusi instruksi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Desain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An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 sz="4800"/>
            </a:pPr>
            <a:r>
              <a:t>Repertoar operasi</a:t>
            </a:r>
          </a:p>
          <a:p>
            <a:pPr lvl="1">
              <a:defRPr sz="3600"/>
            </a:pPr>
            <a:r>
              <a:t>Berapa banyak ops?</a:t>
            </a:r>
          </a:p>
          <a:p>
            <a:pPr lvl="2">
              <a:defRPr sz="3000"/>
            </a:pPr>
            <a:r>
              <a:t>Apa yang bisa mereka lakukan?</a:t>
            </a:r>
          </a:p>
          <a:p>
            <a:pPr lvl="1">
              <a:defRPr sz="3600"/>
            </a:pPr>
            <a:r>
              <a:t>Berapa kompleksnya mereka?</a:t>
            </a:r>
          </a:p>
          <a:p>
            <a:pPr>
              <a:defRPr sz="4800"/>
            </a:pPr>
            <a:r>
              <a:t>Jenis data</a:t>
            </a:r>
          </a:p>
          <a:p>
            <a:pPr>
              <a:defRPr sz="4800"/>
            </a:pPr>
            <a:r>
              <a:t>Format instruksi</a:t>
            </a:r>
          </a:p>
          <a:p>
            <a:pPr lvl="1">
              <a:defRPr sz="3600"/>
            </a:pPr>
            <a:r>
              <a:t>Panjang bidang kode op</a:t>
            </a:r>
          </a:p>
          <a:p>
            <a:pPr lvl="1">
              <a:defRPr sz="3600"/>
            </a:pPr>
            <a:r>
              <a:t>Jumlah alamat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Registers</a:t>
            </a:r>
          </a:p>
          <a:p>
            <a:pPr lvl="1"/>
            <a:r>
              <a:t>Jumlah register CPU tersedia</a:t>
            </a:r>
          </a:p>
          <a:p>
            <a:pPr lvl="1"/>
            <a:r>
              <a:t>Operasi manakah yang dapat dilakukan oleh </a:t>
            </a:r>
            <a:r>
              <a:rPr sz="3200"/>
              <a:t>register?</a:t>
            </a:r>
            <a:endParaRPr sz="3200"/>
          </a:p>
          <a:p>
            <a:pPr/>
            <a:r>
              <a:t>Mode Addressing</a:t>
            </a:r>
          </a:p>
          <a:p>
            <a:pPr/>
            <a:r>
              <a:t>RISC v CISC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Jenis Operand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Alamat</a:t>
            </a:r>
          </a:p>
          <a:p>
            <a:pPr/>
            <a:r>
              <a:t>Angka</a:t>
            </a:r>
          </a:p>
          <a:p>
            <a:pPr lvl="1"/>
            <a:r>
              <a:t>Integer / Float</a:t>
            </a:r>
          </a:p>
          <a:p>
            <a:pPr/>
            <a:r>
              <a:t>Karakter</a:t>
            </a:r>
          </a:p>
          <a:p>
            <a:pPr lvl="1"/>
            <a:r>
              <a:t>ASCII dll.</a:t>
            </a:r>
          </a:p>
          <a:p>
            <a:pPr/>
            <a:r>
              <a:t>Data Logis</a:t>
            </a:r>
          </a:p>
          <a:p>
            <a:pPr lvl="1"/>
            <a:r>
              <a:t>Bits atau Flags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Tipe Data Pentium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8 bit Byte</a:t>
            </a:r>
          </a:p>
          <a:p>
            <a:pPr/>
            <a:r>
              <a:t>16 bit word</a:t>
            </a:r>
          </a:p>
          <a:p>
            <a:pPr/>
            <a:r>
              <a:t>32 bit double word</a:t>
            </a:r>
          </a:p>
          <a:p>
            <a:pPr/>
            <a:r>
              <a:t>64 bit quad word</a:t>
            </a:r>
          </a:p>
          <a:p>
            <a:pPr/>
            <a:r>
              <a:t>Addressing is by 8 bit unit</a:t>
            </a:r>
          </a:p>
          <a:p>
            <a:pPr/>
            <a:r>
              <a:t>A 32 bit double word is read at addresses</a:t>
            </a:r>
          </a:p>
          <a:p>
            <a:pPr/>
            <a:r>
              <a:t>divisible by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Tipe Data Spesifik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Umum - konten biner arbitrari</a:t>
            </a:r>
          </a:p>
          <a:p>
            <a:pPr/>
            <a:r>
              <a:t>Integer - nilai biner tunggal</a:t>
            </a:r>
          </a:p>
          <a:p>
            <a:pPr/>
            <a:r>
              <a:t>Bilangan bulat - unsigned</a:t>
            </a:r>
          </a:p>
          <a:p>
            <a:pPr/>
            <a:r>
              <a:t>BCD terbuka - Satu digit per byte</a:t>
            </a:r>
          </a:p>
          <a:p>
            <a:pPr/>
            <a:r>
              <a:t>BCD Dikemas - 2 digit BCD per byte</a:t>
            </a:r>
          </a:p>
          <a:p>
            <a:pPr/>
            <a:r>
              <a:t>Near Pointer - offset 32 bit di dalam segmen</a:t>
            </a:r>
          </a:p>
          <a:p>
            <a:pPr lvl="1"/>
            <a:r>
              <a:t>Bit Field</a:t>
            </a:r>
          </a:p>
          <a:p>
            <a:pPr lvl="1"/>
            <a:r>
              <a:t>String Byte</a:t>
            </a:r>
          </a:p>
          <a:p>
            <a:pPr lvl="1"/>
            <a:r>
              <a:t>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D///8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Instruction Set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ERSaY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Kumpulan instruksi yang lengkap yang dipahami oleh CPU</a:t>
            </a:r>
          </a:p>
          <a:p>
            <a:pPr/>
            <a:r>
              <a:t>Kode Mesin</a:t>
            </a:r>
          </a:p>
          <a:p>
            <a:pPr/>
            <a:r>
              <a:t>Biner</a:t>
            </a:r>
          </a:p>
          <a:p>
            <a:pPr/>
            <a:r>
              <a:t>Biasanya diwakili oleh kode perakitan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Tipe Data PowerPC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IwX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8 (byte), 16 (halfword), 32 (word) dan 64 (doubleword) panjang tipe data</a:t>
            </a:r>
          </a:p>
          <a:p>
            <a:pPr/>
            <a:r>
              <a:t>Beberapa instruksi perlu operand disejajarkan dengan batas 32 bit</a:t>
            </a:r>
          </a:p>
          <a:p>
            <a:pPr/>
            <a:r>
              <a:t>Bisa berupa big-endian atau little-endian</a:t>
            </a:r>
          </a:p>
          <a:p>
            <a:pPr/>
            <a:r>
              <a:t>Float</a:t>
            </a:r>
          </a:p>
          <a:p>
            <a:pPr lvl="1"/>
            <a:r>
              <a:t>IEEE 754</a:t>
            </a:r>
          </a:p>
          <a:p>
            <a:pPr lvl="1"/>
            <a:r>
              <a:t>Single atau presisi ganda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Tipe Operasi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Transfer data</a:t>
            </a:r>
          </a:p>
          <a:p>
            <a:pPr/>
            <a:r>
              <a:t>Aritmatika</a:t>
            </a:r>
          </a:p>
          <a:p>
            <a:pPr/>
            <a:r>
              <a:t>Logis</a:t>
            </a:r>
          </a:p>
          <a:p>
            <a:pPr/>
            <a:r>
              <a:t>Konversi</a:t>
            </a:r>
          </a:p>
          <a:p>
            <a:pPr/>
            <a:r>
              <a:t>I / O</a:t>
            </a:r>
          </a:p>
          <a:p>
            <a:pPr/>
            <a:r>
              <a:t>Kontrol Sistem</a:t>
            </a:r>
          </a:p>
          <a:p>
            <a:pPr/>
            <a:r>
              <a:t>Transfer Kontrol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Transfer Data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Menentukan</a:t>
            </a:r>
          </a:p>
          <a:p>
            <a:pPr lvl="1"/>
            <a:r>
              <a:t>Sumber</a:t>
            </a:r>
          </a:p>
          <a:p>
            <a:pPr lvl="1"/>
            <a:r>
              <a:t>Tujuan</a:t>
            </a:r>
          </a:p>
          <a:p>
            <a:pPr lvl="1"/>
            <a:r>
              <a:t>Jumlah data</a:t>
            </a:r>
          </a:p>
          <a:p>
            <a:pPr/>
            <a:r>
              <a:t>Mungkin instruksi berbeda untuk operasi berbeda</a:t>
            </a:r>
          </a:p>
          <a:p>
            <a:pPr lvl="1"/>
            <a:r>
              <a:t>misalnya. IBM 370</a:t>
            </a:r>
          </a:p>
          <a:p>
            <a:pPr/>
            <a:r>
              <a:t>Atau satu instruksi dan alamat berbeda</a:t>
            </a:r>
          </a:p>
          <a:p>
            <a:pPr lvl="1"/>
            <a:r>
              <a:t>misalnya. VAX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Aritmatika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Tambah, Kurangi, Lipat, Bagi</a:t>
            </a:r>
          </a:p>
          <a:p>
            <a:pPr/>
            <a:r>
              <a:t>Integer signed</a:t>
            </a:r>
          </a:p>
          <a:p>
            <a:pPr/>
            <a:r>
              <a:t>Float?</a:t>
            </a:r>
          </a:p>
          <a:p>
            <a:pPr/>
            <a:r>
              <a:t>Bisa Termasuk</a:t>
            </a:r>
          </a:p>
          <a:p>
            <a:pPr lvl="1"/>
            <a:r>
              <a:t>Incement (a ++)</a:t>
            </a:r>
          </a:p>
          <a:p>
            <a:pPr lvl="1"/>
            <a:r>
              <a:t>Peningkatan (a--)</a:t>
            </a:r>
          </a:p>
          <a:p>
            <a:pPr lvl="1"/>
            <a:r>
              <a:t>Negate (-a)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Logika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Bitwise operations</a:t>
            </a:r>
          </a:p>
          <a:p>
            <a:pPr/>
            <a:r>
              <a:t>AND, OR,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Konversi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Binary to Decimal</a:t>
            </a:r>
          </a:p>
          <a:p>
            <a:pPr/>
            <a:r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DE8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Input/Output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IwX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Mungkin instruksi spesifik</a:t>
            </a:r>
          </a:p>
          <a:p>
            <a:pPr/>
            <a:r>
              <a:t>Dapat dilakukan dengan menggunakan instruksi perpindahan data (memori dipetakan)</a:t>
            </a:r>
          </a:p>
          <a:p>
            <a:pPr/>
            <a:r>
              <a:t>Dapat dilakukan oleh pengontrol terpisah</a:t>
            </a:r>
          </a:p>
          <a:p>
            <a:pPr/>
            <a:r>
              <a:t>(DMA)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Ddn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Sistem Kontrol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Instruksi istimewa</a:t>
            </a:r>
          </a:p>
          <a:p>
            <a:pPr/>
            <a:r>
              <a:t>CPU harus dalam kondisi tertentu</a:t>
            </a:r>
          </a:p>
          <a:p>
            <a:pPr lvl="1"/>
            <a:r>
              <a:t>Ring 0 pada 80386+</a:t>
            </a:r>
          </a:p>
          <a:p>
            <a:pPr lvl="1"/>
            <a:r>
              <a:t>Kode kernel</a:t>
            </a:r>
          </a:p>
          <a:p>
            <a:pPr/>
            <a:r>
              <a:t>Untuk penggunaan sistem operasi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Pengontrol Transfer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Cabang</a:t>
            </a:r>
          </a:p>
          <a:p>
            <a:pPr lvl="1"/>
            <a:r>
              <a:t>misalnya. bercabang ke x jika hasilnya nol</a:t>
            </a:r>
          </a:p>
          <a:p>
            <a:pPr/>
            <a:r>
              <a:t>Lewati</a:t>
            </a:r>
          </a:p>
          <a:p>
            <a:pPr lvl="1"/>
            <a:r>
              <a:t>misalnya. naikkan dan lewati jika nol</a:t>
            </a:r>
          </a:p>
          <a:p>
            <a:pPr lvl="1"/>
            <a:r>
              <a:t>Register ISZ </a:t>
            </a:r>
          </a:p>
          <a:p>
            <a:pPr lvl="1"/>
            <a:r>
              <a:t>Branch xxxx</a:t>
            </a:r>
          </a:p>
          <a:p>
            <a:pPr lvl="1"/>
            <a:r>
              <a:t>ADD A</a:t>
            </a:r>
          </a:p>
          <a:p>
            <a:pPr/>
            <a:r>
              <a:t>Panggilan subrutin</a:t>
            </a:r>
          </a:p>
          <a:p>
            <a:pPr lvl="1"/>
            <a:r>
              <a:t>panggilan interupsi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Pengurutan Byte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Disebut Endian</a:t>
            </a:r>
          </a:p>
          <a:p>
            <a:pPr/>
            <a:r>
              <a:t>Sistem yang di sisi kiri memiliki paling sedikit byte signifikan di alamat terendah</a:t>
            </a:r>
          </a:p>
          <a:p>
            <a:pPr/>
            <a:r>
              <a:t>Ini disebut big-endian</a:t>
            </a:r>
          </a:p>
          <a:p>
            <a:pPr/>
          </a:p>
          <a:p>
            <a:pPr/>
            <a:r>
              <a:t>Sistem yang di sisi kanan memiliki paling sedikit byte signifikan di alamat tertinggi</a:t>
            </a:r>
          </a:p>
          <a:p>
            <a:pPr/>
            <a:r>
              <a:t>Ini disebut little-endian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Elemen Instruksi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Kode operasi (kode Op)</a:t>
            </a:r>
          </a:p>
          <a:p>
            <a:pPr lvl="1"/>
            <a:r>
              <a:t>Melakukan perintah ini</a:t>
            </a:r>
          </a:p>
          <a:p>
            <a:pPr/>
            <a:r>
              <a:t>Sumber Referensi Operand</a:t>
            </a:r>
          </a:p>
          <a:p>
            <a:pPr lvl="1"/>
            <a:r>
              <a:t>Untuk ini</a:t>
            </a:r>
          </a:p>
          <a:p>
            <a:pPr/>
            <a:r>
              <a:t>Hasil Referensi Operand</a:t>
            </a:r>
          </a:p>
          <a:p>
            <a:pPr lvl="1"/>
            <a:r>
              <a:t>Taruh hasil di sini</a:t>
            </a:r>
          </a:p>
          <a:p>
            <a:pPr/>
            <a:r>
              <a:t>Referensi Instruksi Selanjutnya</a:t>
            </a:r>
          </a:p>
          <a:p>
            <a:pPr lvl="1"/>
            <a:r>
              <a:t>Ketika telah melakukan itu, lakukan ini.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Ilustrasi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/a8XRMAAAAlAAAAEQAAAC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tIBU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jHtwBVI+JgEAAAAAAAAAAAAAAAAAAAAAAAAAAAAAAAAAAAAAAAAAAP///wJ/f38ALSAVA8zMzADAwP8Af39/AAAAAAAAAAAAAAAAAP///wAAAAAAIQAAABgAAAAUAAAAXAYAANQIAADlMQAAM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1435100"/>
            <a:ext cx="7077075" cy="54229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Standard Endianesse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Pentium (80x86), VAX adalah little-endian</a:t>
            </a:r>
          </a:p>
          <a:p>
            <a:pPr/>
            <a:r>
              <a:t>IBM 370, Moterola 680x0 (Mac), dan sebagian besar RISC adalah big-endian</a:t>
            </a:r>
          </a:p>
          <a:p>
            <a:pPr/>
            <a:r>
              <a:t>Internet adalah big-endian</a:t>
            </a:r>
          </a:p>
          <a:p>
            <a:pPr lvl="1"/>
            <a:r>
              <a:t>Sehingga diperlukan konversi menggunakan WinSock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Operand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IwX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Dalam pemrograman komputer, operan adalah istilah yang digunakan untuk menggambarkan objek apa pun yang mampu dimanipulasi. </a:t>
            </a:r>
          </a:p>
          <a:p>
            <a:pPr/>
          </a:p>
          <a:p>
            <a:pPr/>
            <a:r>
              <a:t>Misalnya, dalam "1 + 2" "1" dan "2" adalah operan dan simbol plus adalah operator.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Ke mana Operand Pergi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Main memory (or virtual memory or cache)</a:t>
            </a:r>
          </a:p>
          <a:p>
            <a:pPr/>
            <a:r>
              <a:t>CPU register</a:t>
            </a:r>
          </a:p>
          <a:p>
            <a:pPr/>
            <a:r>
              <a:t>I/O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Representasi Instruksi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NATFA0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Dalam kode mesin setiap instruksi memiliki pola bit yang unik</a:t>
            </a:r>
          </a:p>
          <a:p>
            <a:pPr/>
            <a:r>
              <a:t>Untuk programmer tetap menggunakan simbol representasi</a:t>
            </a:r>
          </a:p>
          <a:p>
            <a:pPr lvl="1"/>
            <a:r>
              <a:t>misalnya. ADD, SUB, LOAD</a:t>
            </a:r>
          </a:p>
          <a:p>
            <a:pPr/>
            <a:r>
              <a:t>Operan juga dapat diwakili dengan cara</a:t>
            </a:r>
          </a:p>
          <a:p>
            <a:pPr lvl="1"/>
            <a:r>
              <a:t>ADD A,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Ilustrasi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IwX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/a8XRMAAAAlAAAAEQAAAC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tIBU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jHtwBVI+JgEAAAAAAAAAAAAAAAAAAAAAAAAAAAAAAAAAAAAAAAAAAP///wJ/f38ALSAVA8zMzADAwP8Af39/AAAAAAAAAAAAAAAAAP///wAAAAAAIQAAABgAAAAUAAAAAAAAAKQJAABAOAAAPR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180"/>
            <a:ext cx="9144000" cy="18853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Tipe Instruksi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Data processing</a:t>
            </a:r>
          </a:p>
          <a:p>
            <a:pPr/>
            <a:r>
              <a:t>Data storage (main memory)</a:t>
            </a:r>
          </a:p>
          <a:p>
            <a:pPr/>
            <a:r>
              <a:t>Data movement (I/O)</a:t>
            </a:r>
          </a:p>
          <a:p>
            <a:pPr/>
            <a:r>
              <a:t>Program flow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/a8XRMAAAAlAAAAZAAAAA8BAAAAkAAAAEgAAACQAAAASAAAAAAAAAAB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IBS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Jumlah Alamat (a)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/a8XRMAAAAlAAAAZAAAAA8BAAAAkAAAAEgAAACQAAAASAAAAAAAAAAAAAAAAAAAAAEAAABQAAAAAAAAAAAA4D8AAAAAAADgPwAAAAAAAOA/AAAAAAAA4D8AAAAAAADgPwAAAAAAAOA/AAAAAAAA4D8AAAAAAADgPwAAAAAAAOA/AAAAAAAA4D8CAAAAjAAAAAAAAAAAAAAAjHtwDFI+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AtIBU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Me3AFUj4mAQAAAAAAAAAAAAAAAAAAAAAAAAAAAAAAAAAAAAAAAAAA////An9/fwAtIBU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 sz="4800"/>
            </a:pPr>
            <a:r>
              <a:t>3 alamat</a:t>
            </a:r>
          </a:p>
          <a:p>
            <a:pPr lvl="1">
              <a:defRPr sz="3600"/>
            </a:pPr>
            <a:r>
              <a:t>Operand 1, Operan 2, Hasil</a:t>
            </a:r>
          </a:p>
          <a:p>
            <a:pPr lvl="1">
              <a:defRPr sz="3600"/>
            </a:pPr>
            <a:r>
              <a:t>A = b + c;</a:t>
            </a:r>
          </a:p>
          <a:p>
            <a:pPr lvl="1">
              <a:defRPr sz="3600"/>
            </a:pPr>
            <a:r>
              <a:t>Dapat menjadi instruksi keempat - selanjutnya (biasanya </a:t>
            </a:r>
            <a:r>
              <a:t>implisit)</a:t>
            </a:r>
            <a:endParaRPr sz="4800"/>
          </a:p>
          <a:p>
            <a:pPr lvl="1">
              <a:defRPr sz="3600"/>
            </a:pPr>
            <a:r>
              <a:t>Tidak biasa</a:t>
            </a:r>
          </a:p>
          <a:p>
            <a:pPr lvl="1">
              <a:defRPr sz="3000"/>
            </a:pPr>
            <a:r>
              <a:rPr sz="3600"/>
              <a:t>Butuhkan kata-kata yang sangat panjang untuk menampung semuanya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8">
      <a:dk1>
        <a:srgbClr val="FFFFFF"/>
      </a:dk1>
      <a:lt1>
        <a:srgbClr val="523E26"/>
      </a:lt1>
      <a:dk2>
        <a:srgbClr val="DFC08D"/>
      </a:dk2>
      <a:lt2>
        <a:srgbClr val="2D2015"/>
      </a:lt2>
      <a:accent1>
        <a:srgbClr val="8C7B70"/>
      </a:accent1>
      <a:accent2>
        <a:srgbClr val="8F5F2F"/>
      </a:accent2>
      <a:accent3>
        <a:srgbClr val="FFFFFF"/>
      </a:accent3>
      <a:accent4>
        <a:srgbClr val="6F9F6F"/>
      </a:accent4>
      <a:accent5>
        <a:srgbClr val="4FBF8F"/>
      </a:accent5>
      <a:accent6>
        <a:srgbClr val="2FDFAF"/>
      </a:accent6>
      <a:hlink>
        <a:srgbClr val="CCB400"/>
      </a:hlink>
      <a:folHlink>
        <a:srgbClr val="8C9EA0"/>
      </a:folHlink>
    </a:clrScheme>
    <a:fontScheme name="Presentation">
      <a:majorFont>
        <a:latin typeface="Chantilly Pro Light"/>
        <a:ea typeface="Chantilly Pro Light"/>
        <a:cs typeface="Chantilly Pro Light"/>
      </a:majorFont>
      <a:minorFont>
        <a:latin typeface="Chantilly Pro Light"/>
        <a:ea typeface="Chantilly Pro Light"/>
        <a:cs typeface="Chantilly Pro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7F7F7F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FFFFF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D9"/>
        </a:lt1>
        <a:dk2>
          <a:srgbClr val="D3622C"/>
        </a:dk2>
        <a:lt2>
          <a:srgbClr val="D3622C"/>
        </a:lt2>
        <a:accent1>
          <a:srgbClr val="FFFFF7"/>
        </a:accent1>
        <a:accent2>
          <a:srgbClr val="33CCCC"/>
        </a:accent2>
        <a:accent3>
          <a:srgbClr val="666666"/>
        </a:accent3>
        <a:accent4>
          <a:srgbClr val="D3622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FFFF99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FFFFFF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3366CC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E6E67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FFFFF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D3622C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BBE0E3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FFFFFF"/>
        </a:accent2>
        <a:accent3>
          <a:srgbClr val="E6E6E6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523E26"/>
    </a:dk1>
    <a:lt1>
      <a:srgbClr val="FFFFFF"/>
    </a:lt1>
    <a:dk2>
      <a:srgbClr val="2D2015"/>
    </a:dk2>
    <a:lt2>
      <a:srgbClr val="DFC08D"/>
    </a:lt2>
    <a:accent1>
      <a:srgbClr val="8C7B70"/>
    </a:accent1>
    <a:accent2>
      <a:srgbClr val="8F5F2F"/>
    </a:accent2>
    <a:accent3>
      <a:srgbClr val="FFFFFF"/>
    </a:accent3>
    <a:accent4>
      <a:srgbClr val="6F9F6F"/>
    </a:accent4>
    <a:accent5>
      <a:srgbClr val="4FBF8F"/>
    </a:accent5>
    <a:accent6>
      <a:srgbClr val="2FDFAF"/>
    </a:accent6>
    <a:hlink>
      <a:srgbClr val="CCB400"/>
    </a:hlink>
    <a:folHlink>
      <a:srgbClr val="8C9E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2019-11-02T01:53:37Z</dcterms:created>
  <dcterms:modified xsi:type="dcterms:W3CDTF">2019-11-02T03:21:31Z</dcterms:modified>
</cp:coreProperties>
</file>