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65" r:id="rId2"/>
    <p:sldId id="310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</p:sldIdLst>
  <p:sldSz cx="12188825" cy="6858000"/>
  <p:notesSz cx="6858000" cy="9144000"/>
  <p:custDataLst>
    <p:tags r:id="rId3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auddin Maulana Hirzan" initials="AMH" lastIdx="1" clrIdx="0">
    <p:extLst>
      <p:ext uri="{19B8F6BF-5375-455C-9EA6-DF929625EA0E}">
        <p15:presenceInfo xmlns:p15="http://schemas.microsoft.com/office/powerpoint/2012/main" userId="abe5ae5a979e89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29" autoAdjust="0"/>
  </p:normalViewPr>
  <p:slideViewPr>
    <p:cSldViewPr showGuides="1">
      <p:cViewPr varScale="1">
        <p:scale>
          <a:sx n="70" d="100"/>
          <a:sy n="70" d="100"/>
        </p:scale>
        <p:origin x="660" y="6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09T09:45:51.105" idx="1">
    <p:pos x="1353" y="1426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11/9/2019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11/9/2019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11/9/2019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11/9/2019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11/9/2019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11/9/2019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11/9/2019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11/9/2019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11/9/2019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11/9/2019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11/9/2019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11/9/2019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11/9/2019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Organisasi</a:t>
            </a:r>
            <a:r>
              <a:rPr lang="en-US" dirty="0"/>
              <a:t> dan </a:t>
            </a:r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Komputer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Pertemuan 11 - </a:t>
            </a:r>
            <a:r>
              <a:rPr lang="en-US" sz="2800" dirty="0"/>
              <a:t>Instruction Sets: Addressing Modes and Formats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E97DA-102B-4210-BD17-3570E069D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Addressing #2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12417-0B37-4451-96AF-672414AC2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800" dirty="0"/>
              <a:t>Tidak ada akses memori</a:t>
            </a:r>
          </a:p>
          <a:p>
            <a:r>
              <a:rPr lang="id-ID" sz="2800" dirty="0"/>
              <a:t>Eksekusi sangat cepat</a:t>
            </a:r>
          </a:p>
          <a:p>
            <a:r>
              <a:rPr lang="id-ID" sz="2800" dirty="0"/>
              <a:t>Ruang </a:t>
            </a:r>
            <a:r>
              <a:rPr lang="en-US" sz="2800" dirty="0"/>
              <a:t>Address</a:t>
            </a:r>
            <a:r>
              <a:rPr lang="id-ID" sz="2800" dirty="0"/>
              <a:t> sangat terbatas</a:t>
            </a:r>
          </a:p>
          <a:p>
            <a:r>
              <a:rPr lang="id-ID" sz="2800" dirty="0"/>
              <a:t>Beberapa register membantu kinerja</a:t>
            </a:r>
          </a:p>
          <a:p>
            <a:pPr lvl="1"/>
            <a:r>
              <a:rPr lang="id-ID" sz="2400" dirty="0"/>
              <a:t>Membutuhkan pemrograman </a:t>
            </a:r>
            <a:r>
              <a:rPr lang="en-US" sz="2400" dirty="0"/>
              <a:t>Assembly</a:t>
            </a:r>
            <a:r>
              <a:rPr lang="id-ID" sz="2400" dirty="0"/>
              <a:t> yang baik atau</a:t>
            </a:r>
            <a:r>
              <a:rPr lang="en-US" sz="2400" dirty="0"/>
              <a:t> </a:t>
            </a:r>
            <a:r>
              <a:rPr lang="id-ID" sz="2400" dirty="0"/>
              <a:t>penulisan </a:t>
            </a:r>
            <a:r>
              <a:rPr lang="en-US" sz="2400" dirty="0"/>
              <a:t>K</a:t>
            </a:r>
            <a:r>
              <a:rPr lang="id-ID" sz="2400" dirty="0"/>
              <a:t>ompiler</a:t>
            </a:r>
          </a:p>
          <a:p>
            <a:pPr lvl="1"/>
            <a:r>
              <a:rPr lang="id-ID" sz="2400" dirty="0"/>
              <a:t>Pemrograman C</a:t>
            </a:r>
          </a:p>
        </p:txBody>
      </p:sp>
    </p:spTree>
    <p:extLst>
      <p:ext uri="{BB962C8B-B14F-4D97-AF65-F5344CB8AC3E}">
        <p14:creationId xmlns:p14="http://schemas.microsoft.com/office/powerpoint/2010/main" val="10178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1D2B1-A024-41D0-9C00-BEA0ADC16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Ilustrasi</a:t>
            </a:r>
            <a:endParaRPr lang="id-ID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409697-FE8A-4E59-A2D0-7EF766C1C7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779" y="1905000"/>
            <a:ext cx="6447743" cy="4114800"/>
          </a:xfrm>
        </p:spPr>
      </p:pic>
    </p:spTree>
    <p:extLst>
      <p:ext uri="{BB962C8B-B14F-4D97-AF65-F5344CB8AC3E}">
        <p14:creationId xmlns:p14="http://schemas.microsoft.com/office/powerpoint/2010/main" val="351800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2C78-B4CB-4D23-93DD-BF2FC5E42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Indirect Addressing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D6464-764B-48BA-8FD3-21DC3166A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800" dirty="0"/>
              <a:t>EA = (R)</a:t>
            </a:r>
            <a:endParaRPr lang="en-US" sz="2800" dirty="0"/>
          </a:p>
          <a:p>
            <a:r>
              <a:rPr lang="id-ID" sz="2800" dirty="0"/>
              <a:t>Operand ada dalam sel memori yang ditunjukkan oleh isi register R</a:t>
            </a:r>
          </a:p>
          <a:p>
            <a:r>
              <a:rPr lang="id-ID" sz="2800" dirty="0"/>
              <a:t>Ruang alamat besar (2</a:t>
            </a:r>
            <a:r>
              <a:rPr lang="id-ID" sz="2800" baseline="30000" dirty="0"/>
              <a:t>n</a:t>
            </a:r>
            <a:r>
              <a:rPr lang="id-ID" sz="2800" dirty="0"/>
              <a:t>)</a:t>
            </a:r>
          </a:p>
          <a:p>
            <a:r>
              <a:rPr lang="id-ID" sz="2800" dirty="0"/>
              <a:t>Satu akses memori lebih sedikit daripada pengalamatan tidak langsung</a:t>
            </a:r>
          </a:p>
        </p:txBody>
      </p:sp>
    </p:spTree>
    <p:extLst>
      <p:ext uri="{BB962C8B-B14F-4D97-AF65-F5344CB8AC3E}">
        <p14:creationId xmlns:p14="http://schemas.microsoft.com/office/powerpoint/2010/main" val="281011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870C1-D220-40E7-9810-9C2B394A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Ilustrasi</a:t>
            </a:r>
            <a:endParaRPr lang="id-ID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3DA4471-ABBE-4BCE-92DA-63DB3989A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513" y="1905000"/>
            <a:ext cx="7534275" cy="4114800"/>
          </a:xfrm>
        </p:spPr>
      </p:pic>
    </p:spTree>
    <p:extLst>
      <p:ext uri="{BB962C8B-B14F-4D97-AF65-F5344CB8AC3E}">
        <p14:creationId xmlns:p14="http://schemas.microsoft.com/office/powerpoint/2010/main" val="69738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5E9F2-3DD9-42FE-A202-F23E5EBE8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Displacement Addressing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39C3C-A8C8-4715-9581-05FDC4331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3200" dirty="0"/>
              <a:t>EA = A + (R)</a:t>
            </a:r>
          </a:p>
          <a:p>
            <a:r>
              <a:rPr lang="id-ID" sz="3200" dirty="0"/>
              <a:t>Bidang alamat menampung dua nilai</a:t>
            </a:r>
          </a:p>
          <a:p>
            <a:pPr lvl="1"/>
            <a:r>
              <a:rPr lang="id-ID" sz="2800" dirty="0"/>
              <a:t>A = nilai dasar</a:t>
            </a:r>
          </a:p>
          <a:p>
            <a:pPr lvl="1"/>
            <a:r>
              <a:rPr lang="id-ID" sz="2800" dirty="0"/>
              <a:t>R = register yang menampung perpindahan</a:t>
            </a:r>
          </a:p>
          <a:p>
            <a:r>
              <a:rPr lang="id-ID" sz="3200" dirty="0"/>
              <a:t>atau sebaliknya</a:t>
            </a:r>
          </a:p>
        </p:txBody>
      </p:sp>
    </p:spTree>
    <p:extLst>
      <p:ext uri="{BB962C8B-B14F-4D97-AF65-F5344CB8AC3E}">
        <p14:creationId xmlns:p14="http://schemas.microsoft.com/office/powerpoint/2010/main" val="345656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23C21-5B25-4F86-823C-C409C1F92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Ilustrasi</a:t>
            </a:r>
            <a:endParaRPr lang="id-ID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A7EEF6-B07B-4AE9-8B09-AC5957284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705" y="1905000"/>
            <a:ext cx="6927890" cy="4114800"/>
          </a:xfrm>
        </p:spPr>
      </p:pic>
    </p:spTree>
    <p:extLst>
      <p:ext uri="{BB962C8B-B14F-4D97-AF65-F5344CB8AC3E}">
        <p14:creationId xmlns:p14="http://schemas.microsoft.com/office/powerpoint/2010/main" val="208518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D4395-8DBB-4049-A000-2F14F3F3A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Addressing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6570F-0EE3-4D6C-BB30-BD315AD78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3200" dirty="0"/>
              <a:t>Versi </a:t>
            </a:r>
            <a:r>
              <a:rPr lang="en-US" sz="3200" dirty="0"/>
              <a:t>lain </a:t>
            </a:r>
            <a:r>
              <a:rPr lang="en-US" sz="3200" dirty="0" err="1"/>
              <a:t>dari</a:t>
            </a:r>
            <a:r>
              <a:rPr lang="en-US" sz="3200" dirty="0"/>
              <a:t> Displacement </a:t>
            </a:r>
            <a:r>
              <a:rPr lang="en-US" sz="3200" dirty="0" err="1"/>
              <a:t>Addresing</a:t>
            </a:r>
            <a:endParaRPr lang="id-ID" sz="3200" dirty="0"/>
          </a:p>
          <a:p>
            <a:pPr lvl="1"/>
            <a:r>
              <a:rPr lang="id-ID" sz="2800" dirty="0"/>
              <a:t>R = Penghitung program, PC</a:t>
            </a:r>
          </a:p>
          <a:p>
            <a:pPr lvl="1"/>
            <a:r>
              <a:rPr lang="id-ID" sz="2800" dirty="0"/>
              <a:t>EA = A + (PC)</a:t>
            </a:r>
          </a:p>
          <a:p>
            <a:pPr lvl="1"/>
            <a:r>
              <a:rPr lang="id-ID" sz="2800" dirty="0"/>
              <a:t>mis. Dapatkan operan dari sel A dari lokasi saat ini yang ditunjuk oleh PC</a:t>
            </a:r>
          </a:p>
          <a:p>
            <a:r>
              <a:rPr lang="id-ID" sz="3200" dirty="0"/>
              <a:t>lokalitas referensi &amp; penggunaan cache</a:t>
            </a:r>
          </a:p>
        </p:txBody>
      </p:sp>
    </p:spTree>
    <p:extLst>
      <p:ext uri="{BB962C8B-B14F-4D97-AF65-F5344CB8AC3E}">
        <p14:creationId xmlns:p14="http://schemas.microsoft.com/office/powerpoint/2010/main" val="115385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8628B-F1B8-4D54-AB99-D14795E79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Base-Register Addressing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1366B-9A46-4DA6-B98A-455F5437F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3200" dirty="0"/>
              <a:t>• A menahan </a:t>
            </a:r>
            <a:r>
              <a:rPr lang="en-US" sz="3200" dirty="0"/>
              <a:t>Displacement</a:t>
            </a:r>
            <a:endParaRPr lang="id-ID" sz="3200" dirty="0"/>
          </a:p>
          <a:p>
            <a:r>
              <a:rPr lang="id-ID" sz="3200" dirty="0"/>
              <a:t>• R memegang pointer ke </a:t>
            </a:r>
            <a:r>
              <a:rPr lang="en-US" sz="3200" dirty="0"/>
              <a:t>Base Address</a:t>
            </a:r>
            <a:endParaRPr lang="id-ID" sz="3200" dirty="0"/>
          </a:p>
          <a:p>
            <a:r>
              <a:rPr lang="id-ID" sz="3200" dirty="0"/>
              <a:t>• R mungkin eksplisit atau implisit</a:t>
            </a:r>
          </a:p>
          <a:p>
            <a:pPr lvl="1"/>
            <a:r>
              <a:rPr lang="id-ID" sz="2800" dirty="0"/>
              <a:t>• mis. register segmen dalam 80x86</a:t>
            </a:r>
          </a:p>
        </p:txBody>
      </p:sp>
    </p:spTree>
    <p:extLst>
      <p:ext uri="{BB962C8B-B14F-4D97-AF65-F5344CB8AC3E}">
        <p14:creationId xmlns:p14="http://schemas.microsoft.com/office/powerpoint/2010/main" val="374759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7F949-4160-444A-80F5-182F24590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Indexed Addressing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F5218-2DD6-47BA-A198-E5B39F78C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A = base</a:t>
            </a:r>
          </a:p>
          <a:p>
            <a:r>
              <a:rPr lang="pt-BR" sz="3200" dirty="0"/>
              <a:t>R = Displacement</a:t>
            </a:r>
          </a:p>
          <a:p>
            <a:r>
              <a:rPr lang="pt-BR" sz="3200" dirty="0"/>
              <a:t>EA = A + R</a:t>
            </a:r>
          </a:p>
          <a:p>
            <a:r>
              <a:rPr lang="pt-BR" sz="3200" dirty="0"/>
              <a:t>Baik untuk mengakses array</a:t>
            </a:r>
          </a:p>
          <a:p>
            <a:pPr lvl="1"/>
            <a:r>
              <a:rPr lang="pt-BR" sz="2800" dirty="0"/>
              <a:t>EA = A + R</a:t>
            </a:r>
          </a:p>
          <a:p>
            <a:pPr lvl="1"/>
            <a:r>
              <a:rPr lang="pt-BR" sz="2800" dirty="0"/>
              <a:t>R ++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182028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D0298-F3B0-45F9-A5D7-4570A452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Kombinasi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DC6C3-DE84-425F-BA30-1D0D2A364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400" dirty="0"/>
              <a:t>Postindex</a:t>
            </a:r>
          </a:p>
          <a:p>
            <a:r>
              <a:rPr lang="pt-BR" sz="4400" dirty="0"/>
              <a:t>EA = (A) + (R)</a:t>
            </a:r>
          </a:p>
          <a:p>
            <a:r>
              <a:rPr lang="pt-BR" sz="4400" dirty="0"/>
              <a:t>Preindex</a:t>
            </a:r>
          </a:p>
          <a:p>
            <a:r>
              <a:rPr lang="pt-BR" sz="4400" dirty="0"/>
              <a:t>EA = (A+(R))</a:t>
            </a:r>
            <a:endParaRPr lang="id-ID" sz="4400" dirty="0"/>
          </a:p>
        </p:txBody>
      </p:sp>
    </p:spTree>
    <p:extLst>
      <p:ext uri="{BB962C8B-B14F-4D97-AF65-F5344CB8AC3E}">
        <p14:creationId xmlns:p14="http://schemas.microsoft.com/office/powerpoint/2010/main" val="333315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Mode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Immediate</a:t>
            </a:r>
          </a:p>
          <a:p>
            <a:r>
              <a:rPr lang="en-US" sz="2800" dirty="0"/>
              <a:t>Direct</a:t>
            </a:r>
          </a:p>
          <a:p>
            <a:r>
              <a:rPr lang="en-US" sz="2800" dirty="0"/>
              <a:t>Indirect</a:t>
            </a:r>
          </a:p>
          <a:p>
            <a:r>
              <a:rPr lang="en-US" sz="2800" dirty="0"/>
              <a:t>Register</a:t>
            </a:r>
          </a:p>
          <a:p>
            <a:r>
              <a:rPr lang="en-US" sz="2800" dirty="0"/>
              <a:t>Register Indirect</a:t>
            </a:r>
          </a:p>
          <a:p>
            <a:r>
              <a:rPr lang="en-US" sz="2800" dirty="0"/>
              <a:t>Displacement (Indexed)</a:t>
            </a:r>
          </a:p>
          <a:p>
            <a:r>
              <a:rPr lang="en-US" sz="2800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CE1B7-F5F3-47F1-83BC-5D96A4BA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Pentium Addressing Mode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017FE-2172-41D1-869D-617A43A5E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Virtual Address</a:t>
            </a:r>
            <a:r>
              <a:rPr lang="id-ID" sz="2800" dirty="0"/>
              <a:t> atau </a:t>
            </a:r>
            <a:r>
              <a:rPr lang="en-US" sz="2800" dirty="0"/>
              <a:t>Effective Address</a:t>
            </a:r>
            <a:r>
              <a:rPr lang="id-ID" sz="2800" dirty="0"/>
              <a:t> </a:t>
            </a:r>
            <a:r>
              <a:rPr lang="en-US" sz="2800" dirty="0" err="1"/>
              <a:t>masuk</a:t>
            </a:r>
            <a:r>
              <a:rPr lang="id-ID" sz="2800" dirty="0"/>
              <a:t> ke dalam segmen</a:t>
            </a:r>
          </a:p>
          <a:p>
            <a:pPr lvl="1"/>
            <a:r>
              <a:rPr lang="en-US" sz="2400" dirty="0" err="1"/>
              <a:t>Awal</a:t>
            </a:r>
            <a:r>
              <a:rPr lang="id-ID" sz="2400" dirty="0"/>
              <a:t> </a:t>
            </a:r>
            <a:r>
              <a:rPr lang="en-US" sz="2400" dirty="0"/>
              <a:t>address</a:t>
            </a:r>
            <a:r>
              <a:rPr lang="id-ID" sz="2400" dirty="0"/>
              <a:t> plus offset memberi </a:t>
            </a:r>
            <a:r>
              <a:rPr lang="en-US" sz="2400" dirty="0"/>
              <a:t>Address</a:t>
            </a:r>
            <a:r>
              <a:rPr lang="id-ID" sz="2400" dirty="0"/>
              <a:t> linier</a:t>
            </a:r>
          </a:p>
          <a:p>
            <a:pPr lvl="1"/>
            <a:r>
              <a:rPr lang="id-ID" sz="2400" dirty="0"/>
              <a:t>Ini </a:t>
            </a:r>
            <a:r>
              <a:rPr lang="en-US" sz="2400" dirty="0" err="1"/>
              <a:t>akan</a:t>
            </a:r>
            <a:r>
              <a:rPr lang="id-ID" sz="2400" dirty="0"/>
              <a:t> melalui </a:t>
            </a:r>
            <a:r>
              <a:rPr lang="en-US" sz="2400" dirty="0"/>
              <a:t>Page Translation</a:t>
            </a:r>
            <a:r>
              <a:rPr lang="id-ID" sz="2400" dirty="0"/>
              <a:t> jika </a:t>
            </a:r>
            <a:r>
              <a:rPr lang="en-US" sz="2400" dirty="0"/>
              <a:t>P</a:t>
            </a:r>
            <a:r>
              <a:rPr lang="id-ID" sz="2400" dirty="0"/>
              <a:t>aging diaktifkan</a:t>
            </a:r>
            <a:r>
              <a:rPr lang="en-US" sz="2400" dirty="0"/>
              <a:t> (Virtual Memory)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41031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0174A-099B-4698-8CE1-C2704FBF3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Cont’d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AEF42-4BE8-4606-AAF4-DE8D874C3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4800599" cy="4114801"/>
          </a:xfrm>
        </p:spPr>
        <p:txBody>
          <a:bodyPr>
            <a:normAutofit/>
          </a:bodyPr>
          <a:lstStyle/>
          <a:p>
            <a:r>
              <a:rPr lang="en-US" sz="2800" dirty="0"/>
              <a:t>—Immediate</a:t>
            </a:r>
          </a:p>
          <a:p>
            <a:r>
              <a:rPr lang="en-US" sz="2800" dirty="0"/>
              <a:t>—Register operand</a:t>
            </a:r>
          </a:p>
          <a:p>
            <a:r>
              <a:rPr lang="en-US" sz="2800" dirty="0"/>
              <a:t>—Displacement</a:t>
            </a:r>
          </a:p>
          <a:p>
            <a:r>
              <a:rPr lang="en-US" sz="2800" dirty="0"/>
              <a:t>—Base</a:t>
            </a:r>
          </a:p>
          <a:p>
            <a:r>
              <a:rPr lang="en-US" sz="2800" dirty="0"/>
              <a:t>—Base with displacement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E17BC72-3D22-45E0-9D56-178DE0FDBE27}"/>
              </a:ext>
            </a:extLst>
          </p:cNvPr>
          <p:cNvSpPr txBox="1">
            <a:spLocks/>
          </p:cNvSpPr>
          <p:nvPr/>
        </p:nvSpPr>
        <p:spPr>
          <a:xfrm>
            <a:off x="6323012" y="1908411"/>
            <a:ext cx="4800599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—Scaled index with displacement</a:t>
            </a:r>
          </a:p>
          <a:p>
            <a:r>
              <a:rPr lang="en-US" dirty="0"/>
              <a:t>—Base with index and displacement</a:t>
            </a:r>
          </a:p>
          <a:p>
            <a:r>
              <a:rPr lang="en-US" dirty="0"/>
              <a:t>—Base scaled index with displacement</a:t>
            </a:r>
          </a:p>
          <a:p>
            <a:r>
              <a:rPr lang="en-US" dirty="0"/>
              <a:t>—Relative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9865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48CA1-6347-40DD-83FE-3C0799C09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PowerPC Addressing Mode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91C00-F3CF-4E9A-B44E-13640E5DF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/>
              <a:t>A</a:t>
            </a:r>
            <a:r>
              <a:rPr lang="id-ID" sz="3200" dirty="0"/>
              <a:t>rsitektur</a:t>
            </a:r>
            <a:r>
              <a:rPr lang="en-US" sz="3200" dirty="0"/>
              <a:t> Load / Store</a:t>
            </a:r>
            <a:endParaRPr lang="id-ID" sz="3200" dirty="0"/>
          </a:p>
          <a:p>
            <a:r>
              <a:rPr lang="id-ID" sz="3200" dirty="0"/>
              <a:t>—</a:t>
            </a:r>
            <a:r>
              <a:rPr lang="en-US" sz="3200" dirty="0"/>
              <a:t>Indirect</a:t>
            </a:r>
            <a:endParaRPr lang="id-ID" sz="3200" dirty="0"/>
          </a:p>
          <a:p>
            <a:pPr lvl="1"/>
            <a:r>
              <a:rPr lang="id-ID" sz="2800" dirty="0"/>
              <a:t>Instruksi termasuk </a:t>
            </a:r>
            <a:r>
              <a:rPr lang="en-US" sz="2800" dirty="0"/>
              <a:t>Displacement</a:t>
            </a:r>
            <a:r>
              <a:rPr lang="id-ID" sz="2800" dirty="0"/>
              <a:t> 16 bit ditambahkan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base </a:t>
            </a:r>
            <a:r>
              <a:rPr lang="id-ID" sz="2800" dirty="0"/>
              <a:t>register</a:t>
            </a:r>
            <a:r>
              <a:rPr lang="en-US" sz="2800" dirty="0"/>
              <a:t> </a:t>
            </a:r>
            <a:r>
              <a:rPr lang="id-ID" sz="2800" dirty="0"/>
              <a:t>(mungkin register GP)</a:t>
            </a:r>
          </a:p>
          <a:p>
            <a:pPr lvl="1"/>
            <a:r>
              <a:rPr lang="id-ID" sz="2800" dirty="0"/>
              <a:t>Dapat mengganti konten </a:t>
            </a:r>
            <a:r>
              <a:rPr lang="en-US" sz="2800" dirty="0"/>
              <a:t>base </a:t>
            </a:r>
            <a:r>
              <a:rPr lang="id-ID" sz="2800" dirty="0"/>
              <a:t>register dengan alamat baru</a:t>
            </a:r>
          </a:p>
          <a:p>
            <a:r>
              <a:rPr lang="id-ID" sz="3200" dirty="0"/>
              <a:t>—Ind</a:t>
            </a:r>
            <a:r>
              <a:rPr lang="en-US" sz="3200" dirty="0" err="1"/>
              <a:t>irect</a:t>
            </a:r>
            <a:r>
              <a:rPr lang="en-US" sz="3200" dirty="0"/>
              <a:t> Indexed</a:t>
            </a:r>
            <a:endParaRPr lang="id-ID" sz="3200" dirty="0"/>
          </a:p>
          <a:p>
            <a:pPr lvl="1"/>
            <a:r>
              <a:rPr lang="id-ID" sz="2800" dirty="0"/>
              <a:t>Instruksi referensi </a:t>
            </a:r>
            <a:r>
              <a:rPr lang="en-US" sz="2800" dirty="0"/>
              <a:t>base </a:t>
            </a:r>
            <a:r>
              <a:rPr lang="id-ID" sz="2800" dirty="0"/>
              <a:t>register dan </a:t>
            </a:r>
            <a:r>
              <a:rPr lang="en-US" sz="2800" dirty="0"/>
              <a:t>index </a:t>
            </a:r>
            <a:r>
              <a:rPr lang="id-ID" sz="2800" dirty="0"/>
              <a:t>register (keduanya mungkin GP)</a:t>
            </a:r>
          </a:p>
          <a:p>
            <a:pPr lvl="1"/>
            <a:r>
              <a:rPr lang="id-ID" sz="2800" dirty="0"/>
              <a:t>EA adalah jumlah isi</a:t>
            </a:r>
          </a:p>
        </p:txBody>
      </p:sp>
    </p:spTree>
    <p:extLst>
      <p:ext uri="{BB962C8B-B14F-4D97-AF65-F5344CB8AC3E}">
        <p14:creationId xmlns:p14="http://schemas.microsoft.com/office/powerpoint/2010/main" val="264724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C6CDF-73A8-4EF3-9D71-E9F35BB04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Cont’d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6194-C8C6-4AA8-AE56-C09183D2E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Branch Address</a:t>
            </a:r>
            <a:endParaRPr lang="id-ID" sz="3200" dirty="0"/>
          </a:p>
          <a:p>
            <a:pPr lvl="1"/>
            <a:r>
              <a:rPr lang="id-ID" sz="2800" dirty="0"/>
              <a:t>Mutlak</a:t>
            </a:r>
          </a:p>
          <a:p>
            <a:pPr lvl="1"/>
            <a:r>
              <a:rPr lang="id-ID" sz="2800" dirty="0"/>
              <a:t>Relatif</a:t>
            </a:r>
          </a:p>
          <a:p>
            <a:pPr lvl="1"/>
            <a:r>
              <a:rPr lang="en-US" sz="2800" dirty="0"/>
              <a:t>Indirect </a:t>
            </a:r>
            <a:endParaRPr lang="id-ID" sz="2800" dirty="0"/>
          </a:p>
          <a:p>
            <a:r>
              <a:rPr lang="id-ID" sz="3200" dirty="0"/>
              <a:t>• Aritmatika</a:t>
            </a:r>
          </a:p>
          <a:p>
            <a:pPr lvl="1"/>
            <a:r>
              <a:rPr lang="en-US" sz="2800" dirty="0"/>
              <a:t>Operand di </a:t>
            </a:r>
            <a:r>
              <a:rPr lang="en-US" sz="2800" dirty="0" err="1"/>
              <a:t>dalam</a:t>
            </a:r>
            <a:r>
              <a:rPr lang="en-US" sz="2800" dirty="0"/>
              <a:t> register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bagian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instruksi</a:t>
            </a:r>
            <a:endParaRPr lang="id-ID" sz="2800" dirty="0"/>
          </a:p>
          <a:p>
            <a:pPr lvl="1"/>
            <a:r>
              <a:rPr lang="en-US" sz="2800" dirty="0"/>
              <a:t>Floating Point </a:t>
            </a:r>
            <a:r>
              <a:rPr lang="en-US" sz="2800" dirty="0" err="1"/>
              <a:t>hanya</a:t>
            </a:r>
            <a:r>
              <a:rPr lang="en-US" sz="2800" dirty="0"/>
              <a:t> </a:t>
            </a:r>
            <a:r>
              <a:rPr lang="en-US" sz="2800" dirty="0" err="1"/>
              <a:t>ada</a:t>
            </a:r>
            <a:r>
              <a:rPr lang="en-US" sz="2800" dirty="0"/>
              <a:t> di Register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167940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905CA-3D0A-44C7-83AC-2329C41D5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Instruksi</a:t>
            </a:r>
            <a:r>
              <a:rPr lang="en-US" dirty="0"/>
              <a:t> Format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F1723-9F87-4C8F-A894-FA38DDD62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3200" dirty="0"/>
              <a:t>Tata letak bit dalam instruksi</a:t>
            </a:r>
          </a:p>
          <a:p>
            <a:r>
              <a:rPr lang="id-ID" sz="3200" dirty="0"/>
              <a:t>Termasuk opcode</a:t>
            </a:r>
          </a:p>
          <a:p>
            <a:r>
              <a:rPr lang="id-ID" sz="3200" dirty="0"/>
              <a:t>Termasuk operan (implisit atau eksplisit)</a:t>
            </a:r>
          </a:p>
          <a:p>
            <a:r>
              <a:rPr lang="id-ID" sz="3200" dirty="0"/>
              <a:t>Biasanya lebih dari satu format instruksi</a:t>
            </a:r>
            <a:r>
              <a:rPr lang="en-US" sz="3200" dirty="0"/>
              <a:t> </a:t>
            </a:r>
            <a:r>
              <a:rPr lang="id-ID" sz="3200" dirty="0"/>
              <a:t>dalam satu set instruksi</a:t>
            </a:r>
          </a:p>
        </p:txBody>
      </p:sp>
    </p:spTree>
    <p:extLst>
      <p:ext uri="{BB962C8B-B14F-4D97-AF65-F5344CB8AC3E}">
        <p14:creationId xmlns:p14="http://schemas.microsoft.com/office/powerpoint/2010/main" val="364800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FC543-5E97-403D-BF3D-9D48C5453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Panjang </a:t>
            </a:r>
            <a:r>
              <a:rPr lang="en-US" dirty="0" err="1"/>
              <a:t>Instruksi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EFC62-BAB0-4FF7-87FD-20CFF202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800" dirty="0"/>
              <a:t>• Dipengaruhi oleh dan mempengaruhi:</a:t>
            </a:r>
            <a:endParaRPr lang="en-US" sz="2800" dirty="0"/>
          </a:p>
          <a:p>
            <a:pPr lvl="1"/>
            <a:r>
              <a:rPr lang="id-ID" sz="2400" dirty="0"/>
              <a:t>Ukuran memori</a:t>
            </a:r>
            <a:endParaRPr lang="en-US" sz="2400" dirty="0"/>
          </a:p>
          <a:p>
            <a:pPr lvl="1"/>
            <a:r>
              <a:rPr lang="id-ID" sz="2400" dirty="0"/>
              <a:t>Memori organisasi</a:t>
            </a:r>
            <a:endParaRPr lang="en-US" sz="2400" dirty="0"/>
          </a:p>
          <a:p>
            <a:pPr lvl="1"/>
            <a:r>
              <a:rPr lang="id-ID" sz="2400" dirty="0"/>
              <a:t>Struktur Memori</a:t>
            </a:r>
            <a:endParaRPr lang="en-US" sz="2400" dirty="0"/>
          </a:p>
          <a:p>
            <a:pPr lvl="1"/>
            <a:r>
              <a:rPr lang="id-ID" sz="2400" dirty="0"/>
              <a:t>Kompleksitas CPU</a:t>
            </a:r>
            <a:endParaRPr lang="en-US" sz="2400" dirty="0"/>
          </a:p>
          <a:p>
            <a:pPr lvl="1"/>
            <a:r>
              <a:rPr lang="en-US" sz="2400" dirty="0" err="1"/>
              <a:t>Kecepatan</a:t>
            </a:r>
            <a:r>
              <a:rPr lang="en-US" sz="2400" dirty="0"/>
              <a:t> </a:t>
            </a:r>
            <a:r>
              <a:rPr lang="id-ID" sz="2400" dirty="0"/>
              <a:t>CPU kecepatan</a:t>
            </a:r>
            <a:endParaRPr lang="en-US" sz="2400" dirty="0"/>
          </a:p>
          <a:p>
            <a:r>
              <a:rPr lang="en-US" sz="2800" dirty="0" err="1"/>
              <a:t>Memilih</a:t>
            </a:r>
            <a:r>
              <a:rPr lang="id-ID" sz="2800" dirty="0"/>
              <a:t> instruksi yang kuat </a:t>
            </a:r>
            <a:r>
              <a:rPr lang="en-US" sz="2800" dirty="0" err="1"/>
              <a:t>atau</a:t>
            </a:r>
            <a:r>
              <a:rPr lang="id-ID" sz="2800" dirty="0"/>
              <a:t> menghemat ruang</a:t>
            </a:r>
          </a:p>
        </p:txBody>
      </p:sp>
    </p:spTree>
    <p:extLst>
      <p:ext uri="{BB962C8B-B14F-4D97-AF65-F5344CB8AC3E}">
        <p14:creationId xmlns:p14="http://schemas.microsoft.com/office/powerpoint/2010/main" val="349338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594CE-4463-40A1-A19B-74A88F287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Ilustrasi</a:t>
            </a:r>
            <a:r>
              <a:rPr lang="en-US" dirty="0"/>
              <a:t> Format </a:t>
            </a:r>
            <a:r>
              <a:rPr lang="en-US" dirty="0" err="1"/>
              <a:t>Instruksi</a:t>
            </a:r>
            <a:r>
              <a:rPr lang="en-US" dirty="0"/>
              <a:t> Pentium</a:t>
            </a:r>
            <a:endParaRPr lang="id-ID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8ABFC5-96E9-4AB9-B7C6-13A97729B8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121" y="1828800"/>
            <a:ext cx="8467860" cy="4572000"/>
          </a:xfrm>
        </p:spPr>
      </p:pic>
    </p:spTree>
    <p:extLst>
      <p:ext uri="{BB962C8B-B14F-4D97-AF65-F5344CB8AC3E}">
        <p14:creationId xmlns:p14="http://schemas.microsoft.com/office/powerpoint/2010/main" val="237357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E387-C2B3-4F57-B22F-D33EAD650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Ilustrasi</a:t>
            </a:r>
            <a:r>
              <a:rPr lang="en-US" dirty="0"/>
              <a:t> Format </a:t>
            </a:r>
            <a:r>
              <a:rPr lang="en-US" dirty="0" err="1"/>
              <a:t>Instruksi</a:t>
            </a:r>
            <a:r>
              <a:rPr lang="en-US" dirty="0"/>
              <a:t> PowerPC #1</a:t>
            </a:r>
            <a:endParaRPr lang="id-ID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042DAC-C78A-4EAA-98D6-AD379D495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2" y="1752600"/>
            <a:ext cx="8001000" cy="4802892"/>
          </a:xfrm>
        </p:spPr>
      </p:pic>
    </p:spTree>
    <p:extLst>
      <p:ext uri="{BB962C8B-B14F-4D97-AF65-F5344CB8AC3E}">
        <p14:creationId xmlns:p14="http://schemas.microsoft.com/office/powerpoint/2010/main" val="393350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FC41-5656-473B-BA1C-D8E669489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Ilustrasi</a:t>
            </a:r>
            <a:r>
              <a:rPr lang="en-US" dirty="0"/>
              <a:t> Format </a:t>
            </a:r>
            <a:r>
              <a:rPr lang="en-US" dirty="0" err="1"/>
              <a:t>Instruksi</a:t>
            </a:r>
            <a:r>
              <a:rPr lang="en-US" dirty="0"/>
              <a:t> PowerPC #2</a:t>
            </a:r>
            <a:endParaRPr lang="id-ID" dirty="0"/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C5B8453-1C33-4853-A312-8B245D4334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148" y="1905000"/>
            <a:ext cx="4501116" cy="4572000"/>
          </a:xfrm>
        </p:spPr>
      </p:pic>
    </p:spTree>
    <p:extLst>
      <p:ext uri="{BB962C8B-B14F-4D97-AF65-F5344CB8AC3E}">
        <p14:creationId xmlns:p14="http://schemas.microsoft.com/office/powerpoint/2010/main" val="190800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Immediate Addressing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45B19-15F3-4AF2-A556-0E666C078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/>
              <a:t>Operand adalah bagian dari instruksi</a:t>
            </a:r>
          </a:p>
          <a:p>
            <a:r>
              <a:rPr lang="id-ID" dirty="0"/>
              <a:t>Operand = </a:t>
            </a:r>
            <a:r>
              <a:rPr lang="en-US" dirty="0" err="1"/>
              <a:t>tempat</a:t>
            </a:r>
            <a:r>
              <a:rPr lang="en-US" dirty="0"/>
              <a:t> Addressing</a:t>
            </a:r>
            <a:endParaRPr lang="id-ID" dirty="0"/>
          </a:p>
          <a:p>
            <a:r>
              <a:rPr lang="id-ID" dirty="0"/>
              <a:t>• mis. ADD 5</a:t>
            </a:r>
          </a:p>
          <a:p>
            <a:r>
              <a:rPr lang="id-ID" dirty="0"/>
              <a:t>—Tambahkan 5 ke akumulator</a:t>
            </a:r>
          </a:p>
          <a:p>
            <a:r>
              <a:rPr lang="id-ID" dirty="0"/>
              <a:t>—5 adalah </a:t>
            </a:r>
            <a:r>
              <a:rPr lang="en-US" dirty="0"/>
              <a:t>O</a:t>
            </a:r>
            <a:r>
              <a:rPr lang="id-ID" dirty="0"/>
              <a:t>peran</a:t>
            </a:r>
            <a:r>
              <a:rPr lang="en-US" dirty="0"/>
              <a:t>d</a:t>
            </a:r>
            <a:endParaRPr lang="id-ID" dirty="0"/>
          </a:p>
          <a:p>
            <a:r>
              <a:rPr lang="id-ID" dirty="0"/>
              <a:t>• Tidak ada referensi memori untuk mengambil data</a:t>
            </a:r>
          </a:p>
          <a:p>
            <a:r>
              <a:rPr lang="id-ID" dirty="0"/>
              <a:t>• Cepat</a:t>
            </a:r>
          </a:p>
          <a:p>
            <a:r>
              <a:rPr lang="id-ID" dirty="0"/>
              <a:t>• Jangkauan terbatas</a:t>
            </a:r>
          </a:p>
        </p:txBody>
      </p:sp>
      <p:pic>
        <p:nvPicPr>
          <p:cNvPr id="5" name="Picture 4" descr="A picture containing bird&#10;&#10;Description automatically generated">
            <a:extLst>
              <a:ext uri="{FF2B5EF4-FFF2-40B4-BE49-F238E27FC236}">
                <a16:creationId xmlns:a16="http://schemas.microsoft.com/office/drawing/2014/main" id="{5F60E66F-389B-481B-AD8A-5F796B532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212" y="2590800"/>
            <a:ext cx="4324954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103EE-30D6-4C28-9D20-3B478D976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Addressing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8F162-1FFF-4589-B17E-23EAE62BA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Address Field </a:t>
            </a:r>
            <a:r>
              <a:rPr lang="id-ID" dirty="0"/>
              <a:t>berisi alamat operan</a:t>
            </a:r>
            <a:r>
              <a:rPr lang="en-US" dirty="0"/>
              <a:t>d</a:t>
            </a:r>
            <a:endParaRPr lang="id-ID" dirty="0"/>
          </a:p>
          <a:p>
            <a:r>
              <a:rPr lang="en-US" dirty="0"/>
              <a:t>E</a:t>
            </a:r>
            <a:r>
              <a:rPr lang="id-ID" dirty="0"/>
              <a:t>f</a:t>
            </a:r>
            <a:r>
              <a:rPr lang="en-US" dirty="0" err="1"/>
              <a:t>fective</a:t>
            </a:r>
            <a:r>
              <a:rPr lang="en-US" dirty="0"/>
              <a:t> Address</a:t>
            </a:r>
            <a:r>
              <a:rPr lang="id-ID" dirty="0"/>
              <a:t> (EA) = </a:t>
            </a:r>
            <a:r>
              <a:rPr lang="en-US" dirty="0"/>
              <a:t>Address Field</a:t>
            </a:r>
            <a:r>
              <a:rPr lang="id-ID" dirty="0"/>
              <a:t> (A)</a:t>
            </a:r>
          </a:p>
          <a:p>
            <a:r>
              <a:rPr lang="id-ID" dirty="0"/>
              <a:t>mis. </a:t>
            </a:r>
            <a:r>
              <a:rPr lang="en-US" dirty="0"/>
              <a:t>ADD A</a:t>
            </a:r>
            <a:endParaRPr lang="id-ID" dirty="0"/>
          </a:p>
          <a:p>
            <a:pPr lvl="1"/>
            <a:r>
              <a:rPr lang="id-ID" dirty="0"/>
              <a:t>Tambahkan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id-ID" dirty="0"/>
              <a:t> A ke akumulator</a:t>
            </a:r>
          </a:p>
          <a:p>
            <a:pPr lvl="1"/>
            <a:r>
              <a:rPr lang="id-ID" dirty="0"/>
              <a:t>Lihat di memori </a:t>
            </a:r>
            <a:r>
              <a:rPr lang="en-US" dirty="0" err="1"/>
              <a:t>dengan</a:t>
            </a:r>
            <a:r>
              <a:rPr lang="id-ID" dirty="0"/>
              <a:t> alamat A untuk operan</a:t>
            </a:r>
            <a:r>
              <a:rPr lang="en-US" dirty="0"/>
              <a:t>d</a:t>
            </a:r>
            <a:endParaRPr lang="id-ID" dirty="0"/>
          </a:p>
          <a:p>
            <a:r>
              <a:rPr lang="id-ID" dirty="0"/>
              <a:t>Referensi memori tunggal untuk mengakses data</a:t>
            </a:r>
          </a:p>
          <a:p>
            <a:r>
              <a:rPr lang="id-ID" dirty="0"/>
              <a:t>Tidak ada perhitungan tambahan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id-ID" dirty="0"/>
              <a:t>alamat yang efektif</a:t>
            </a:r>
          </a:p>
          <a:p>
            <a:r>
              <a:rPr lang="id-ID" dirty="0"/>
              <a:t>Ruang alamat terbatas</a:t>
            </a:r>
          </a:p>
        </p:txBody>
      </p:sp>
    </p:spTree>
    <p:extLst>
      <p:ext uri="{BB962C8B-B14F-4D97-AF65-F5344CB8AC3E}">
        <p14:creationId xmlns:p14="http://schemas.microsoft.com/office/powerpoint/2010/main" val="48957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3004F-664D-4D40-BF46-08BEFDF51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 err="1"/>
              <a:t>Ilustrasi</a:t>
            </a:r>
            <a:endParaRPr lang="id-ID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42C518-F5A3-41CE-B166-BAC14790A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313" y="1904999"/>
            <a:ext cx="6454590" cy="41148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659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6C2F-12F8-47D0-90D1-D1519C373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Addressing #1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2C3BF-F635-4791-B4BF-100697677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Sel memori menunjuk ke </a:t>
            </a:r>
            <a:r>
              <a:rPr lang="en-US" dirty="0"/>
              <a:t>Address </a:t>
            </a:r>
            <a:r>
              <a:rPr lang="en-US" dirty="0" err="1"/>
              <a:t>FIeld</a:t>
            </a:r>
            <a:r>
              <a:rPr lang="en-US" dirty="0"/>
              <a:t> </a:t>
            </a:r>
            <a:r>
              <a:rPr lang="id-ID" dirty="0"/>
              <a:t>berisi </a:t>
            </a:r>
            <a:r>
              <a:rPr lang="en-US" dirty="0"/>
              <a:t>Address</a:t>
            </a:r>
            <a:r>
              <a:rPr lang="id-ID" dirty="0"/>
              <a:t> (penunjuk ke)</a:t>
            </a:r>
            <a:r>
              <a:rPr lang="en-US" dirty="0"/>
              <a:t> </a:t>
            </a:r>
            <a:r>
              <a:rPr lang="id-ID" dirty="0"/>
              <a:t>operan</a:t>
            </a:r>
            <a:r>
              <a:rPr lang="en-US" dirty="0"/>
              <a:t>d</a:t>
            </a:r>
            <a:endParaRPr lang="id-ID" dirty="0"/>
          </a:p>
          <a:p>
            <a:r>
              <a:rPr lang="id-ID" dirty="0"/>
              <a:t>• EA = (A)</a:t>
            </a:r>
          </a:p>
          <a:p>
            <a:r>
              <a:rPr lang="id-ID" dirty="0"/>
              <a:t>—Lihat di A, cari </a:t>
            </a:r>
            <a:r>
              <a:rPr lang="en-US" dirty="0"/>
              <a:t>Address</a:t>
            </a:r>
            <a:r>
              <a:rPr lang="id-ID" dirty="0"/>
              <a:t> (A) dan cari</a:t>
            </a:r>
            <a:r>
              <a:rPr lang="en-US" dirty="0"/>
              <a:t> </a:t>
            </a:r>
            <a:r>
              <a:rPr lang="id-ID" dirty="0"/>
              <a:t>operan</a:t>
            </a:r>
            <a:r>
              <a:rPr lang="en-US" dirty="0"/>
              <a:t>d di </a:t>
            </a:r>
            <a:r>
              <a:rPr lang="en-US" dirty="0" err="1"/>
              <a:t>sana</a:t>
            </a:r>
            <a:endParaRPr lang="id-ID" dirty="0"/>
          </a:p>
          <a:p>
            <a:r>
              <a:rPr lang="id-ID" dirty="0"/>
              <a:t>• mis. </a:t>
            </a:r>
            <a:r>
              <a:rPr lang="en-US" dirty="0"/>
              <a:t>ADD</a:t>
            </a:r>
            <a:r>
              <a:rPr lang="id-ID" dirty="0"/>
              <a:t> </a:t>
            </a:r>
            <a:r>
              <a:rPr lang="en-US" dirty="0"/>
              <a:t>(A</a:t>
            </a:r>
            <a:r>
              <a:rPr lang="id-ID" dirty="0"/>
              <a:t>)</a:t>
            </a:r>
          </a:p>
          <a:p>
            <a:r>
              <a:rPr lang="id-ID" dirty="0"/>
              <a:t>—Tambahkan </a:t>
            </a:r>
            <a:r>
              <a:rPr lang="en-US" dirty="0" err="1"/>
              <a:t>isi</a:t>
            </a:r>
            <a:r>
              <a:rPr lang="id-ID" dirty="0"/>
              <a:t> yang ditunjukkan oleh konten</a:t>
            </a:r>
            <a:r>
              <a:rPr lang="en-US" dirty="0"/>
              <a:t> </a:t>
            </a:r>
            <a:r>
              <a:rPr lang="id-ID" dirty="0"/>
              <a:t>A ke akumulator</a:t>
            </a:r>
          </a:p>
        </p:txBody>
      </p:sp>
    </p:spTree>
    <p:extLst>
      <p:ext uri="{BB962C8B-B14F-4D97-AF65-F5344CB8AC3E}">
        <p14:creationId xmlns:p14="http://schemas.microsoft.com/office/powerpoint/2010/main" val="242810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F908A-61A3-493B-B9F0-2DB93EF51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Addressing #2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5D3C5-68E8-4F4D-A064-F21B8347A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800" dirty="0"/>
              <a:t>Ruang alamat besar</a:t>
            </a:r>
          </a:p>
          <a:p>
            <a:r>
              <a:rPr lang="id-ID" sz="2800" dirty="0"/>
              <a:t>2</a:t>
            </a:r>
            <a:r>
              <a:rPr lang="id-ID" sz="2800" baseline="30000" dirty="0"/>
              <a:t>n</a:t>
            </a:r>
            <a:r>
              <a:rPr lang="id-ID" sz="2800" dirty="0"/>
              <a:t> di mana n = panjang </a:t>
            </a:r>
            <a:r>
              <a:rPr lang="en-US" sz="2800" dirty="0"/>
              <a:t>word (16,32,64)</a:t>
            </a:r>
            <a:endParaRPr lang="id-ID" sz="2800" dirty="0"/>
          </a:p>
          <a:p>
            <a:r>
              <a:rPr lang="id-ID" sz="2800" dirty="0"/>
              <a:t>Dapat bersarang, bertingkat</a:t>
            </a:r>
            <a:endParaRPr lang="en-US" sz="2800" dirty="0"/>
          </a:p>
          <a:p>
            <a:pPr lvl="1"/>
            <a:r>
              <a:rPr lang="en-US" sz="2400" dirty="0"/>
              <a:t>M</a:t>
            </a:r>
            <a:r>
              <a:rPr lang="id-ID" sz="2400" dirty="0"/>
              <a:t>isalnya. EA = (((A)))</a:t>
            </a:r>
          </a:p>
          <a:p>
            <a:r>
              <a:rPr lang="id-ID" sz="2800" dirty="0"/>
              <a:t>Banyak memori </a:t>
            </a:r>
            <a:r>
              <a:rPr lang="en-US" sz="2800" dirty="0"/>
              <a:t>di</a:t>
            </a:r>
            <a:r>
              <a:rPr lang="id-ID" sz="2800" dirty="0"/>
              <a:t>akses untuk menemukan operan</a:t>
            </a:r>
          </a:p>
          <a:p>
            <a:r>
              <a:rPr lang="id-ID" sz="2800" dirty="0"/>
              <a:t>Karena melambat</a:t>
            </a:r>
          </a:p>
        </p:txBody>
      </p:sp>
    </p:spTree>
    <p:extLst>
      <p:ext uri="{BB962C8B-B14F-4D97-AF65-F5344CB8AC3E}">
        <p14:creationId xmlns:p14="http://schemas.microsoft.com/office/powerpoint/2010/main" val="152924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433A7-48E0-4769-B4C8-672881541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Ilustrasi</a:t>
            </a:r>
            <a:endParaRPr lang="id-ID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305DC8-4A36-40CA-81F7-D032E99D93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968" y="1905000"/>
            <a:ext cx="6761364" cy="4114800"/>
          </a:xfrm>
        </p:spPr>
      </p:pic>
    </p:spTree>
    <p:extLst>
      <p:ext uri="{BB962C8B-B14F-4D97-AF65-F5344CB8AC3E}">
        <p14:creationId xmlns:p14="http://schemas.microsoft.com/office/powerpoint/2010/main" val="176496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E0A13-8D64-4A51-BD39-F3558AFBF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Addressing #1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33197-3563-459D-B954-FD57AAF64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800" dirty="0"/>
              <a:t>Operand </a:t>
            </a:r>
            <a:r>
              <a:rPr lang="en-US" sz="2800" dirty="0" err="1"/>
              <a:t>ditahan</a:t>
            </a:r>
            <a:r>
              <a:rPr lang="id-ID" sz="2800" dirty="0"/>
              <a:t> di register </a:t>
            </a:r>
            <a:r>
              <a:rPr lang="en-US" sz="2800" dirty="0"/>
              <a:t>yang di</a:t>
            </a:r>
            <a:r>
              <a:rPr lang="id-ID" sz="2800" dirty="0"/>
              <a:t>nama</a:t>
            </a:r>
            <a:r>
              <a:rPr lang="en-US" sz="2800" dirty="0" err="1"/>
              <a:t>kan</a:t>
            </a:r>
            <a:r>
              <a:rPr lang="en-US" sz="2800" dirty="0"/>
              <a:t> oleh Address Field</a:t>
            </a:r>
            <a:endParaRPr lang="id-ID" sz="2800" dirty="0"/>
          </a:p>
          <a:p>
            <a:r>
              <a:rPr lang="id-ID" sz="2800" dirty="0"/>
              <a:t>EA = R</a:t>
            </a:r>
          </a:p>
          <a:p>
            <a:r>
              <a:rPr lang="id-ID" sz="2800" dirty="0"/>
              <a:t>Jumlah register yang terbatas</a:t>
            </a:r>
          </a:p>
          <a:p>
            <a:r>
              <a:rPr lang="en-US" sz="2800" dirty="0" err="1"/>
              <a:t>Sedikit</a:t>
            </a:r>
            <a:r>
              <a:rPr lang="en-US" sz="2800" dirty="0"/>
              <a:t> </a:t>
            </a:r>
            <a:r>
              <a:rPr lang="en-US" sz="2800" dirty="0" err="1"/>
              <a:t>jumlah</a:t>
            </a:r>
            <a:r>
              <a:rPr lang="en-US" sz="2800" dirty="0"/>
              <a:t> Address Field yang </a:t>
            </a:r>
            <a:r>
              <a:rPr lang="en-US" sz="2800" dirty="0" err="1"/>
              <a:t>dibutuhkan</a:t>
            </a:r>
            <a:endParaRPr lang="id-ID" sz="2800" dirty="0"/>
          </a:p>
          <a:p>
            <a:pPr lvl="1"/>
            <a:r>
              <a:rPr lang="id-ID" sz="2400" dirty="0"/>
              <a:t>Instruksi lebih singkat</a:t>
            </a:r>
          </a:p>
          <a:p>
            <a:pPr lvl="1"/>
            <a:r>
              <a:rPr lang="id-ID" sz="2400" dirty="0"/>
              <a:t>Instruksi lebih cepat diambil</a:t>
            </a:r>
          </a:p>
        </p:txBody>
      </p:sp>
    </p:spTree>
    <p:extLst>
      <p:ext uri="{BB962C8B-B14F-4D97-AF65-F5344CB8AC3E}">
        <p14:creationId xmlns:p14="http://schemas.microsoft.com/office/powerpoint/2010/main" val="33898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665</Words>
  <Application>Microsoft Office PowerPoint</Application>
  <PresentationFormat>Custom</PresentationFormat>
  <Paragraphs>140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Corbel</vt:lpstr>
      <vt:lpstr>Digital Blue Tunnel 16x9</vt:lpstr>
      <vt:lpstr>Organisasi dan Arsitektur Komputer</vt:lpstr>
      <vt:lpstr>Addressing Mode</vt:lpstr>
      <vt:lpstr>Immediate Addressing</vt:lpstr>
      <vt:lpstr>Direct Addressing</vt:lpstr>
      <vt:lpstr>Ilustrasi</vt:lpstr>
      <vt:lpstr>Indirect Addressing #1</vt:lpstr>
      <vt:lpstr>Indirect Addressing #2</vt:lpstr>
      <vt:lpstr>Ilustrasi</vt:lpstr>
      <vt:lpstr>Register Addressing #1</vt:lpstr>
      <vt:lpstr>Register Addressing #2</vt:lpstr>
      <vt:lpstr>Ilustrasi</vt:lpstr>
      <vt:lpstr>Register Indirect Addressing</vt:lpstr>
      <vt:lpstr>Ilustrasi</vt:lpstr>
      <vt:lpstr>Displacement Addressing</vt:lpstr>
      <vt:lpstr>Ilustrasi</vt:lpstr>
      <vt:lpstr>Relative Addressing</vt:lpstr>
      <vt:lpstr>Base-Register Addressing</vt:lpstr>
      <vt:lpstr>Indexed Addressing</vt:lpstr>
      <vt:lpstr>Kombinasi</vt:lpstr>
      <vt:lpstr>Pentium Addressing Mode</vt:lpstr>
      <vt:lpstr>Cont’d</vt:lpstr>
      <vt:lpstr>PowerPC Addressing Mode</vt:lpstr>
      <vt:lpstr>Cont’d</vt:lpstr>
      <vt:lpstr>Instruksi Format</vt:lpstr>
      <vt:lpstr>Panjang Instruksi</vt:lpstr>
      <vt:lpstr>Ilustrasi Format Instruksi Pentium</vt:lpstr>
      <vt:lpstr>Ilustrasi Format Instruksi PowerPC #1</vt:lpstr>
      <vt:lpstr>Ilustrasi Format Instruksi PowerPC #2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Organisasi dan Arsitektur Komputer</dc:title>
  <dc:creator>Alauddin Maulana Hirzan</dc:creator>
  <cp:lastModifiedBy>Alauddin Maulana Hirzan</cp:lastModifiedBy>
  <cp:revision>43</cp:revision>
  <dcterms:created xsi:type="dcterms:W3CDTF">2019-11-09T02:40:24Z</dcterms:created>
  <dcterms:modified xsi:type="dcterms:W3CDTF">2019-11-09T03:29:35Z</dcterms:modified>
</cp:coreProperties>
</file>