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7985285" val="970" rev64="64" revOS="3"/>
      <pr:smFileRevision xmlns:pr="smNativeData" dt="1567985285" val="101"/>
      <pr:guideOptions xmlns:pr="smNativeData" dt="15679852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2579" y="209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2579" y="20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BB9A69-27CA-EE6C-8403-D139D44D728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ZhYTc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BCEA23-6DA3-E91C-ED04-9B49A44A1BCE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Mk+l1s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C4/82c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0005A6-E894-55F3-DAB8-1EA64BF62C4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CRB3H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hB0n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4C4F40-0EEC-19B9-A2F4-F8EC01BA54AD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ue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LSr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B4FC7A-349F-E10A-D10C-C25FB242279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B3B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C/W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CB1C24-6AEE-9EEA-A073-9CBF523D56C9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8ABP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B76304-4AD8-E295-960F-BCC02D4160E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H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67ACFF-B1B4-325A-FADF-470FE2910C1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9A3A52-1CC8-CFCC-8622-EA99746C70B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CE09CD-8395-9BFF-DB76-75AA47382D20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L3rY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MBJ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A066BD-F3B6-F590-F818-05C528560E5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9DC2D5-9BE6-C834-A825-6D618C6B5E38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DX44I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KRlp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ibhp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9lY2E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BE4AFE-B0AE-EBBC-E006-46E904481613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qAAE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qAAE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363F11-5FF3-63C9-BD8E-A99C71C04BFC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E8lg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276688-C6BD-7290-F39F-30C528D10565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Biw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Biw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41BD3D-73F9-144B-B7F9-851EF3B741D0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C7D723-6D8E-9221-C07F-9B74993136CE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744024-6AA7-21B6-E9CC-9CE30E821FC9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L3rY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4F8E82-CCA9-1A78-E7F7-3A2DC0B9116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BpLAw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D9E870-3EB8-8C1E-F661-C84BA62F009D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39BD1D-53A4-6C4B-EA81-A51EF3CF1CF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B90B1-FFDC-5E66-92B3-0933DEFD645C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ark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8CD9936-78A5-986F-EB75-8E3AD73B1DDB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/AO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CPAAI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8DE1B38-76D5-8BED-9B66-80B855286DD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Organisasi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Komputer Berbasis Transistor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Mesin generasi kedua</a:t>
            </a:r>
          </a:p>
          <a:p>
            <a:pPr/>
            <a:r>
              <a:t>• NCR &amp; RCA menghasilkan mesin transistor kecil</a:t>
            </a:r>
          </a:p>
          <a:p>
            <a:pPr/>
            <a:r>
              <a:t>• IBM 7000</a:t>
            </a:r>
          </a:p>
          <a:p>
            <a:pPr/>
            <a:r>
              <a:t>• DEC - 1957</a:t>
            </a:r>
          </a:p>
          <a:p>
            <a:pPr/>
            <a:r>
              <a:t>—Diproduksi PDP-1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Microelectronic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Secara harfiah - "elektronik kecil"</a:t>
            </a:r>
          </a:p>
          <a:p>
            <a:pPr/>
            <a:r>
              <a:t>• Komputer terdiri dari gerbang, memori</a:t>
            </a:r>
          </a:p>
          <a:p>
            <a:pPr/>
            <a:r>
              <a:t>sel dan interkoneksi</a:t>
            </a:r>
          </a:p>
          <a:p>
            <a:pPr/>
            <a:r>
              <a:t>• Ini dapat diproduksi pada semikonduktor</a:t>
            </a:r>
          </a:p>
          <a:p>
            <a:pPr/>
            <a:r>
              <a:t>• mis. wafer silikon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Generasi Komputer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000"/>
            </a:pPr>
            <a:r>
              <a:t>Tabung vakum - 1946-1957</a:t>
            </a:r>
          </a:p>
          <a:p>
            <a:pPr>
              <a:defRPr sz="2000"/>
            </a:pPr>
            <a:r>
              <a:t>• Transistor - 1958-1964</a:t>
            </a:r>
          </a:p>
          <a:p>
            <a:pPr>
              <a:defRPr sz="2000"/>
            </a:pPr>
            <a:r>
              <a:t>• Integrasi skala kecil - 1965 pada</a:t>
            </a:r>
          </a:p>
          <a:p>
            <a:pPr>
              <a:defRPr sz="2000"/>
            </a:pPr>
            <a:r>
              <a:t>—Sampai dengan 100 perangkat dalam satu chip</a:t>
            </a:r>
          </a:p>
          <a:p>
            <a:pPr>
              <a:defRPr sz="2000"/>
            </a:pPr>
            <a:r>
              <a:t>• Integrasi skala menengah - hingga 1971</a:t>
            </a:r>
          </a:p>
          <a:p>
            <a:pPr>
              <a:defRPr sz="2000"/>
            </a:pPr>
            <a:r>
              <a:t>—100-3.000 perangkat dalam satu chip</a:t>
            </a:r>
          </a:p>
          <a:p>
            <a:pPr>
              <a:defRPr sz="2000"/>
            </a:pPr>
            <a:r>
              <a:t>• Integrasi skala besar - 1971-1977</a:t>
            </a:r>
          </a:p>
          <a:p>
            <a:pPr>
              <a:defRPr sz="2000"/>
            </a:pPr>
            <a:r>
              <a:t>—3.000 - 100.000 perangkat dalam satu chip</a:t>
            </a:r>
          </a:p>
          <a:p>
            <a:pPr>
              <a:defRPr sz="2000"/>
            </a:pPr>
            <a:r>
              <a:t>• Integrasi skala sangat besar - 1978 -1991</a:t>
            </a:r>
          </a:p>
          <a:p>
            <a:pPr>
              <a:defRPr sz="2000"/>
            </a:pPr>
            <a:r>
              <a:t>—100.000 - 100.000.000 perangkat dalam satu chip</a:t>
            </a:r>
          </a:p>
          <a:p>
            <a:pPr>
              <a:defRPr sz="2000"/>
            </a:pPr>
            <a:r>
              <a:t>• Integrasi skala sangat besar - 1991 -</a:t>
            </a:r>
          </a:p>
          <a:p>
            <a:pPr>
              <a:defRPr sz="2000"/>
            </a:pPr>
            <a:r>
              <a:t>—Lebih dari 100.000.000 perangkat dalam satu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Moore’s Law</a:t>
            </a:r>
          </a:p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Meningkatnya kepadatan komponen pada chip</a:t>
            </a:r>
          </a:p>
          <a:p>
            <a:pPr>
              <a:defRPr sz="2800"/>
            </a:pPr>
            <a:r>
              <a:t>• Gordon Moore - salah satu pendiri Intel</a:t>
            </a:r>
          </a:p>
          <a:p>
            <a:pPr>
              <a:defRPr sz="2800"/>
            </a:pPr>
            <a:r>
              <a:t>• Jumlah transistor pada sebuah chip akan berlipat ganda setiap</a:t>
            </a:r>
          </a:p>
          <a:p>
            <a:pPr>
              <a:defRPr sz="2800"/>
            </a:pPr>
            <a:r>
              <a:t>tahun</a:t>
            </a:r>
          </a:p>
          <a:p>
            <a:pPr>
              <a:defRPr sz="2800"/>
            </a:pPr>
            <a:r>
              <a:t>• Sejak tahun 1970 pembangunan sedikit melambat</a:t>
            </a:r>
          </a:p>
          <a:p>
            <a:pPr>
              <a:defRPr sz="2800"/>
            </a:pPr>
            <a:r>
              <a:t>- Jumlah transistor berlipat ganda setiap 18 bulan</a:t>
            </a:r>
          </a:p>
          <a:p>
            <a:pPr>
              <a:defRPr sz="28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gvVV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lci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 Biaya sebuah chip hampir tidak berubah</a:t>
            </a:r>
          </a:p>
          <a:p>
            <a:pPr>
              <a:defRPr sz="2800"/>
            </a:pPr>
            <a:r>
              <a:t>• Kepadatan kemasan yang lebih tinggi berarti listrik yang lebih pendek</a:t>
            </a:r>
          </a:p>
          <a:p>
            <a:pPr>
              <a:defRPr sz="2800"/>
            </a:pPr>
            <a:r>
              <a:t>jalan, memberikan kinerja yang lebih tinggi</a:t>
            </a:r>
          </a:p>
          <a:p>
            <a:pPr>
              <a:defRPr sz="2800"/>
            </a:pPr>
            <a:r>
              <a:t>• Ukuran yang lebih kecil memberikan peningkatan fleksibilitas</a:t>
            </a:r>
          </a:p>
          <a:p>
            <a:pPr>
              <a:defRPr sz="2800"/>
            </a:pPr>
            <a:r>
              <a:t>• Persyaratan daya dan pendinginan berkurang</a:t>
            </a:r>
          </a:p>
          <a:p>
            <a:pPr>
              <a:defRPr sz="4800"/>
            </a:pPr>
            <a:r>
              <a:rPr sz="2800"/>
              <a:t>• Lebih sedikit interkoneksi meningkatkan keandalan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Y51X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xAEAAKUBAAAWNw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67335"/>
            <a:ext cx="8667750" cy="6334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IBM 360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0ACg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1964</a:t>
            </a:r>
          </a:p>
          <a:p>
            <a:pPr>
              <a:defRPr sz="3000"/>
            </a:pPr>
            <a:r>
              <a:t>• Diganti (&amp; tidak kompatibel dengan) 7000</a:t>
            </a:r>
          </a:p>
          <a:p>
            <a:pPr>
              <a:defRPr sz="3000"/>
            </a:pPr>
            <a:r>
              <a:t>• “keluarga” komputer yang direncanakan pertama kali</a:t>
            </a:r>
          </a:p>
          <a:p>
            <a:pPr>
              <a:defRPr sz="3000"/>
            </a:pPr>
            <a:r>
              <a:t>—Rangkaian instruksi yang serupa atau identik</a:t>
            </a:r>
          </a:p>
          <a:p>
            <a:pPr>
              <a:defRPr sz="3000"/>
            </a:pPr>
            <a:r>
              <a:t>—O / S Sama atau identik</a:t>
            </a:r>
          </a:p>
          <a:p>
            <a:pPr>
              <a:defRPr sz="3000"/>
            </a:pPr>
            <a:r>
              <a:t>—Meningkatkan kecepatan</a:t>
            </a:r>
          </a:p>
          <a:p>
            <a:pPr>
              <a:defRPr sz="3000"/>
            </a:pPr>
            <a:r>
              <a:t>—Meningkatkan jumlah port I /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DEC PDP-8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1964</a:t>
            </a:r>
          </a:p>
          <a:p>
            <a:pPr/>
            <a:r>
              <a:t>  Komputer mini pertama</a:t>
            </a:r>
          </a:p>
          <a:p>
            <a:pPr/>
            <a:r>
              <a:t>  Tidak perlu kamar ber-AC</a:t>
            </a:r>
          </a:p>
          <a:p>
            <a:pPr/>
            <a:r>
              <a:t>  Cukup kecil</a:t>
            </a:r>
          </a:p>
          <a:p>
            <a:pPr/>
            <a:r>
              <a:t>  $ 16.000</a:t>
            </a:r>
          </a:p>
          <a:p>
            <a:pPr/>
            <a:r>
              <a:t>- $ 100rb + untuk IBM 360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Struktur DEC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Y51X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KwAAAJsQAABAOAAAOS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99385"/>
            <a:ext cx="9116695" cy="2538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Memory Semiconductor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pPr>
            <a:r>
              <a:t>1970</a:t>
            </a:r>
          </a:p>
          <a:p>
            <a:pPr marL="0" indent="0" algn="l"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pPr>
            <a:r>
              <a:t>• Fairchild</a:t>
            </a:r>
          </a:p>
          <a:p>
            <a:pPr marL="0" indent="0" algn="l"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pPr>
            <a:r>
              <a:t>• Ukuran inti tunggal</a:t>
            </a:r>
          </a:p>
          <a:p>
            <a:pPr marL="0" indent="0" algn="l"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pPr>
            <a:r>
              <a:t>-yaitu. Penyimpanan inti magnetik 1 bit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3000">
                <a:solidFill>
                  <a:schemeClr val="tx2"/>
                </a:solidFill>
              </a:defRPr>
            </a:pPr>
            <a:r>
              <a:t>  Memegang 256 bit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3000">
                <a:solidFill>
                  <a:schemeClr val="tx2"/>
                </a:solidFill>
              </a:defRPr>
            </a:pPr>
            <a:r>
              <a:t>  Jauh lebih cepat dari inti</a:t>
            </a:r>
          </a:p>
          <a:p>
            <a:pPr>
              <a:defRPr sz="2800"/>
            </a:pPr>
            <a:r>
              <a:rPr sz="3000">
                <a:solidFill>
                  <a:schemeClr val="tx2"/>
                </a:solidFill>
              </a:rPr>
              <a:t>  Kapasitas sekitar dua kali lipat setiap tahun</a:t>
            </a:r>
            <a:endParaRPr sz="3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MmRD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ENIAC - background</a:t>
            </a:r>
          </a:p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Tg3N4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Electronic Numerical Integrator And Computer</a:t>
            </a:r>
          </a:p>
          <a:p>
            <a:pPr>
              <a:defRPr sz="3000"/>
            </a:pPr>
            <a:r>
              <a:t>• Eckert dan Mauchly</a:t>
            </a:r>
          </a:p>
          <a:p>
            <a:pPr>
              <a:defRPr sz="3000"/>
            </a:pPr>
            <a:r>
              <a:t>• Universitas Pennsylvania</a:t>
            </a:r>
          </a:p>
          <a:p>
            <a:pPr>
              <a:defRPr sz="3000"/>
            </a:pPr>
            <a:r>
              <a:t>• Tabel lintasan untuk senjata</a:t>
            </a:r>
          </a:p>
          <a:p>
            <a:pPr>
              <a:defRPr sz="3000"/>
            </a:pPr>
            <a:r>
              <a:t>• Mulai 1943</a:t>
            </a:r>
          </a:p>
          <a:p>
            <a:pPr>
              <a:defRPr sz="3000"/>
            </a:pPr>
            <a:r>
              <a:t>• Selesai 1946</a:t>
            </a:r>
          </a:p>
          <a:p>
            <a:pPr>
              <a:defRPr sz="3000"/>
            </a:pPr>
            <a:r>
              <a:t>—Lalu terlambat untuk upaya perang</a:t>
            </a:r>
          </a:p>
          <a:p>
            <a:pPr>
              <a:defRPr sz="3000"/>
            </a:pPr>
            <a:r>
              <a:t>• Digunakan hingga 1955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Intel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1971 - 4004</a:t>
            </a:r>
          </a:p>
          <a:p>
            <a:pPr>
              <a:defRPr sz="2800"/>
            </a:pPr>
            <a:r>
              <a:t>—Prosesor mikro pertama</a:t>
            </a:r>
          </a:p>
          <a:p>
            <a:pPr>
              <a:defRPr sz="2800"/>
            </a:pPr>
            <a:r>
              <a:t>—Semua komponen CPU pada satu chip</a:t>
            </a:r>
          </a:p>
          <a:p>
            <a:pPr>
              <a:defRPr sz="2800"/>
            </a:pPr>
            <a:r>
              <a:t>—4 bit</a:t>
            </a:r>
          </a:p>
          <a:p>
            <a:pPr>
              <a:defRPr sz="2800"/>
            </a:pPr>
            <a:r>
              <a:t>• Diikuti pada tahun 1972 oleh 8008</a:t>
            </a:r>
          </a:p>
          <a:p>
            <a:pPr>
              <a:defRPr sz="2800"/>
            </a:pPr>
            <a:r>
              <a:t>—8 bit</a:t>
            </a:r>
          </a:p>
          <a:p>
            <a:pPr>
              <a:defRPr sz="2800"/>
            </a:pPr>
            <a:r>
              <a:t>—Keduanya dirancang untuk aplikasi tertentu</a:t>
            </a:r>
          </a:p>
          <a:p>
            <a:pPr>
              <a:defRPr sz="2800"/>
            </a:pPr>
            <a:r>
              <a:t>• 1974 - 8080</a:t>
            </a:r>
          </a:p>
          <a:p>
            <a:pPr>
              <a:defRPr sz="2800"/>
            </a:pPr>
            <a:r>
              <a:t>—Proses mikroprosesor tujuan umum pertama Intel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Optimalisasi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Perpipaan</a:t>
            </a:r>
          </a:p>
          <a:p>
            <a:pPr/>
            <a:r>
              <a:t>  Tembolok di papan tulis</a:t>
            </a:r>
          </a:p>
          <a:p>
            <a:pPr/>
            <a:r>
              <a:t>  On board L1 &amp; L2 cache</a:t>
            </a:r>
          </a:p>
          <a:p>
            <a:pPr/>
            <a:r>
              <a:t>  Prediksi cabang</a:t>
            </a:r>
          </a:p>
          <a:p>
            <a:pPr/>
            <a:r>
              <a:t>  Analisis aliran data</a:t>
            </a:r>
          </a:p>
          <a:p>
            <a:pPr/>
            <a:r>
              <a:t>  Eksekusi spekulatif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Penyeimbangan Performa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Kecepatan prosesor meningkat</a:t>
            </a:r>
          </a:p>
          <a:p>
            <a:pPr/>
            <a:r>
              <a:t>Kapasitas memori meningkat</a:t>
            </a:r>
          </a:p>
          <a:p>
            <a:pPr/>
            <a:r>
              <a:t>Kecepatan memori tertinggal di belakang kecepatan prosesor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Perbandingan Logic dan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Y51X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EAcAACcKAAAWNAAAl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650365"/>
            <a:ext cx="7319010" cy="51098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4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Solusi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0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Tambah jumlah bit yang diambil sekaligus waktu</a:t>
            </a:r>
          </a:p>
          <a:p>
            <a:pPr>
              <a:defRPr sz="2800"/>
            </a:pPr>
            <a:r>
              <a:t>—Buat DRAM "lebih luas" daripada "lebih dalam"</a:t>
            </a:r>
          </a:p>
          <a:p>
            <a:pPr>
              <a:defRPr sz="2800"/>
            </a:pPr>
            <a:r>
              <a:t>• Ubah antarmuka DRAM</a:t>
            </a:r>
          </a:p>
          <a:p>
            <a:pPr>
              <a:defRPr sz="2800"/>
            </a:pPr>
            <a:r>
              <a:t>• Mengurangi frekuensi akses memori</a:t>
            </a:r>
          </a:p>
          <a:p>
            <a:pPr>
              <a:defRPr sz="2800"/>
            </a:pPr>
            <a:r>
              <a:t>—Lebih kompleks dari cache dan cache pada chip</a:t>
            </a:r>
          </a:p>
          <a:p>
            <a:pPr>
              <a:defRPr sz="2800"/>
            </a:pPr>
            <a:r>
              <a:t>• Meningkatkan bandwidth interkoneksi</a:t>
            </a:r>
          </a:p>
          <a:p>
            <a:pPr>
              <a:defRPr sz="2800"/>
            </a:pPr>
            <a:r>
              <a:t>- Bus berkecepatan tinggi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I/O Devices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a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2800">
                <a:solidFill>
                  <a:schemeClr val="tx2"/>
                </a:solidFill>
              </a:defRPr>
            </a:pPr>
            <a:r>
              <a:t>Periferal dengan tuntutan I / O intensif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2800">
                <a:solidFill>
                  <a:schemeClr val="tx2"/>
                </a:solidFill>
              </a:defRPr>
            </a:pPr>
            <a:r>
              <a:t>  Permintaan throughput data besar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2800">
                <a:solidFill>
                  <a:schemeClr val="tx2"/>
                </a:solidFill>
              </a:defRPr>
            </a:pPr>
            <a:r>
              <a:t>  Prosesor dapat menangani hal ini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2800">
                <a:solidFill>
                  <a:schemeClr val="tx2"/>
                </a:solidFill>
              </a:defRPr>
            </a:pPr>
            <a:r>
              <a:t>  Masalah saat memindahkan data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2800">
                <a:solidFill>
                  <a:schemeClr val="tx2"/>
                </a:solidFill>
              </a:defRPr>
            </a:pPr>
            <a:r>
              <a:t>  Solusi:</a:t>
            </a:r>
          </a:p>
          <a:p>
            <a:pPr marL="0" indent="0" algn="l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pPr>
            <a:r>
              <a:t>—Caching</a:t>
            </a:r>
          </a:p>
          <a:p>
            <a:pPr marL="0" indent="0" algn="l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pPr>
            <a:r>
              <a:t>—Menderita</a:t>
            </a:r>
          </a:p>
          <a:p>
            <a:pPr marL="0" indent="0" algn="l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pPr>
            <a:r>
              <a:t>---Bus interkoneksi berkecepatan lebih tinggi</a:t>
            </a:r>
          </a:p>
          <a:p>
            <a:pPr marL="0" indent="0" algn="l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pPr>
            <a:r>
              <a:t>—Lebih banyak struktur bus yang rumit</a:t>
            </a:r>
          </a:p>
          <a:p>
            <a:pPr marL="0" indent="0" algn="l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pPr>
            <a:r>
              <a:t>—Konfigurasi beberapa prosesor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Key is Balance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4400">
                <a:solidFill>
                  <a:schemeClr val="tx2"/>
                </a:solidFill>
              </a:defRPr>
            </a:pPr>
            <a:r>
              <a:t>Komponen prosesor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4400">
                <a:solidFill>
                  <a:schemeClr val="tx2"/>
                </a:solidFill>
              </a:defRPr>
            </a:pPr>
            <a:r>
              <a:t>  Memori utama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4400">
                <a:solidFill>
                  <a:schemeClr val="tx2"/>
                </a:solidFill>
              </a:defRPr>
            </a:pPr>
            <a:r>
              <a:t>  Perangkat I / O</a:t>
            </a:r>
          </a:p>
          <a:p>
            <a:pPr algn="l">
              <a:spcBef>
                <a:spcPts val="0"/>
              </a:spcBef>
              <a:buClrTx/>
              <a:buFont typeface="Wingdings" pitchFamily="2" charset="2"/>
              <a:buChar char=""/>
              <a:defRPr sz="4400">
                <a:solidFill>
                  <a:schemeClr val="tx2"/>
                </a:solidFill>
              </a:defRPr>
            </a:pPr>
            <a:r>
              <a:t>Struktur interkoneksi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Perubahan Organisasi Chip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• Meningkatkan ukuran dan kecepatan cache</a:t>
            </a:r>
          </a:p>
          <a:p>
            <a:pPr>
              <a:defRPr sz="3000"/>
            </a:pPr>
            <a:r>
              <a:t>—Dikatakan bagian dari chip prosesor</a:t>
            </a:r>
          </a:p>
          <a:p>
            <a:pPr>
              <a:defRPr sz="3000"/>
            </a:pPr>
            <a:r>
              <a:t>- Waktu akses cache menurun secara signifikan</a:t>
            </a:r>
          </a:p>
          <a:p>
            <a:pPr>
              <a:defRPr sz="3000"/>
            </a:pPr>
            <a:r>
              <a:t>• Ubah organisasi prosesor dan</a:t>
            </a:r>
          </a:p>
          <a:p>
            <a:pPr>
              <a:defRPr sz="3000"/>
            </a:pPr>
            <a:r>
              <a:t>Arsitektur</a:t>
            </a:r>
          </a:p>
          <a:p>
            <a:pPr>
              <a:defRPr sz="3000"/>
            </a:pPr>
            <a:r>
              <a:t>—Meningkatkan kecepatan eksekusi yang efektif</a:t>
            </a:r>
          </a:p>
          <a:p>
            <a:pPr>
              <a:defRPr sz="3000"/>
            </a:pPr>
            <a:r>
              <a:t>—Paralelisme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E4B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Tingkatkan kecepatan perangkat keras prosesor</a:t>
            </a:r>
          </a:p>
          <a:p>
            <a:pPr>
              <a:defRPr sz="3000"/>
            </a:pPr>
            <a:r>
              <a:t>—Pada dasarnya karena ukuran gerbang logika menyusut</a:t>
            </a:r>
          </a:p>
          <a:p>
            <a:pPr>
              <a:defRPr sz="3000"/>
            </a:pPr>
            <a:r>
              <a:t>- Lebih banyak gerbang, dikemas lebih rapat, menambah jam</a:t>
            </a:r>
          </a:p>
          <a:p>
            <a:pPr>
              <a:defRPr sz="3000"/>
            </a:pPr>
            <a:r>
              <a:t>menilai</a:t>
            </a:r>
          </a:p>
          <a:p>
            <a:pPr/>
            <a:r>
              <a:rPr sz="3000"/>
              <a:t>- Waktu propagasi untuk sinyal berkurang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Kapasitas Cache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Biasanya dua atau tiga level cache</a:t>
            </a:r>
          </a:p>
          <a:p>
            <a:pPr>
              <a:defRPr sz="3000"/>
            </a:pPr>
            <a:r>
              <a:t>antara prosesor dan memori utama</a:t>
            </a:r>
          </a:p>
          <a:p>
            <a:pPr>
              <a:defRPr sz="3000"/>
            </a:pPr>
            <a:r>
              <a:t>• Kepadatan chip meningkat</a:t>
            </a:r>
          </a:p>
          <a:p>
            <a:pPr>
              <a:defRPr sz="3000"/>
            </a:pPr>
            <a:r>
              <a:t>—Lebih banyak memori cache pada chip</a:t>
            </a:r>
          </a:p>
          <a:p>
            <a:pPr>
              <a:defRPr sz="3000"/>
            </a:pPr>
            <a:r>
              <a:t>- Akses cache lebih cepat</a:t>
            </a:r>
          </a:p>
          <a:p>
            <a:pPr>
              <a:defRPr sz="3000"/>
            </a:pPr>
            <a:r>
              <a:t>• Chip Pentium menghabiskan sekitar 10% dari chip</a:t>
            </a:r>
          </a:p>
          <a:p>
            <a:pPr>
              <a:defRPr sz="3000"/>
            </a:pPr>
            <a:r>
              <a:t>area untuk di-cache</a:t>
            </a:r>
          </a:p>
          <a:p>
            <a:pPr>
              <a:defRPr sz="3000"/>
            </a:pPr>
            <a:r>
              <a:t>• Pentium 4 menyediakan sekitar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ENIAC Details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Desimal (bukan biner)</a:t>
            </a:r>
          </a:p>
          <a:p>
            <a:pPr/>
            <a:r>
              <a:t>  20 akumulator dengan 10 digit</a:t>
            </a:r>
          </a:p>
          <a:p>
            <a:pPr/>
            <a:r>
              <a:t>  Diprogram secara manual dengan sakelar</a:t>
            </a:r>
          </a:p>
          <a:p>
            <a:pPr/>
            <a:r>
              <a:t>  18.000 tabung vakum</a:t>
            </a:r>
          </a:p>
          <a:p>
            <a:pPr/>
            <a:r>
              <a:t>  30 ton</a:t>
            </a:r>
          </a:p>
          <a:p>
            <a:pPr/>
            <a:r>
              <a:t>  15.000 kaki persegi</a:t>
            </a:r>
          </a:p>
          <a:p>
            <a:pPr/>
            <a:r>
              <a:t>  Konsumsi daya 140 kW</a:t>
            </a:r>
          </a:p>
          <a:p>
            <a:pPr/>
            <a:r>
              <a:t>  5.000 tambahan per detik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New Approach – Multiple Cores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Banyak prosesor dalam satu chip</a:t>
            </a:r>
          </a:p>
          <a:p>
            <a:pPr/>
            <a:r>
              <a:t>- Cache bersama yang besar</a:t>
            </a:r>
          </a:p>
          <a:p>
            <a:pPr/>
            <a:r>
              <a:t>• Tingkatkan kinerja</a:t>
            </a:r>
          </a:p>
          <a:p>
            <a:pPr/>
            <a:r>
              <a:t>• Jika perangkat lunak dapat menggunakan banyak prosesor, kinerja menjadi sesuai jumlah prosesor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Evolusi Pentium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8080</a:t>
            </a:r>
          </a:p>
          <a:p>
            <a:pPr>
              <a:defRPr sz="2800"/>
            </a:pPr>
            <a:r>
              <a:t>- mikroprosesor tujuan umum pertama</a:t>
            </a:r>
          </a:p>
          <a:p>
            <a:pPr>
              <a:defRPr sz="2800"/>
            </a:pPr>
            <a:r>
              <a:t>- Jalur data 8 bit</a:t>
            </a:r>
          </a:p>
          <a:p>
            <a:pPr>
              <a:defRPr sz="2800"/>
            </a:pPr>
            <a:r>
              <a:t>- Digunakan di komputer pribadi pertama - Altair</a:t>
            </a:r>
          </a:p>
          <a:p>
            <a:pPr>
              <a:defRPr sz="2800"/>
            </a:pPr>
            <a:r>
              <a:t>8086</a:t>
            </a:r>
          </a:p>
          <a:p>
            <a:pPr>
              <a:defRPr sz="2800"/>
            </a:pPr>
            <a:r>
              <a:t>- jauh lebih kuat</a:t>
            </a:r>
          </a:p>
          <a:p>
            <a:pPr>
              <a:defRPr sz="2800"/>
            </a:pPr>
            <a:r>
              <a:t>- 16 bit</a:t>
            </a:r>
          </a:p>
          <a:p>
            <a:pPr>
              <a:defRPr sz="2800"/>
            </a:pPr>
            <a:r>
              <a:t>- cache instruksi, mengambil beberapa instruksi</a:t>
            </a:r>
          </a:p>
          <a:p>
            <a:pPr>
              <a:defRPr sz="2800"/>
            </a:pPr>
            <a:r>
              <a:t>- 8088 (bus eksternal 8 bit) yang digunakan dalam PC IBM pertama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CoqKio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80286</a:t>
            </a:r>
          </a:p>
          <a:p>
            <a:pPr/>
            <a:r>
              <a:t>- 16 Mbyte memory addressable</a:t>
            </a:r>
          </a:p>
          <a:p>
            <a:pPr/>
            <a:r>
              <a:t>- naik menjadi 1Mb</a:t>
            </a:r>
          </a:p>
          <a:p>
            <a:pPr/>
            <a:r>
              <a:t>80386</a:t>
            </a:r>
          </a:p>
          <a:p>
            <a:pPr/>
            <a:r>
              <a:t>- 32 bit</a:t>
            </a:r>
          </a:p>
          <a:p>
            <a:pPr/>
            <a:r>
              <a:t>- Dukungan untuk 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80486</a:t>
            </a:r>
          </a:p>
          <a:p>
            <a:pPr>
              <a:defRPr sz="2800"/>
            </a:pPr>
            <a:r>
              <a:t>- cache dan instruksi yang sangat canggih</a:t>
            </a:r>
          </a:p>
          <a:p>
            <a:pPr>
              <a:defRPr sz="2800"/>
            </a:pPr>
            <a:r>
              <a:t>perpipaan</a:t>
            </a:r>
          </a:p>
          <a:p>
            <a:pPr>
              <a:defRPr sz="2800"/>
            </a:pPr>
            <a:r>
              <a:t>—Dibangun dalam co-prosesor matematika</a:t>
            </a:r>
          </a:p>
          <a:p>
            <a:pPr>
              <a:defRPr sz="2800"/>
            </a:pPr>
            <a:r>
              <a:t>• Pentium</a:t>
            </a:r>
          </a:p>
          <a:p>
            <a:pPr>
              <a:defRPr sz="2800"/>
            </a:pPr>
            <a:r>
              <a:t>—Superscalar</a:t>
            </a:r>
          </a:p>
          <a:p>
            <a:pPr>
              <a:defRPr sz="2800"/>
            </a:pPr>
            <a:r>
              <a:t>—Beberapa instruksi dieksekusi secara paralel</a:t>
            </a:r>
          </a:p>
          <a:p>
            <a:pPr>
              <a:defRPr sz="2800"/>
            </a:pPr>
            <a:r>
              <a:t>• Pentium Pro</a:t>
            </a:r>
          </a:p>
          <a:p>
            <a:pPr>
              <a:defRPr sz="2800"/>
            </a:pPr>
            <a:r>
              <a:t>—Meningkatkan organisasi superscalar</a:t>
            </a:r>
          </a:p>
          <a:p>
            <a:pPr>
              <a:defRPr sz="2800"/>
            </a:pPr>
            <a:r>
              <a:t>—Penamaan nama register yang agresif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QP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Pentium II</a:t>
            </a:r>
          </a:p>
          <a:p>
            <a:pPr>
              <a:defRPr sz="2800"/>
            </a:pPr>
            <a:r>
              <a:t>- Teknologi MMX</a:t>
            </a:r>
          </a:p>
          <a:p>
            <a:pPr>
              <a:defRPr sz="2800"/>
            </a:pPr>
            <a:r>
              <a:t>- pemrosesan grafis, video &amp; audio</a:t>
            </a:r>
          </a:p>
          <a:p>
            <a:pPr>
              <a:defRPr sz="2800"/>
            </a:pPr>
            <a:r>
              <a:t>Pentium III</a:t>
            </a:r>
          </a:p>
          <a:p>
            <a:pPr>
              <a:defRPr sz="2800"/>
            </a:pPr>
            <a:r>
              <a:t>- Petunjuk floating point tambahan untuk grafik 3D</a:t>
            </a:r>
          </a:p>
          <a:p>
            <a:pPr>
              <a:defRPr sz="2800"/>
            </a:pPr>
            <a:r>
              <a:t>Pentium 4</a:t>
            </a:r>
          </a:p>
          <a:p>
            <a:pPr>
              <a:defRPr sz="2800"/>
            </a:pPr>
            <a:r>
              <a:t>- Catat angka Arab daripada angka Romawi</a:t>
            </a:r>
          </a:p>
          <a:p>
            <a:pPr>
              <a:defRPr sz="2800"/>
            </a:pPr>
            <a:r>
              <a:t>- Peningkatan floating point dan multimedia lebih lanjut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BElgc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Itanium</a:t>
            </a:r>
          </a:p>
          <a:p>
            <a:pPr/>
            <a:r>
              <a:t>- 64 bit</a:t>
            </a:r>
          </a:p>
          <a:p>
            <a:pPr/>
            <a:r>
              <a:t>Itanium 2</a:t>
            </a:r>
          </a:p>
          <a:p>
            <a:pPr/>
            <a:r>
              <a:t>- Peningkatan perangkat keras untuk meningkatkan kecepatan</a:t>
            </a:r>
          </a:p>
          <a:p>
            <a:pPr/>
            <a:r>
              <a:t>Lihat halaman web Intel untuk informasi rinci tentang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L0S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von Neumann / Turing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Stored Program concept</a:t>
            </a:r>
          </a:p>
          <a:p>
            <a:pPr>
              <a:defRPr sz="3000"/>
            </a:pPr>
            <a:r>
              <a:t> Main memory storing programs and data</a:t>
            </a:r>
          </a:p>
          <a:p>
            <a:pPr>
              <a:defRPr sz="3000"/>
            </a:pPr>
            <a:r>
              <a:t> ALU operating on binary data</a:t>
            </a:r>
          </a:p>
          <a:p>
            <a:pPr>
              <a:defRPr sz="3000"/>
            </a:pPr>
            <a:r>
              <a:t> Control unit interpreting instructions from</a:t>
            </a:r>
          </a:p>
          <a:p>
            <a:pPr>
              <a:defRPr sz="3000"/>
            </a:pPr>
            <a:r>
              <a:t>memory and executing</a:t>
            </a:r>
          </a:p>
          <a:p>
            <a:pPr>
              <a:defRPr sz="3000"/>
            </a:pPr>
            <a:r>
              <a:t>Input and output equipment operated by</a:t>
            </a:r>
          </a:p>
          <a:p>
            <a:pPr>
              <a:defRPr sz="3000"/>
            </a:pPr>
            <a:r>
              <a:t>control unit</a:t>
            </a:r>
          </a:p>
          <a:p>
            <a:pPr>
              <a:defRPr sz="3000"/>
            </a:pPr>
            <a:r>
              <a:t>Princeton Institute for Advanced Studies</a:t>
            </a:r>
          </a:p>
          <a:p>
            <a:pPr>
              <a:defRPr sz="3000"/>
            </a:pPr>
            <a:r>
              <a:t>Completed 1952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Struktur Mesin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Y51X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ZwQAAEUJAACHNAAAZ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506855"/>
            <a:ext cx="7823200" cy="50590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1000 x 40 bit kata</a:t>
            </a:r>
          </a:p>
          <a:p>
            <a:pPr>
              <a:defRPr sz="3000"/>
            </a:pPr>
            <a:r>
              <a:t>—Bilangan biner</a:t>
            </a:r>
          </a:p>
          <a:p>
            <a:pPr>
              <a:defRPr sz="3000"/>
            </a:pPr>
            <a:r>
              <a:t>— Instruksi 2 x 20 bit</a:t>
            </a:r>
          </a:p>
          <a:p>
            <a:pPr>
              <a:defRPr sz="3000"/>
            </a:pPr>
            <a:r>
              <a:t>• Set register (penyimpanan dalam CPU)</a:t>
            </a:r>
          </a:p>
          <a:p>
            <a:pPr>
              <a:defRPr sz="3000"/>
            </a:pPr>
            <a:r>
              <a:t>—Memory Buffer Register</a:t>
            </a:r>
          </a:p>
          <a:p>
            <a:pPr>
              <a:defRPr sz="3000"/>
            </a:pPr>
            <a:r>
              <a:t>—Memory Address Register</a:t>
            </a:r>
          </a:p>
          <a:p>
            <a:pPr>
              <a:defRPr sz="3000"/>
            </a:pPr>
            <a:r>
              <a:t>—Instruksi Pendaftaran</a:t>
            </a:r>
          </a:p>
          <a:p>
            <a:pPr>
              <a:defRPr sz="3000"/>
            </a:pPr>
            <a:r>
              <a:t>—Daftar Buffer Instruksi</a:t>
            </a:r>
          </a:p>
          <a:p>
            <a:pPr>
              <a:defRPr sz="2000"/>
            </a:pPr>
            <a:r>
              <a:rPr sz="3000"/>
              <a:t>—Program Penghitung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Komputer Komersial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1947 - Komputer Eckert-Mauchly</a:t>
            </a:r>
          </a:p>
          <a:p>
            <a:pPr>
              <a:defRPr sz="3000"/>
            </a:pPr>
            <a:r>
              <a:t>Perusahaan</a:t>
            </a:r>
          </a:p>
          <a:p>
            <a:pPr>
              <a:defRPr sz="3000"/>
            </a:pPr>
            <a:r>
              <a:t>• UNIVAC I (Universal Automatic Computer)</a:t>
            </a:r>
          </a:p>
          <a:p>
            <a:pPr>
              <a:defRPr sz="3000"/>
            </a:pPr>
            <a:r>
              <a:t>• Perhitungan Biro Sensus AS 1950</a:t>
            </a:r>
          </a:p>
          <a:p>
            <a:pPr>
              <a:defRPr sz="3000"/>
            </a:pPr>
            <a:r>
              <a:t>• Menjadi bagian dari Sperry-Rand Corporation</a:t>
            </a:r>
          </a:p>
          <a:p>
            <a:pPr>
              <a:defRPr sz="3000"/>
            </a:pPr>
            <a:r>
              <a:t>• Akhir 1950-an - UNIVAC II</a:t>
            </a:r>
          </a:p>
          <a:p>
            <a:pPr>
              <a:defRPr sz="3000"/>
            </a:pPr>
            <a:r>
              <a:t>—Lebih cepat</a:t>
            </a:r>
          </a:p>
          <a:p>
            <a:pPr>
              <a:defRPr sz="3000"/>
            </a:pPr>
            <a:r>
              <a:t>—Lebih banyak memori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IBM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• 1953 - 701</a:t>
            </a:r>
          </a:p>
          <a:p>
            <a:pPr/>
            <a:r>
              <a:t>- komputer program pertama yang disimpan oleh IBM</a:t>
            </a:r>
          </a:p>
          <a:p>
            <a:pPr/>
            <a:r>
              <a:t>—Kalkulasi ilmiah</a:t>
            </a:r>
          </a:p>
          <a:p>
            <a:pPr/>
            <a:r>
              <a:t>• 1955 - 702</a:t>
            </a:r>
          </a:p>
          <a:p>
            <a:pPr/>
            <a:r>
              <a:t>—Aplikasi bisnis</a:t>
            </a:r>
          </a:p>
          <a:p>
            <a:pPr/>
            <a:r>
              <a:t>• seri 700/7000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Y51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Transistor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Y51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Tabung vakum yang diganti</a:t>
            </a:r>
          </a:p>
          <a:p>
            <a:pPr/>
            <a:r>
              <a:t>  Lebih kecil</a:t>
            </a:r>
          </a:p>
          <a:p>
            <a:pPr/>
            <a:r>
              <a:t>  Lebih murah</a:t>
            </a:r>
          </a:p>
          <a:p>
            <a:pPr/>
            <a:r>
              <a:t>  Lebih sedikit pembuangan panas</a:t>
            </a:r>
          </a:p>
          <a:p>
            <a:pPr/>
            <a:r>
              <a:t>  Perangkat Solid State</a:t>
            </a:r>
          </a:p>
          <a:p>
            <a:pPr/>
            <a:r>
              <a:t>  Terbuat dari silikon (pasir)</a:t>
            </a:r>
          </a:p>
          <a:p>
            <a:pPr/>
            <a:r>
              <a:t>  Diciptakan 1947 di Bell Labs</a:t>
            </a:r>
          </a:p>
          <a:p>
            <a:pPr/>
            <a:r>
              <a:t>  William Shockley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66CCFF"/>
      </a:hlink>
      <a:folHlink>
        <a:srgbClr val="F0E5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2019-09-08T22:19:11Z</dcterms:created>
  <dcterms:modified xsi:type="dcterms:W3CDTF">2019-09-08T23:28:05Z</dcterms:modified>
</cp:coreProperties>
</file>