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9116989" val="970" rev64="64" revOS="3"/>
      <pr:smFileRevision xmlns:pr="smNativeData" dt="1569116989" val="101"/>
      <pr:guideOptions xmlns:pr="smNativeData" dt="156911698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8" d="100"/>
          <a:sy n="58" d="100"/>
        </p:scale>
        <p:origin x="2817" y="208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8" d="100"/>
          <a:sy n="58" d="100"/>
        </p:scale>
        <p:origin x="2817" y="20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solidFill>
            <a:schemeClr val="accent1">
              <a:alpha val="13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I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solidFill>
            <a:schemeClr val="accent1">
              <a:alpha val="13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1C06FDEC-A2F1-530B-BFBE-545EB3F04901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5ABAD5C9-87B7-EF23-F902-71769B4C0F24}" type="slidenum">
              <a:t>{Nr.}</a:t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Q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tQkAAGk1AACF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144B45B-158C-1142-C2FC-E317FAB234B6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9915055-1BE4-C4A6-AA29-EDF31E675CB8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CAAAAAQ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Q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7FA4F34-7ABA-AFB9-F442-8CEC010C02D9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3315C-12C1-06C7-8FEB-E4927FA579B1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tQkAAGk1AACF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PYCes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5E25874-3AA8-B7AE-E65A-CCFB16141099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Hs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194977C-32BC-C161-F22C-C434D9620491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C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Hzn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DB894D-03F1-8E7F-BF63-F52AC72D49A0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4579E1-AFCE-108F-80FD-59DA37B3760C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G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FzwMcY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D92457-19E6-8CD2-A861-EF876A2F5EBA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EDA037F-31F3-8FF5-BD62-C7A04D2C4B92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PdOGXRMAAAAlAAAAZAAAAA8BAAAAkAAAAEgAAACQAAAASAAAAAAAAAAC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BRZa44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PdOGXRMAAAAlAAAAZAAAAA8BAAAAkAAAAEgAAACQAAAASAAAAAAAAAAC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9581DE-90C8-C077-862D-6622CF637033}" type="datetime1">
              <a:t>{Datum/Zeit}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F7D643-0D96-A220-D84F-FB7598012EAE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IWtgro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C10D64-2AC3-94FB-8D79-DCAE43377B89}" type="datetime1">
              <a:t>{Datum/Zeit}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MtTX9Q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5692402-4CE8-3CD2-A6D1-BA876A9F50EF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0F9926C-22DD-AC64-9341-D431DC0F6581}" type="datetime1">
              <a:t>{Datum/Zeit}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LEiME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77A5C49-079A-2FAA-D4C2-F1FF128C22A4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C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625C60-2E82-37AA-CCDA-D8FF12943A8D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JfAEg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A65B6E-2096-F3AD-D81E-D6F815502E83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C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83A0C8-86CD-D656-833B-7003EE757525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A648196-D8B7-3177-F9DC-2E22CF920F7B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ark skies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LN47s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529A1C78-36BF-CFEA-F122-C0BF526C0795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5483F3E-70D8-1DC9-96F0-869C71BE60D3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AE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MN8PE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2857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BqBAAAPg0AABc0AACiFQAAAAAAACYAAAAIAAAAAQAAAAAAAAA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</p:spPr>
        <p:txBody>
          <a:bodyPr/>
          <a:lstStyle/>
          <a:p>
            <a:pPr/>
            <a:r>
              <a:t>Organisasi dan Arsitektur Komputer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BkCAAA1xcAAK0vAADgIgAAAAAAACYAAAAIAAAAAQAAAAAAAAA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</p:spPr>
        <p:txBody>
          <a:bodyPr/>
          <a:lstStyle/>
          <a:p>
            <a:pPr/>
            <a:r>
              <a:t>Pertemuan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Tipe Fisik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Semiconductor</a:t>
            </a:r>
          </a:p>
          <a:p>
            <a:pPr/>
            <a:r>
              <a:t>—RAM</a:t>
            </a:r>
          </a:p>
          <a:p>
            <a:pPr/>
            <a:r>
              <a:t>Magnetic</a:t>
            </a:r>
          </a:p>
          <a:p>
            <a:pPr/>
            <a:r>
              <a:t>—Disk &amp; Tape</a:t>
            </a:r>
          </a:p>
          <a:p>
            <a:pPr/>
            <a:r>
              <a:t>Optical</a:t>
            </a:r>
          </a:p>
          <a:p>
            <a:pPr/>
            <a:r>
              <a:t>—CD &amp; DVD</a:t>
            </a:r>
          </a:p>
          <a:p>
            <a:pPr/>
            <a:r>
              <a:t>Others</a:t>
            </a:r>
          </a:p>
          <a:p>
            <a:pPr/>
            <a:r>
              <a:t>—Bubble</a:t>
            </a:r>
          </a:p>
          <a:p>
            <a:pPr/>
            <a:r>
              <a:t>—Hologram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Karakteristik Fisik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 Decay</a:t>
            </a:r>
          </a:p>
          <a:p>
            <a:pPr/>
            <a:r>
              <a:t> Volatility</a:t>
            </a:r>
          </a:p>
          <a:p>
            <a:pPr/>
            <a:r>
              <a:t> Erasable</a:t>
            </a:r>
          </a:p>
          <a:p>
            <a:pPr/>
            <a:r>
              <a:t> Power consumption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Garis Bawah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Berapa banyak?</a:t>
            </a:r>
          </a:p>
          <a:p>
            <a:pPr/>
            <a:r>
              <a:t>-Kapasitas</a:t>
            </a:r>
          </a:p>
          <a:p>
            <a:pPr/>
            <a:r>
              <a:t>Seberapa cepat?</a:t>
            </a:r>
          </a:p>
          <a:p>
            <a:pPr/>
            <a:r>
              <a:t>-Waktu adalah uang</a:t>
            </a:r>
          </a:p>
          <a:p>
            <a:pPr/>
            <a:r>
              <a:t>Berapa mahalnya?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Daftar Hierarki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 Registers</a:t>
            </a:r>
          </a:p>
          <a:p>
            <a:pPr/>
            <a:r>
              <a:t> L1 Cache</a:t>
            </a:r>
          </a:p>
          <a:p>
            <a:pPr/>
            <a:r>
              <a:t> L2 Cache</a:t>
            </a:r>
          </a:p>
          <a:p>
            <a:pPr/>
            <a:r>
              <a:t> Main memory</a:t>
            </a:r>
          </a:p>
          <a:p>
            <a:pPr/>
            <a:r>
              <a:t> Disk cache</a:t>
            </a:r>
          </a:p>
          <a:p>
            <a:pPr/>
            <a:r>
              <a:t> Disk</a:t>
            </a:r>
          </a:p>
          <a:p>
            <a:pPr/>
            <a:r>
              <a:t> Optical</a:t>
            </a:r>
          </a:p>
          <a:p>
            <a:pPr/>
            <a:r>
              <a:t> Tape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Optimasi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 Dimungkinkan untuk membangun komputer yang hanya menggunakan RAM statis</a:t>
            </a:r>
          </a:p>
          <a:p>
            <a:pPr/>
            <a:r>
              <a:t>Ini akan sangat cepat</a:t>
            </a:r>
          </a:p>
          <a:p>
            <a:pPr/>
            <a:r>
              <a:t>Ini tidak memerlukan cache</a:t>
            </a:r>
          </a:p>
          <a:p>
            <a:pPr/>
            <a:r>
              <a:t>Ini akan menelan biaya jumlah yang sangat besar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HVkL1k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Cache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Sejumlah kecil memori cepat</a:t>
            </a:r>
          </a:p>
          <a:p>
            <a:pPr/>
            <a:r>
              <a:t>• Duduk di antara memori utama normal dan CPU</a:t>
            </a:r>
          </a:p>
          <a:p>
            <a:pPr/>
            <a:r>
              <a:t>• Dapat ditemukan di chip atau modul CPU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PdOGXRMAAAAlAAAAEQAAAC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VR8BQFUfAEAAAAAAAAAAAAAAAAAAAAAAAAAAAAAAAAAAAAAAAAAAP///wJ/f38AgICAA8zMzADAwP8Af39/AAAAAAAAAAAAAAAAAP///wAAAAAAIQAAABgAAAAUAAAAaAIAAFoXAADaNQAAKy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3796030"/>
            <a:ext cx="8362950" cy="27336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Operasi Cache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CPU meminta konten lokasi memori</a:t>
            </a:r>
          </a:p>
          <a:p>
            <a:pPr/>
            <a:r>
              <a:t>Periksa cache untuk data ini</a:t>
            </a:r>
          </a:p>
          <a:p>
            <a:pPr/>
            <a:r>
              <a:t>Jika ada, dapatkan dari cache (cepat)</a:t>
            </a:r>
          </a:p>
          <a:p>
            <a:pPr/>
            <a:r>
              <a:t>Jika tidak ada, baca blok yang diperlukan dari memori utama ke cache</a:t>
            </a:r>
          </a:p>
          <a:p>
            <a:pPr/>
            <a:r>
              <a:t>Kemudian kirim dari cache ke CPU</a:t>
            </a:r>
          </a:p>
          <a:p>
            <a:pPr/>
            <a:r>
              <a:t>Cache menyertakan tag untuk mengidentifikasi blok memori utama mana yang ada di setiap slot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Desain Cache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Ukuran</a:t>
            </a:r>
          </a:p>
          <a:p>
            <a:pPr/>
            <a:r>
              <a:t>Fungsi Pemetaan</a:t>
            </a:r>
          </a:p>
          <a:p>
            <a:pPr/>
            <a:r>
              <a:t>Algoritma Pengganti</a:t>
            </a:r>
          </a:p>
          <a:p>
            <a:pPr/>
            <a:r>
              <a:t>Penulisan Data</a:t>
            </a:r>
          </a:p>
          <a:p>
            <a:pPr/>
            <a:r>
              <a:t>Ukuran blok</a:t>
            </a:r>
          </a:p>
          <a:p>
            <a:pPr/>
            <a:r>
              <a:t>Jumlah Tembolok/Cache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 Biaya</a:t>
            </a:r>
          </a:p>
          <a:p>
            <a:pPr/>
            <a:r>
              <a:t>—Lebih banyak cache itu mahal</a:t>
            </a:r>
          </a:p>
          <a:p>
            <a:pPr/>
            <a:r>
              <a:t>Kecepatan</a:t>
            </a:r>
          </a:p>
          <a:p>
            <a:pPr/>
            <a:r>
              <a:t>—Lebih banyak cache lebih cepat (sampai batas tertentu)</a:t>
            </a:r>
          </a:p>
          <a:p>
            <a:pPr/>
            <a:r>
              <a:t>—Memeriksa cache untuk data membutuhkan waktu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Direct Mapping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800"/>
            </a:pPr>
            <a:r>
              <a:t>Setiap blok peta memori utama hanya satu baris cache</a:t>
            </a:r>
          </a:p>
          <a:p>
            <a:pPr>
              <a:defRPr sz="2800"/>
            </a:pPr>
            <a:r>
              <a:t>-yaitu. jika suatu blok ada dalam cache, itu harus dalam satu tempat tertentu</a:t>
            </a:r>
          </a:p>
          <a:p>
            <a:pPr>
              <a:defRPr sz="2800"/>
            </a:pPr>
            <a:r>
              <a:t>Alamat ada dua bagian</a:t>
            </a:r>
          </a:p>
          <a:p>
            <a:pPr>
              <a:defRPr sz="2800"/>
            </a:pPr>
            <a:r>
              <a:t>Least Significant w Bit mengidentifikasi unik word</a:t>
            </a:r>
          </a:p>
          <a:p>
            <a:pPr>
              <a:defRPr sz="2800"/>
            </a:pPr>
            <a:r>
              <a:t>Most Significant s Bit  menentukan satu blok memori</a:t>
            </a:r>
          </a:p>
          <a:p>
            <a:pPr>
              <a:defRPr sz="2800"/>
            </a:pPr>
            <a:r>
              <a:t> MSB dibagi menjadi bidang baris cache r dan tag s-r (paling signifikan)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Co7Vv8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G8b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Lokasi</a:t>
            </a:r>
          </a:p>
          <a:p>
            <a:pPr/>
            <a:r>
              <a:t>Kapasitas</a:t>
            </a:r>
          </a:p>
          <a:p>
            <a:pPr/>
            <a:r>
              <a:t>Unit transfer</a:t>
            </a:r>
          </a:p>
          <a:p>
            <a:pPr/>
            <a:r>
              <a:t>Metode akses</a:t>
            </a:r>
          </a:p>
          <a:p>
            <a:pPr/>
            <a:r>
              <a:t>Performa</a:t>
            </a:r>
          </a:p>
          <a:p>
            <a:pPr/>
            <a:r>
              <a:t>Tipe fisik</a:t>
            </a:r>
          </a:p>
          <a:p>
            <a:pPr/>
            <a:r>
              <a:t>Karakter fisik</a:t>
            </a:r>
          </a:p>
          <a:p>
            <a:pPr/>
            <a:r>
              <a:t>Organisasi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Kelebihan dan Kekurangan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Sederhana</a:t>
            </a:r>
          </a:p>
          <a:p>
            <a:pPr/>
            <a:r>
              <a:t>Murah</a:t>
            </a:r>
          </a:p>
          <a:p>
            <a:pPr/>
            <a:r>
              <a:t>Memperbaiki lokasi untuk blok yang diberikan</a:t>
            </a:r>
          </a:p>
          <a:p>
            <a:pPr/>
            <a:r>
              <a:t>—Jika sebuah program mengakses 2 blok yang memetakan ke garis yang sama berulang kali, cache miss sangat tinggi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Associative Mapping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Blok memori utama dapat memuat ke mana saja garis cache</a:t>
            </a:r>
          </a:p>
          <a:p>
            <a:pPr/>
            <a:r>
              <a:t>Alamat memori diartikan sebagai tag dan word</a:t>
            </a:r>
          </a:p>
          <a:p>
            <a:pPr/>
            <a:r>
              <a:t>Tag secara unik mengidentifikasi blok memori</a:t>
            </a:r>
          </a:p>
          <a:p>
            <a:pPr/>
            <a:r>
              <a:t>Setiap tag baris diperiksa untuk kecocokan</a:t>
            </a:r>
          </a:p>
          <a:p>
            <a:pPr/>
            <a:r>
              <a:t>Pencarian cache menjadi mahal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Set Associative Mapping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Cache dibagi menjadi beberapa set</a:t>
            </a:r>
          </a:p>
          <a:p>
            <a:pPr/>
            <a:r>
              <a:t>Setiap set berisi sejumlah garis</a:t>
            </a:r>
          </a:p>
          <a:p>
            <a:pPr/>
            <a:r>
              <a:t>Blok yang diberikan memetakan ke setiap baris dalam suatu yang diberikan set</a:t>
            </a:r>
          </a:p>
          <a:p>
            <a:pPr/>
            <a:r>
              <a:t>-misalnya.</a:t>
            </a:r>
          </a:p>
          <a:p>
            <a:pPr/>
            <a:r>
              <a:t>—2 pemetaan asosiatif cara</a:t>
            </a:r>
          </a:p>
          <a:p>
            <a:pPr/>
            <a:r>
              <a:t>—Blok yang diberikan bisa dalam satu dari 2 baris hanya dalam satu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Algoritma Pengganti (1)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Direct mapping</a:t>
            </a:r>
          </a:p>
          <a:p>
            <a:pPr/>
            <a:r>
              <a:t>Tidak ada pilihan</a:t>
            </a:r>
          </a:p>
          <a:p>
            <a:pPr/>
            <a:r>
              <a:t>Setiap blok hanya memetakan ke satu baris</a:t>
            </a:r>
          </a:p>
          <a:p>
            <a:pPr/>
            <a:r>
              <a:t>Ganti baris itu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Algoritma Pengganti (2)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marL="0" indent="0">
              <a:buNone/>
            </a:pPr>
            <a:r>
              <a:t>Associative &amp; Set Associative</a:t>
            </a:r>
          </a:p>
          <a:p>
            <a:pPr/>
            <a:r>
              <a:t>Hardware implemented algorithm (speed)</a:t>
            </a:r>
          </a:p>
          <a:p>
            <a:pPr/>
            <a:r>
              <a:t>Least Recently used (LRU)</a:t>
            </a:r>
          </a:p>
          <a:p>
            <a:pPr/>
            <a:r>
              <a:t>First in first out (FIFO)</a:t>
            </a:r>
          </a:p>
          <a:p>
            <a:pPr/>
            <a:r>
              <a:t>Least frequently used</a:t>
            </a:r>
          </a:p>
          <a:p>
            <a:pPr/>
            <a:r>
              <a:t>Random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Penulisan Data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Tidak boleh menimpa blok cache kecuali jika memori utama terbarui</a:t>
            </a:r>
          </a:p>
          <a:p>
            <a:pPr/>
            <a:r>
              <a:t>Banyak CPU mungkin memiliki cache individual</a:t>
            </a:r>
          </a:p>
          <a:p>
            <a:pPr/>
            <a:r>
              <a:t>I / O dapat menangani memori utama secara langsung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Write Through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Semua menulis masuk ke memori utama serta cache</a:t>
            </a:r>
          </a:p>
          <a:p>
            <a:pPr/>
            <a:r>
              <a:t>Banyak CPU dapat memonitor lalu lintas memori utama agar selalu memperbarui cache (ke CPU) lokal</a:t>
            </a:r>
          </a:p>
          <a:p>
            <a:pPr/>
            <a:r>
              <a:t>Banyak lalu lintas</a:t>
            </a:r>
          </a:p>
          <a:p>
            <a:pPr/>
            <a:r>
              <a:t>Memperlambat menulis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HJH4I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Write Back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Co7Vv8MAAAAEAAAAAAAAAAAAAAAAAAAAAAAAAAeAAAAaAAAAAAAAAAAAAAAAAAAAAAAAAAAAAAAECcAABAnAAAAAAAAAAAAAAAAAAAAAAAAAAAAAAAAAAAAAAAAAAAAABQAAAAAAAAAwMD/AAAAAABkAAAAMgAAAAAAAABkAAAAAAAAAH9/fwAKAAAAHwAAAFQAAAABVHwFAVR8AQAAAAAAAAAAAAAAAAAAAAAAAAAAAAAAAAAAAAAAAAAA////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Pembaruan awalnya dibuat hanya dalam cache</a:t>
            </a:r>
          </a:p>
          <a:p>
            <a:pPr/>
            <a:r>
              <a:t>Bit pembaruan untuk slot cache diatur ketika pembaruan terjadi</a:t>
            </a:r>
          </a:p>
          <a:p>
            <a:pPr/>
            <a:r>
              <a:t>Jika blok harus diganti, tulis ke memori utama hanya jika bit pembaruan diatur</a:t>
            </a:r>
          </a:p>
          <a:p>
            <a:pPr/>
            <a:r>
              <a:t>Tembolok lain tidak sinkron</a:t>
            </a:r>
          </a:p>
          <a:p>
            <a:pPr/>
            <a:r>
              <a:t>I / O harus mengakses memori utama melalui cache</a:t>
            </a:r>
          </a:p>
          <a:p>
            <a:pPr/>
            <a:r>
              <a:t>N.B. 15% dari referensi memori ditulis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Lokasi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CPU</a:t>
            </a:r>
          </a:p>
          <a:p>
            <a:pPr/>
            <a:r>
              <a:t>Internal</a:t>
            </a:r>
          </a:p>
          <a:p>
            <a:pPr/>
            <a:r>
              <a:t>External</a:t>
            </a:r>
          </a:p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PdOGXRMAAAAlAAAAEQAAAC8BAAAAkAAAAEgAAACQAAAASAAAAAAAAAAAAAAAAAAAAAEAAABQAAAAAAAAAAAA4D8AAAAAAADgPwAAAAAAAOA/AAAAAAAA4D8AAAAAAADgPwAAAAAAAOA/AAAAAAAA4D8AAAAAAADgPwAAAAAAAOA/AAAAAAAA4D8CAAAAjAAAAAAAAAAAAAAAAVR8DAFUf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VR8BQFUfAEAAAAAAAAAAAAAAAAAAAAAAAAAAAAAAAAAAAAAAAAAAP///wJ/f38AgICAA8zMzADAwP8Af39/AAAAAAAAAAAAAAAAAP///wAAAAAAIQAAABgAAAAUAAAAAxsAAM0JAAD4NAAAoy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593215"/>
            <a:ext cx="4219575" cy="43624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Kapasitas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Ukuran dengan Word</a:t>
            </a:r>
          </a:p>
          <a:p>
            <a:pPr/>
            <a:r>
              <a:t>—Microsoft Windows API mendefinisikan WORD sebagai 16 bit, DWORD sebagai 32 bit dan QWORD sebagai 64 bit, terlepas dari prosesor.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Transfer Unit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HMd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Internal</a:t>
            </a:r>
          </a:p>
          <a:p>
            <a:pPr/>
            <a:r>
              <a:t>—Biasanya diatur oleh lebar bus data</a:t>
            </a:r>
          </a:p>
          <a:p>
            <a:pPr/>
            <a:r>
              <a:t>Eksternal</a:t>
            </a:r>
          </a:p>
          <a:p>
            <a:pPr/>
            <a:r>
              <a:t>—Biasanya sebuah blok yang jauh lebih besar dari sebuah </a:t>
            </a:r>
            <a:r>
              <a:rPr i="1"/>
              <a:t>word</a:t>
            </a:r>
          </a:p>
          <a:p>
            <a:pPr/>
            <a:r>
              <a:t>Unit yang bisa dialamatkan</a:t>
            </a:r>
          </a:p>
          <a:p>
            <a:pPr/>
            <a:r>
              <a:t>—Lokasi terkecil yang bisa ditangani secara unik</a:t>
            </a:r>
          </a:p>
          <a:p>
            <a:pPr/>
            <a:r>
              <a:t>—Menggunakan </a:t>
            </a:r>
            <a:r>
              <a:rPr i="1"/>
              <a:t>word </a:t>
            </a:r>
            <a:r>
              <a:t>internal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KQB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Metode Akses (1)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J8AAC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800"/>
            </a:pPr>
            <a:r>
              <a:t> Sekuensial</a:t>
            </a:r>
          </a:p>
          <a:p>
            <a:pPr>
              <a:defRPr sz="2800"/>
            </a:pPr>
            <a:r>
              <a:t>— Mulailah dari awal dan baca secara berurutan</a:t>
            </a:r>
          </a:p>
          <a:p>
            <a:pPr>
              <a:defRPr sz="2800"/>
            </a:pPr>
            <a:r>
              <a:t>—Waktu akses tergantung pada lokasi data dan lokasi sebelumnya</a:t>
            </a:r>
          </a:p>
          <a:p>
            <a:pPr>
              <a:defRPr sz="2800"/>
            </a:pPr>
            <a:r>
              <a:t>Langsung</a:t>
            </a:r>
          </a:p>
          <a:p>
            <a:pPr>
              <a:defRPr sz="2800"/>
            </a:pPr>
            <a:r>
              <a:t>—Blok individu memiliki alamat unik</a:t>
            </a:r>
          </a:p>
          <a:p>
            <a:pPr>
              <a:defRPr sz="2800"/>
            </a:pPr>
            <a:r>
              <a:t>—Akses adalah dengan melompat ke sekitar plus pencarian berurutan</a:t>
            </a:r>
          </a:p>
          <a:p>
            <a:pPr>
              <a:defRPr sz="2800"/>
            </a:pPr>
            <a:r>
              <a:t>—Waktu akses tergantung pada lokasi dan sebelumnya lokasi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Metode Akses (2)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800"/>
            </a:pPr>
            <a:r>
              <a:t>Acak</a:t>
            </a:r>
          </a:p>
          <a:p>
            <a:pPr>
              <a:defRPr sz="2800"/>
            </a:pPr>
            <a:r>
              <a:t>—Alamat individu mengidentifikasi lokasi dengan tepat</a:t>
            </a:r>
          </a:p>
          <a:p>
            <a:pPr>
              <a:defRPr sz="2800"/>
            </a:pPr>
            <a:r>
              <a:t>—Waktu akses tidak tergantung pada lokasi atau akses sebelumnya</a:t>
            </a:r>
          </a:p>
          <a:p>
            <a:pPr>
              <a:defRPr sz="2800"/>
            </a:pPr>
            <a:r>
              <a:t>Asosiatif</a:t>
            </a:r>
          </a:p>
          <a:p>
            <a:pPr>
              <a:defRPr sz="2800"/>
            </a:pPr>
            <a:r>
              <a:t>—Data terletak dengan perbandingan dengan isi sebagian dari toko</a:t>
            </a:r>
          </a:p>
          <a:p>
            <a:pPr>
              <a:defRPr sz="2800"/>
            </a:pPr>
            <a:r>
              <a:t>—Waktu akses tidak tergantung pada lokasi atau akses sebelumnya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Hierarki Memori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Registers</a:t>
            </a:r>
          </a:p>
          <a:p>
            <a:pPr/>
            <a:r>
              <a:t>—In CPU</a:t>
            </a:r>
          </a:p>
          <a:p>
            <a:pPr/>
            <a:r>
              <a:t>• Internal or Main memory</a:t>
            </a:r>
          </a:p>
          <a:p>
            <a:pPr/>
            <a:r>
              <a:t>—May include one or more levels of cache</a:t>
            </a:r>
          </a:p>
          <a:p>
            <a:pPr/>
            <a:r>
              <a:t>—“RAM”</a:t>
            </a:r>
          </a:p>
          <a:p>
            <a:pPr/>
            <a:r>
              <a:t>• External memory</a:t>
            </a:r>
          </a:p>
          <a:p>
            <a:pPr/>
            <a:r>
              <a:t>—Backing store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PdOGXRMAAAAlAAAAZAAAAA8BAAAAkAAAAEgAAACQAAAASAAAAAAAAAABAAAAAAAAAAEAAABQAAAAAAAAAAAA4D8AAAAAAADgPwAAAAAAAOA/AAAAAAAA4D8AAAAAAADgPwAAAAAAAOA/AAAAAAAA4D8AAAAAAADgPwAAAAAAAOA/AAAAAAAA4D8CAAAAjAAAAAEAAAAAAAAAAVR8DAFUfAhY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Kinerja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PdOGXRMAAAAlAAAAZAAAAA8BAAAAkAAAAEgAAACQAAAASAAAAAAAAAAAAAAAAAAAAAEAAABQAAAAAAAAAAAA4D8AAAAAAADgPwAAAAAAAOA/AAAAAAAA4D8AAAAAAADgPwAAAAAAAOA/AAAAAAAA4D8AAAAAAADgPwAAAAAAAOA/AAAAAAAA4D8CAAAAjAAAAAEAAAAAAAAAAVR8DAFUfAhX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ABVHwFAVR8AQAAAAAAAAAAAAAAAAAAAAAAAAAAAAAAAAAAAAAAAAAA////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Waktu akses</a:t>
            </a:r>
          </a:p>
          <a:p>
            <a:pPr/>
            <a:r>
              <a:t>—Waktu antara mempresentasikan alamat dan mendapatkan data yang valid</a:t>
            </a:r>
          </a:p>
          <a:p>
            <a:pPr/>
            <a:r>
              <a:t>Waktu Siklus Memori</a:t>
            </a:r>
          </a:p>
          <a:p>
            <a:pPr/>
            <a:r>
              <a:t>—Waktu mungkin diperlukan untuk memori "Pulih" sebelum akses berikutnya</a:t>
            </a:r>
          </a:p>
          <a:p>
            <a:pPr/>
            <a:r>
              <a:t>—Waktu siklus adalah akses + pemulihan</a:t>
            </a:r>
          </a:p>
          <a:p>
            <a:pPr/>
            <a:r>
              <a:t>Tingkat Transfer</a:t>
            </a:r>
          </a:p>
          <a:p>
            <a:pPr/>
            <a:r>
              <a:t>—Rate di mana data dapat dipindahkan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6">
      <a:dk1>
        <a:srgbClr val="FFFFFF"/>
      </a:dk1>
      <a:lt1>
        <a:srgbClr val="01547C"/>
      </a:lt1>
      <a:dk2>
        <a:srgbClr val="BBE0E3"/>
      </a:dk2>
      <a:lt2>
        <a:srgbClr val="808080"/>
      </a:lt2>
      <a:accent1>
        <a:srgbClr val="01547C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02E3FD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006273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8080"/>
        </a:lt1>
        <a:dk2>
          <a:srgbClr val="FFFFFF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27BDD8"/>
        </a:hlink>
        <a:folHlink>
          <a:srgbClr val="54B3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EE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BFBBDB"/>
        </a:dk1>
        <a:lt1>
          <a:srgbClr val="666699"/>
        </a:lt1>
        <a:dk2>
          <a:srgbClr val="BFBBDB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1547C"/>
        </a:lt1>
        <a:dk2>
          <a:srgbClr val="BBE0E3"/>
        </a:dk2>
        <a:lt2>
          <a:srgbClr val="808080"/>
        </a:lt2>
        <a:accent1>
          <a:srgbClr val="01547C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02E3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1547C"/>
    </a:dk1>
    <a:lt1>
      <a:srgbClr val="FFFFFF"/>
    </a:lt1>
    <a:dk2>
      <a:srgbClr val="808080"/>
    </a:dk2>
    <a:lt2>
      <a:srgbClr val="BBE0E3"/>
    </a:lt2>
    <a:accent1>
      <a:srgbClr val="01547C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02E3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2019-09-22T00:39:58Z</dcterms:created>
  <dcterms:modified xsi:type="dcterms:W3CDTF">2019-09-22T01:49:49Z</dcterms:modified>
</cp:coreProperties>
</file>