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6.jpeg" ContentType="image/jpeg"/>
  <Override PartName="/ppt/media/image5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7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0560" cy="48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0560" cy="48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084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732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084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732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0560" cy="48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084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732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084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732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0560" cy="48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0560" cy="48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084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732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084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732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0560" cy="48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57084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637320" y="223200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0400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57084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637320" y="4525560"/>
            <a:ext cx="292032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52556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2232000"/>
            <a:ext cx="442620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25560"/>
            <a:ext cx="9070560" cy="209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840" cy="94716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840" cy="947160"/>
          </a:xfrm>
          <a:prstGeom prst="rect">
            <a:avLst/>
          </a:prstGeom>
          <a:ln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840" cy="94716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840" cy="947160"/>
          </a:xfrm>
          <a:prstGeom prst="rect">
            <a:avLst/>
          </a:prstGeom>
          <a:ln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560" cy="104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560" cy="439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190548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TIS13534P KOMUNIKASI DAN KEAMANAN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3456000"/>
            <a:ext cx="9070560" cy="26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Minggu 1 - Pengantar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Jenis-jenis Serangan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Bagaimana Transmisi Data berjalan secara normal?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mengalir dari A ke B tanpa ada gangguan.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57" name="Group 3"/>
          <p:cNvGrpSpPr/>
          <p:nvPr/>
        </p:nvGrpSpPr>
        <p:grpSpPr>
          <a:xfrm>
            <a:off x="2286000" y="4297680"/>
            <a:ext cx="5943240" cy="1645560"/>
            <a:chOff x="2286000" y="4297680"/>
            <a:chExt cx="5943240" cy="1645560"/>
          </a:xfrm>
        </p:grpSpPr>
        <p:sp>
          <p:nvSpPr>
            <p:cNvPr id="258" name="CustomShape 4"/>
            <p:cNvSpPr/>
            <p:nvPr/>
          </p:nvSpPr>
          <p:spPr>
            <a:xfrm>
              <a:off x="2286000" y="4480560"/>
              <a:ext cx="146268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59" name="Line 5"/>
            <p:cNvSpPr/>
            <p:nvPr/>
          </p:nvSpPr>
          <p:spPr>
            <a:xfrm>
              <a:off x="3931920" y="5120640"/>
              <a:ext cx="2377440" cy="3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6"/>
            <p:cNvSpPr/>
            <p:nvPr/>
          </p:nvSpPr>
          <p:spPr>
            <a:xfrm>
              <a:off x="6492240" y="4297680"/>
              <a:ext cx="1737000" cy="16455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1. Interupsi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Transmisi Data dari A ke B dihentikan oleh orang ke 3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63" name="Group 3"/>
          <p:cNvGrpSpPr/>
          <p:nvPr/>
        </p:nvGrpSpPr>
        <p:grpSpPr>
          <a:xfrm>
            <a:off x="2011680" y="3657600"/>
            <a:ext cx="5943240" cy="1645560"/>
            <a:chOff x="2011680" y="3657600"/>
            <a:chExt cx="5943240" cy="1645560"/>
          </a:xfrm>
        </p:grpSpPr>
        <p:sp>
          <p:nvSpPr>
            <p:cNvPr id="264" name="CustomShape 4"/>
            <p:cNvSpPr/>
            <p:nvPr/>
          </p:nvSpPr>
          <p:spPr>
            <a:xfrm>
              <a:off x="2011680" y="3840480"/>
              <a:ext cx="146268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65" name="Line 5"/>
            <p:cNvSpPr/>
            <p:nvPr/>
          </p:nvSpPr>
          <p:spPr>
            <a:xfrm>
              <a:off x="3657600" y="4480560"/>
              <a:ext cx="1828440" cy="3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6"/>
            <p:cNvSpPr/>
            <p:nvPr/>
          </p:nvSpPr>
          <p:spPr>
            <a:xfrm>
              <a:off x="6217920" y="3657600"/>
              <a:ext cx="1737000" cy="16455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67" name="Line 7"/>
            <p:cNvSpPr/>
            <p:nvPr/>
          </p:nvSpPr>
          <p:spPr>
            <a:xfrm>
              <a:off x="5577120" y="3840120"/>
              <a:ext cx="360" cy="1188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Serangan Jenis Interupsi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2232000"/>
            <a:ext cx="907056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Denial-of-Service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Membanjiri jaringan lokal/internet dengan paket-paket tidak jelas/tidak berguna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Sehingga data dari A sulit akan sampai di B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Ping of Death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Menggunakan alat/utiliti lokal untuk melakukan pengecekan waktu yang dibutuhkan untuk mengirim banyak data.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TCP SYN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Membanjiri komputer lain dengan paket TCP yang kacau dan tidak jelas.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2. Interception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Intersepsi menangkap pesan dari A, dan komputer B menerima pesan tersebut secara utuh.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72" name="Group 3"/>
          <p:cNvGrpSpPr/>
          <p:nvPr/>
        </p:nvGrpSpPr>
        <p:grpSpPr>
          <a:xfrm>
            <a:off x="2194560" y="3331440"/>
            <a:ext cx="5943240" cy="3291480"/>
            <a:chOff x="2194560" y="3331440"/>
            <a:chExt cx="5943240" cy="3291480"/>
          </a:xfrm>
        </p:grpSpPr>
        <p:sp>
          <p:nvSpPr>
            <p:cNvPr id="273" name="CustomShape 4"/>
            <p:cNvSpPr/>
            <p:nvPr/>
          </p:nvSpPr>
          <p:spPr>
            <a:xfrm>
              <a:off x="2194560" y="3514320"/>
              <a:ext cx="146268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4" name="Line 5"/>
            <p:cNvSpPr/>
            <p:nvPr/>
          </p:nvSpPr>
          <p:spPr>
            <a:xfrm>
              <a:off x="3840480" y="4154400"/>
              <a:ext cx="2377440" cy="3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6"/>
            <p:cNvSpPr/>
            <p:nvPr/>
          </p:nvSpPr>
          <p:spPr>
            <a:xfrm>
              <a:off x="6400800" y="3331440"/>
              <a:ext cx="1737000" cy="16455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6" name="CustomShape 7"/>
            <p:cNvSpPr/>
            <p:nvPr/>
          </p:nvSpPr>
          <p:spPr>
            <a:xfrm>
              <a:off x="4389120" y="5251680"/>
              <a:ext cx="155412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7" name="Line 8"/>
            <p:cNvSpPr/>
            <p:nvPr/>
          </p:nvSpPr>
          <p:spPr>
            <a:xfrm>
              <a:off x="4572000" y="4154400"/>
              <a:ext cx="365760" cy="100584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Serangan Jenis Interception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Semua software jenis sniffer mampu melakukan ini.</a:t>
            </a:r>
            <a:endParaRPr b="0" lang="en-US" sz="32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Wireshark, TCPDUMP, DSniff, Aircrack-ng, dll</a:t>
            </a:r>
            <a:endParaRPr b="0" lang="en-US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Serangan ini lebih sering terjadi di area WIFI. 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Karena WIFI menggunakan sistematika broadcast packet sehingga orang lain yang terhubung bisa membaca paket yang mengalir.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3. Modifikasi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2232000"/>
            <a:ext cx="8822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Pesan dari A ditangkap dan dimodifikasi oleh pihak C, yang kemudian pengiriman dilanjutkan ke B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82" name="Group 3"/>
          <p:cNvGrpSpPr/>
          <p:nvPr/>
        </p:nvGrpSpPr>
        <p:grpSpPr>
          <a:xfrm>
            <a:off x="2103120" y="3657600"/>
            <a:ext cx="5943240" cy="3291480"/>
            <a:chOff x="2103120" y="3657600"/>
            <a:chExt cx="5943240" cy="3291480"/>
          </a:xfrm>
        </p:grpSpPr>
        <p:sp>
          <p:nvSpPr>
            <p:cNvPr id="283" name="CustomShape 4"/>
            <p:cNvSpPr/>
            <p:nvPr/>
          </p:nvSpPr>
          <p:spPr>
            <a:xfrm>
              <a:off x="2103120" y="3840480"/>
              <a:ext cx="146268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84" name="Line 5"/>
            <p:cNvSpPr/>
            <p:nvPr/>
          </p:nvSpPr>
          <p:spPr>
            <a:xfrm>
              <a:off x="3749040" y="4480560"/>
              <a:ext cx="1188720" cy="109728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6"/>
            <p:cNvSpPr/>
            <p:nvPr/>
          </p:nvSpPr>
          <p:spPr>
            <a:xfrm>
              <a:off x="6309360" y="3657600"/>
              <a:ext cx="1737000" cy="16455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86" name="CustomShape 7"/>
            <p:cNvSpPr/>
            <p:nvPr/>
          </p:nvSpPr>
          <p:spPr>
            <a:xfrm>
              <a:off x="4297680" y="5577840"/>
              <a:ext cx="155412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87" name="Line 8"/>
            <p:cNvSpPr/>
            <p:nvPr/>
          </p:nvSpPr>
          <p:spPr>
            <a:xfrm flipV="1">
              <a:off x="5303160" y="4572000"/>
              <a:ext cx="1006200" cy="91440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Serangan Jenis Modifikasi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SQL Injection, menyisipkan perintah SQL ketika  sebuah aplikasi menjalankan statement SQL lain. Hal ini terjadi karena level keamanan web yang tidak sempurna.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Modifikasi Informasi oleh Virus/Trojan/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4. Fabrikasi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2232000"/>
            <a:ext cx="9188280" cy="15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Pihak C memberikan informasi palsu ke pihak B. Mereka ini ingin mencuri informasi rahasia seperti e-mail dan password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92" name="Group 3"/>
          <p:cNvGrpSpPr/>
          <p:nvPr/>
        </p:nvGrpSpPr>
        <p:grpSpPr>
          <a:xfrm>
            <a:off x="3931920" y="3931920"/>
            <a:ext cx="5943240" cy="3291480"/>
            <a:chOff x="3931920" y="3931920"/>
            <a:chExt cx="5943240" cy="3291480"/>
          </a:xfrm>
        </p:grpSpPr>
        <p:sp>
          <p:nvSpPr>
            <p:cNvPr id="293" name="CustomShape 4"/>
            <p:cNvSpPr/>
            <p:nvPr/>
          </p:nvSpPr>
          <p:spPr>
            <a:xfrm>
              <a:off x="3931920" y="4114800"/>
              <a:ext cx="146268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94" name="Line 5"/>
            <p:cNvSpPr/>
            <p:nvPr/>
          </p:nvSpPr>
          <p:spPr>
            <a:xfrm flipV="1">
              <a:off x="6857640" y="4754880"/>
              <a:ext cx="1097640" cy="109728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6"/>
            <p:cNvSpPr/>
            <p:nvPr/>
          </p:nvSpPr>
          <p:spPr>
            <a:xfrm>
              <a:off x="8138160" y="3931920"/>
              <a:ext cx="1737000" cy="16455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96" name="CustomShape 7"/>
            <p:cNvSpPr/>
            <p:nvPr/>
          </p:nvSpPr>
          <p:spPr>
            <a:xfrm>
              <a:off x="6126480" y="5852160"/>
              <a:ext cx="1554120" cy="13712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Serangan-Serangan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Serangan Pasif</a:t>
            </a:r>
            <a:endParaRPr b="0" lang="en-US" sz="32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Serangan yang sifatnya tidak merusak sistem komputer, dan lebih ingin mendapatkan informasi</a:t>
            </a:r>
            <a:endParaRPr b="0" lang="en-US" sz="2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Serangan Aktif</a:t>
            </a:r>
            <a:endParaRPr b="0" lang="en-US" sz="32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Serangan yang sifatnya merusak/memodifikasi sistem sehingga dapat membuat komputer berfungsi secara tidak baik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Serangan Pasif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Packet Sniffer, Traffic Analysis merupakan serangan pasif yang bertujuan mendapatkan informasi yang mengalir.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Contoh: Wireshark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408600"/>
            <a:ext cx="9070560" cy="12614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About 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2020680"/>
            <a:ext cx="9070560" cy="5202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&gt; Nama : Alauddin Maulana Hirzan, S. Kom, M. CS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&gt; Kota Asal : Semarang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&gt; Pendidikan Terakhir : S2 (Teknologi Antar Jaringan)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&gt; Alamat : Jalan Bukit Sambiroto Asri Raya no 271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RT 10 RW 08 Kelurahan Sambiroto Kecamatan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Tembalang, Semarang.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Kontak: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No. HP (WA) : 085-855-429-229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E-Mail : maulanahirzan@yandex.com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Serangan Aktif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4000" y="2232000"/>
            <a:ext cx="9070560" cy="48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Masquerade: Penyerang berpura-pura menjadi user lain untuk mendapatkan informasi, menciptakan data palsu, atau mengambil alih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Replay: Menangkap data dan memperoleh otorisasi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Modifikasi: Mengubah pesan yang dikirimkan orang lain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Denial-of-Service: Membuat server tidak mampu menjalankan layanannya secara baik.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3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Layanan Keamanan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latin typeface="Arial"/>
              </a:rPr>
              <a:t>1. Kerahasiaan (Confidentiality)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Data harus dilindungi (diproteksi) dari serangan dari luar. Perlindungan ini juga harus memasukkan perlindungan dari analisa lalu lintas data.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Caranya? Enkripsi End-to-End jaringan dengan VPN. Teknologi SSL/HTTPS/SFTP.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Layanan Keamanan #2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Otentik (Authentication)</a:t>
            </a:r>
            <a:endParaRPr b="0" lang="en-US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Data yang diterima merupakan data yang datang dari sumber yang terpercaya.</a:t>
            </a:r>
            <a:endParaRPr b="0" lang="en-US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Jika ada data yang datang dari sumber yang tidak bisa dipercaya, ada kemungkinan hal itu merupakan serangan </a:t>
            </a:r>
            <a:r>
              <a:rPr b="1" i="1" lang="en-US" sz="2800" spc="-1" strike="noStrike">
                <a:latin typeface="Arial"/>
              </a:rPr>
              <a:t>Fabrikasi </a:t>
            </a:r>
            <a:r>
              <a:rPr b="0" lang="en-US" sz="2800" spc="-1" strike="noStrike">
                <a:latin typeface="Arial"/>
              </a:rPr>
              <a:t>atau </a:t>
            </a:r>
            <a:r>
              <a:rPr b="1" i="1" lang="en-US" sz="2800" spc="-1" strike="noStrike">
                <a:latin typeface="Arial"/>
              </a:rPr>
              <a:t>Masquerade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Jika tidak hati-hati, data keamanan bisa dicuri bahkan akses user bisa diambil alih.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Layanan Keamanan #3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Integritas (Integrity)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yang baik dikirimkan maupun diterima haruslah asli atau tidak ada perubahan sedikitpun disaat transmisi sedang berlangsung. 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Jika terjadi perubahan, ada kemungkinan bahwa data telah dimodifikasi oleh pihak ketiga, atau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Terjadi kerusakan disaat transmissi dikarenakan oleh </a:t>
            </a:r>
            <a:r>
              <a:rPr b="1" i="1" lang="en-US" sz="3200" spc="-1" strike="noStrike">
                <a:latin typeface="Arial"/>
              </a:rPr>
              <a:t>noise</a:t>
            </a:r>
            <a:r>
              <a:rPr b="0" lang="en-US" sz="3200" spc="-1" strike="noStrike">
                <a:latin typeface="Arial"/>
              </a:rPr>
              <a:t> lingkungan.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Layanan Keamanan #4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 Non-Repudiation</a:t>
            </a:r>
            <a:endParaRPr b="0" lang="en-US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User pengirim maupun penerima dipastikan tidak menolak/menyangkal bahwa dia telah mengirimkan/menerima data. Sehingga bisa diyakinkan bahwa data tersebut datang dari sumber yang bisa dipercaya.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Layanan Akses #5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 Kontrol Akses (Access Control)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Membatas gerak-gerik pengguna dalam menggunakan sistem atau aplikasi melalui media aplikasi.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Contoh: User yang terkoneksi melalui SSH bisa dibatasi untuk tidak menggunakan akun root (Administrator).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Layanan Keamanan #6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6. Ketersediaan (Availability)</a:t>
            </a:r>
            <a:endParaRPr b="0" lang="en-US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Menjaga ketersediaan informasi bagi klien merupakan kewajiban yang harus dilakukan oleh server (biasanya web server). </a:t>
            </a:r>
            <a:endParaRPr b="0" lang="en-US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Ada beberapa jenis serangan yang mengakibatkan server sulit diakses yang mengakibatkan mengurangi ketersediaan untuk klien</a:t>
            </a:r>
            <a:endParaRPr b="0" lang="en-US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Contoh: Denial-of-Service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Model Untuk Keamanan Jaringan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8" name="Picture 2" descr=""/>
          <p:cNvPicPr/>
          <p:nvPr/>
        </p:nvPicPr>
        <p:blipFill>
          <a:blip r:embed="rId1"/>
          <a:stretch/>
        </p:blipFill>
        <p:spPr>
          <a:xfrm>
            <a:off x="0" y="1920240"/>
            <a:ext cx="10019880" cy="5278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Model #1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Jika menggunakan model ini kita diharuskan: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Menyiapkan algoritma yang cocok untuk transformasi keamanan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Membuat kunci rahasia untuk algoritma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Mengembangkan metode untuk pendistribusian data rahasia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Mengkhususkan protokol yang digunakan untuk pengiriman data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Model Keamanan Jaringan #2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22" name="Picture 2" descr=""/>
          <p:cNvPicPr/>
          <p:nvPr/>
        </p:nvPicPr>
        <p:blipFill>
          <a:blip r:embed="rId1"/>
          <a:stretch/>
        </p:blipFill>
        <p:spPr>
          <a:xfrm>
            <a:off x="100800" y="1706040"/>
            <a:ext cx="9979920" cy="5853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Perkuliahan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Mahasiswa diizinkan terlambat 15 menit</a:t>
            </a:r>
            <a:endParaRPr b="0" lang="en-US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Makan Permen/Minum Air Botol </a:t>
            </a:r>
            <a:endParaRPr b="0" lang="en-US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Makanan Ringan</a:t>
            </a:r>
            <a:endParaRPr b="0" lang="en-US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Tugas bisa dikirimkan melalui e-mail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589520" y="2834640"/>
            <a:ext cx="730800" cy="639360"/>
          </a:xfrm>
          <a:prstGeom prst="smileyFace">
            <a:avLst>
              <a:gd name="adj" fmla="val 9282"/>
            </a:avLst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4480560" y="3566160"/>
            <a:ext cx="730800" cy="730800"/>
          </a:xfrm>
          <a:custGeom>
            <a:avLst/>
            <a:gdLst/>
            <a:ahLst/>
            <a:rect l="l" t="t" r="r" b="b"/>
            <a:pathLst>
              <a:path w="2033" h="2033">
                <a:moveTo>
                  <a:pt x="1016" y="0"/>
                </a:moveTo>
                <a:cubicBezTo>
                  <a:pt x="1592" y="0"/>
                  <a:pt x="2032" y="440"/>
                  <a:pt x="2032" y="1016"/>
                </a:cubicBezTo>
                <a:cubicBezTo>
                  <a:pt x="2032" y="1592"/>
                  <a:pt x="1592" y="2032"/>
                  <a:pt x="1016" y="2032"/>
                </a:cubicBezTo>
                <a:cubicBezTo>
                  <a:pt x="440" y="2032"/>
                  <a:pt x="0" y="1592"/>
                  <a:pt x="0" y="1016"/>
                </a:cubicBezTo>
                <a:cubicBezTo>
                  <a:pt x="0" y="440"/>
                  <a:pt x="440" y="0"/>
                  <a:pt x="1016" y="0"/>
                </a:cubicBezTo>
                <a:moveTo>
                  <a:pt x="395" y="574"/>
                </a:moveTo>
                <a:lnTo>
                  <a:pt x="374" y="606"/>
                </a:lnTo>
                <a:lnTo>
                  <a:pt x="354" y="639"/>
                </a:lnTo>
                <a:lnTo>
                  <a:pt x="336" y="672"/>
                </a:lnTo>
                <a:lnTo>
                  <a:pt x="320" y="707"/>
                </a:lnTo>
                <a:lnTo>
                  <a:pt x="305" y="742"/>
                </a:lnTo>
                <a:lnTo>
                  <a:pt x="292" y="778"/>
                </a:lnTo>
                <a:lnTo>
                  <a:pt x="281" y="815"/>
                </a:lnTo>
                <a:lnTo>
                  <a:pt x="272" y="852"/>
                </a:lnTo>
                <a:lnTo>
                  <a:pt x="265" y="889"/>
                </a:lnTo>
                <a:lnTo>
                  <a:pt x="259" y="927"/>
                </a:lnTo>
                <a:lnTo>
                  <a:pt x="256" y="965"/>
                </a:lnTo>
                <a:lnTo>
                  <a:pt x="254" y="1003"/>
                </a:lnTo>
                <a:lnTo>
                  <a:pt x="254" y="1041"/>
                </a:lnTo>
                <a:lnTo>
                  <a:pt x="257" y="1079"/>
                </a:lnTo>
                <a:lnTo>
                  <a:pt x="261" y="1117"/>
                </a:lnTo>
                <a:lnTo>
                  <a:pt x="267" y="1155"/>
                </a:lnTo>
                <a:lnTo>
                  <a:pt x="275" y="1193"/>
                </a:lnTo>
                <a:lnTo>
                  <a:pt x="285" y="1229"/>
                </a:lnTo>
                <a:lnTo>
                  <a:pt x="296" y="1266"/>
                </a:lnTo>
                <a:lnTo>
                  <a:pt x="310" y="1302"/>
                </a:lnTo>
                <a:lnTo>
                  <a:pt x="325" y="1337"/>
                </a:lnTo>
                <a:lnTo>
                  <a:pt x="342" y="1371"/>
                </a:lnTo>
                <a:lnTo>
                  <a:pt x="360" y="1404"/>
                </a:lnTo>
                <a:lnTo>
                  <a:pt x="381" y="1437"/>
                </a:lnTo>
                <a:lnTo>
                  <a:pt x="403" y="1468"/>
                </a:lnTo>
                <a:lnTo>
                  <a:pt x="426" y="1498"/>
                </a:lnTo>
                <a:lnTo>
                  <a:pt x="451" y="1527"/>
                </a:lnTo>
                <a:lnTo>
                  <a:pt x="477" y="1555"/>
                </a:lnTo>
                <a:lnTo>
                  <a:pt x="505" y="1581"/>
                </a:lnTo>
                <a:lnTo>
                  <a:pt x="534" y="1606"/>
                </a:lnTo>
                <a:lnTo>
                  <a:pt x="564" y="1629"/>
                </a:lnTo>
                <a:lnTo>
                  <a:pt x="595" y="1651"/>
                </a:lnTo>
                <a:lnTo>
                  <a:pt x="628" y="1672"/>
                </a:lnTo>
                <a:lnTo>
                  <a:pt x="661" y="1690"/>
                </a:lnTo>
                <a:lnTo>
                  <a:pt x="695" y="1707"/>
                </a:lnTo>
                <a:lnTo>
                  <a:pt x="730" y="1722"/>
                </a:lnTo>
                <a:lnTo>
                  <a:pt x="766" y="1736"/>
                </a:lnTo>
                <a:lnTo>
                  <a:pt x="803" y="1747"/>
                </a:lnTo>
                <a:lnTo>
                  <a:pt x="839" y="1757"/>
                </a:lnTo>
                <a:lnTo>
                  <a:pt x="877" y="1765"/>
                </a:lnTo>
                <a:lnTo>
                  <a:pt x="915" y="1771"/>
                </a:lnTo>
                <a:lnTo>
                  <a:pt x="953" y="1775"/>
                </a:lnTo>
                <a:lnTo>
                  <a:pt x="991" y="1778"/>
                </a:lnTo>
                <a:lnTo>
                  <a:pt x="1029" y="1778"/>
                </a:lnTo>
                <a:lnTo>
                  <a:pt x="1067" y="1776"/>
                </a:lnTo>
                <a:lnTo>
                  <a:pt x="1105" y="1773"/>
                </a:lnTo>
                <a:lnTo>
                  <a:pt x="1143" y="1767"/>
                </a:lnTo>
                <a:lnTo>
                  <a:pt x="1180" y="1760"/>
                </a:lnTo>
                <a:lnTo>
                  <a:pt x="1217" y="1751"/>
                </a:lnTo>
                <a:lnTo>
                  <a:pt x="1254" y="1740"/>
                </a:lnTo>
                <a:lnTo>
                  <a:pt x="1290" y="1727"/>
                </a:lnTo>
                <a:lnTo>
                  <a:pt x="1325" y="1712"/>
                </a:lnTo>
                <a:lnTo>
                  <a:pt x="1360" y="1696"/>
                </a:lnTo>
                <a:lnTo>
                  <a:pt x="1393" y="1678"/>
                </a:lnTo>
                <a:lnTo>
                  <a:pt x="1426" y="1658"/>
                </a:lnTo>
                <a:lnTo>
                  <a:pt x="1458" y="1637"/>
                </a:lnTo>
                <a:lnTo>
                  <a:pt x="395" y="574"/>
                </a:lnTo>
                <a:moveTo>
                  <a:pt x="1637" y="1458"/>
                </a:moveTo>
                <a:lnTo>
                  <a:pt x="1658" y="1426"/>
                </a:lnTo>
                <a:lnTo>
                  <a:pt x="1678" y="1393"/>
                </a:lnTo>
                <a:lnTo>
                  <a:pt x="1696" y="1360"/>
                </a:lnTo>
                <a:lnTo>
                  <a:pt x="1712" y="1325"/>
                </a:lnTo>
                <a:lnTo>
                  <a:pt x="1727" y="1290"/>
                </a:lnTo>
                <a:lnTo>
                  <a:pt x="1740" y="1254"/>
                </a:lnTo>
                <a:lnTo>
                  <a:pt x="1751" y="1217"/>
                </a:lnTo>
                <a:lnTo>
                  <a:pt x="1760" y="1180"/>
                </a:lnTo>
                <a:lnTo>
                  <a:pt x="1767" y="1143"/>
                </a:lnTo>
                <a:lnTo>
                  <a:pt x="1773" y="1105"/>
                </a:lnTo>
                <a:lnTo>
                  <a:pt x="1776" y="1067"/>
                </a:lnTo>
                <a:lnTo>
                  <a:pt x="1778" y="1029"/>
                </a:lnTo>
                <a:lnTo>
                  <a:pt x="1778" y="991"/>
                </a:lnTo>
                <a:lnTo>
                  <a:pt x="1775" y="953"/>
                </a:lnTo>
                <a:lnTo>
                  <a:pt x="1771" y="915"/>
                </a:lnTo>
                <a:lnTo>
                  <a:pt x="1765" y="877"/>
                </a:lnTo>
                <a:lnTo>
                  <a:pt x="1757" y="839"/>
                </a:lnTo>
                <a:lnTo>
                  <a:pt x="1747" y="803"/>
                </a:lnTo>
                <a:lnTo>
                  <a:pt x="1736" y="766"/>
                </a:lnTo>
                <a:lnTo>
                  <a:pt x="1722" y="730"/>
                </a:lnTo>
                <a:lnTo>
                  <a:pt x="1707" y="695"/>
                </a:lnTo>
                <a:lnTo>
                  <a:pt x="1690" y="661"/>
                </a:lnTo>
                <a:lnTo>
                  <a:pt x="1672" y="628"/>
                </a:lnTo>
                <a:lnTo>
                  <a:pt x="1651" y="595"/>
                </a:lnTo>
                <a:lnTo>
                  <a:pt x="1629" y="564"/>
                </a:lnTo>
                <a:lnTo>
                  <a:pt x="1606" y="534"/>
                </a:lnTo>
                <a:lnTo>
                  <a:pt x="1581" y="505"/>
                </a:lnTo>
                <a:lnTo>
                  <a:pt x="1555" y="477"/>
                </a:lnTo>
                <a:lnTo>
                  <a:pt x="1527" y="451"/>
                </a:lnTo>
                <a:lnTo>
                  <a:pt x="1498" y="426"/>
                </a:lnTo>
                <a:lnTo>
                  <a:pt x="1468" y="403"/>
                </a:lnTo>
                <a:lnTo>
                  <a:pt x="1437" y="381"/>
                </a:lnTo>
                <a:lnTo>
                  <a:pt x="1404" y="360"/>
                </a:lnTo>
                <a:lnTo>
                  <a:pt x="1371" y="342"/>
                </a:lnTo>
                <a:lnTo>
                  <a:pt x="1337" y="325"/>
                </a:lnTo>
                <a:lnTo>
                  <a:pt x="1302" y="310"/>
                </a:lnTo>
                <a:lnTo>
                  <a:pt x="1266" y="296"/>
                </a:lnTo>
                <a:lnTo>
                  <a:pt x="1229" y="285"/>
                </a:lnTo>
                <a:lnTo>
                  <a:pt x="1193" y="275"/>
                </a:lnTo>
                <a:lnTo>
                  <a:pt x="1155" y="267"/>
                </a:lnTo>
                <a:lnTo>
                  <a:pt x="1117" y="261"/>
                </a:lnTo>
                <a:lnTo>
                  <a:pt x="1079" y="257"/>
                </a:lnTo>
                <a:lnTo>
                  <a:pt x="1041" y="254"/>
                </a:lnTo>
                <a:lnTo>
                  <a:pt x="1003" y="254"/>
                </a:lnTo>
                <a:lnTo>
                  <a:pt x="965" y="256"/>
                </a:lnTo>
                <a:lnTo>
                  <a:pt x="927" y="259"/>
                </a:lnTo>
                <a:lnTo>
                  <a:pt x="889" y="265"/>
                </a:lnTo>
                <a:lnTo>
                  <a:pt x="852" y="272"/>
                </a:lnTo>
                <a:lnTo>
                  <a:pt x="815" y="281"/>
                </a:lnTo>
                <a:lnTo>
                  <a:pt x="778" y="292"/>
                </a:lnTo>
                <a:lnTo>
                  <a:pt x="742" y="305"/>
                </a:lnTo>
                <a:lnTo>
                  <a:pt x="707" y="320"/>
                </a:lnTo>
                <a:lnTo>
                  <a:pt x="672" y="336"/>
                </a:lnTo>
                <a:lnTo>
                  <a:pt x="639" y="354"/>
                </a:lnTo>
                <a:lnTo>
                  <a:pt x="606" y="374"/>
                </a:lnTo>
                <a:lnTo>
                  <a:pt x="574" y="395"/>
                </a:lnTo>
                <a:lnTo>
                  <a:pt x="1637" y="1458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Model #2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Untuk model ini kita diharuskan: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Mencari penjaga gerbang (gatekeeper) yang sesuai untuk identifikasii user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Mengimplementasikan kontrol keamanan dengan hanya mengizikan user yang memiliki akses di sumber atau informasi tertentu.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504000" y="969840"/>
            <a:ext cx="9070560" cy="484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latin typeface="Arial"/>
              </a:rPr>
              <a:t>To Be Continued....</a:t>
            </a:r>
            <a:endParaRPr b="0" lang="en-US" sz="54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Persentase Nilai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43" name="Table 2"/>
          <p:cNvGraphicFramePr/>
          <p:nvPr/>
        </p:nvGraphicFramePr>
        <p:xfrm>
          <a:off x="504000" y="2232000"/>
          <a:ext cx="9070920" cy="3985560"/>
        </p:xfrm>
        <a:graphic>
          <a:graphicData uri="http://schemas.openxmlformats.org/drawingml/2006/table">
            <a:tbl>
              <a:tblPr/>
              <a:tblGrid>
                <a:gridCol w="4535640"/>
                <a:gridCol w="4535640"/>
              </a:tblGrid>
              <a:tr h="797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latin typeface="Arial"/>
                        </a:rPr>
                        <a:t>Jenis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latin typeface="Arial"/>
                        </a:rPr>
                        <a:t>Persentase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797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Presensi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10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797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Tugas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10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97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UTS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35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79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UAS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latin typeface="Arial"/>
                        </a:rPr>
                        <a:t>45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Semua File Materi Bisa Diakses Di: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https://is.gd/kdkd18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457200" y="73152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04000" y="1692720"/>
            <a:ext cx="907056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Serangan, Layanan, Mekanisme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Jenis Serangan Keamanan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Serangan Pasif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Serangan Aktif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Layanan Keamanan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Kerahasiaan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Otentik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Integritas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Non repudiation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Kontrol Access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Ketersediaan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Keamanan Jaringan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969840"/>
            <a:ext cx="9070560" cy="60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Serangan Keamanan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Segala perbuatan yang membahayakan informasi yang dimiliki sebuah perusahaan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Mekanisme Keamanan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Segala sesuatu yang dapat mencegah, melindungi, memperbaiki dari serangan.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Layanan keamanan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Sebuah pelayanan yang menambah kuat sistem keamanan dari sebuah serangan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Lubang Keamanan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Bersifat Fisik (Hard)</a:t>
            </a:r>
            <a:endParaRPr b="0" lang="en-US" sz="3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Perangkat keras, Tempat Penyimpanan Data (HDD, Flash Drive, CD/DVD)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Bersifat Non-Fisik (Soft)</a:t>
            </a:r>
            <a:endParaRPr b="0" lang="en-US" sz="3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Data Keamanan Pribadi, (Password, PIN ATM)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Mungkinkah Aman?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Tidak ada keamanan 100%, celah itu selalu ada.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 tahun 2016 FBI berhasil membobol iPhone tanpa bantuan Apple.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Komputer yang terhubung dengan internet 24 jam memiliki kemungkinan disusupi Trojan/Worm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2018-09-15T12:55:05Z</dcterms:created>
  <dc:creator/>
  <dc:description/>
  <dc:language>en-US</dc:language>
  <cp:lastModifiedBy/>
  <dcterms:modified xsi:type="dcterms:W3CDTF">2018-09-17T19:48:56Z</dcterms:modified>
  <cp:revision>30</cp:revision>
  <dc:subject/>
  <dc:title>Lights</dc:title>
</cp:coreProperties>
</file>