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6016680"/>
            <a:ext cx="10076400" cy="154224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6760" cy="16948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id-ID" sz="1800" spc="-1" strike="noStrike">
                <a:latin typeface="Arial"/>
              </a:rPr>
              <a:t>Click to edit the title text format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Click to edit the outline text format</a:t>
            </a:r>
            <a:endParaRPr b="0" lang="id-ID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800" spc="-1" strike="noStrike">
                <a:latin typeface="Arial"/>
              </a:rPr>
              <a:t>Second Outline Level</a:t>
            </a:r>
            <a:endParaRPr b="0" lang="id-ID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400" spc="-1" strike="noStrike">
                <a:latin typeface="Arial"/>
              </a:rPr>
              <a:t>Third Outline Level</a:t>
            </a:r>
            <a:endParaRPr b="0" lang="id-ID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000" spc="-1" strike="noStrike">
                <a:latin typeface="Arial"/>
              </a:rPr>
              <a:t>Fourth Outline Level</a:t>
            </a:r>
            <a:endParaRPr b="0" lang="id-ID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Fifth Outline Level</a:t>
            </a:r>
            <a:endParaRPr b="0" lang="id-ID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Sixth Outline Level</a:t>
            </a:r>
            <a:endParaRPr b="0" lang="id-ID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Seventh Outline Level</a:t>
            </a:r>
            <a:endParaRPr b="0" lang="id-ID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0" y="6108480"/>
            <a:ext cx="10076400" cy="145080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id-ID" sz="1800" spc="-1" strike="noStrike">
                <a:latin typeface="Arial"/>
              </a:rPr>
              <a:t>Click to edit the title text format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1800" spc="-1" strike="noStrike">
                <a:latin typeface="Arial"/>
              </a:rPr>
              <a:t>Click to edit the outline text format</a:t>
            </a:r>
            <a:endParaRPr b="0" lang="id-ID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1800" spc="-1" strike="noStrike">
                <a:latin typeface="Arial"/>
              </a:rPr>
              <a:t>Second Outline Level</a:t>
            </a:r>
            <a:endParaRPr b="0" lang="id-ID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1800" spc="-1" strike="noStrike">
                <a:latin typeface="Arial"/>
              </a:rPr>
              <a:t>Third Outline Level</a:t>
            </a:r>
            <a:endParaRPr b="0" lang="id-ID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1800" spc="-1" strike="noStrike">
                <a:latin typeface="Arial"/>
              </a:rPr>
              <a:t>Fourth Outline Level</a:t>
            </a:r>
            <a:endParaRPr b="0" lang="id-ID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1800" spc="-1" strike="noStrike">
                <a:latin typeface="Arial"/>
              </a:rPr>
              <a:t>Fifth Outline Level</a:t>
            </a:r>
            <a:endParaRPr b="0" lang="id-ID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1800" spc="-1" strike="noStrike">
                <a:latin typeface="Arial"/>
              </a:rPr>
              <a:t>Sixth Outline Level</a:t>
            </a:r>
            <a:endParaRPr b="0" lang="id-ID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1800" spc="-1" strike="noStrike">
                <a:latin typeface="Arial"/>
              </a:rPr>
              <a:t>Seventh Outline Level</a:t>
            </a:r>
            <a:endParaRPr b="0" lang="id-ID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pgpkeygen.com/" TargetMode="External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360" y="2553840"/>
            <a:ext cx="9071280" cy="162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id-ID" sz="4400" spc="-1" strike="noStrike">
                <a:latin typeface="Arial"/>
              </a:rPr>
              <a:t>TIS13534P KOMUNIKASI DAN KEAMANAN DATA</a:t>
            </a:r>
            <a:endParaRPr b="0" lang="id-ID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4536000"/>
            <a:ext cx="9071280" cy="11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id-ID" sz="3200" spc="-1" strike="noStrike">
                <a:latin typeface="Arial"/>
              </a:rPr>
              <a:t>Minggu 10 – Keamanan E-mail</a:t>
            </a:r>
            <a:endParaRPr b="0" lang="id-ID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id-ID" sz="4400" spc="-1" strike="noStrike">
                <a:latin typeface="Arial"/>
              </a:rPr>
              <a:t>Membuat Kunci PGP</a:t>
            </a:r>
            <a:endParaRPr b="0" lang="id-ID" sz="4400" spc="-1" strike="noStrike"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Bisa secara online, atau menggunakan tool</a:t>
            </a:r>
            <a:endParaRPr b="0" lang="id-ID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800" spc="-1" strike="noStrike">
                <a:latin typeface="Arial"/>
                <a:hlinkClick r:id="rId1"/>
              </a:rPr>
              <a:t>https://pgpkeygen.com</a:t>
            </a:r>
            <a:endParaRPr b="0" lang="id-ID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800" spc="-1" strike="noStrike">
                <a:latin typeface="Arial"/>
              </a:rPr>
              <a:t>GNU Privacy Assistant (Linux)</a:t>
            </a:r>
            <a:endParaRPr b="0" lang="id-ID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800" spc="-1" strike="noStrike">
                <a:latin typeface="Arial"/>
              </a:rPr>
              <a:t>GPG4Win</a:t>
            </a:r>
            <a:endParaRPr b="0" lang="id-ID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id-ID" sz="4400" spc="-1" strike="noStrike">
                <a:latin typeface="Arial"/>
              </a:rPr>
              <a:t>Menggunakan Klien untuk Privasi</a:t>
            </a:r>
            <a:endParaRPr b="0" lang="id-ID" sz="4400" spc="-1" strike="noStrike"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Klien E-Mail Thunderbird dengan Enigmail akan mengirimkan e-mail yang aman dengan PGP yang sudah dibuat.</a:t>
            </a:r>
            <a:endParaRPr b="0" lang="id-ID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Thunderbird bisa didownload secara gratis di internet.</a:t>
            </a:r>
            <a:endParaRPr b="0" lang="id-ID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id-ID" sz="4400" spc="-1" strike="noStrike">
                <a:latin typeface="Arial"/>
              </a:rPr>
              <a:t>Contoh</a:t>
            </a:r>
            <a:endParaRPr b="0" lang="id-ID" sz="44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720000" y="1482480"/>
            <a:ext cx="8640000" cy="5658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id-ID" sz="4400" spc="-1" strike="noStrike">
                <a:latin typeface="Arial"/>
              </a:rPr>
              <a:t>Jika dilihat Source</a:t>
            </a:r>
            <a:endParaRPr b="0" lang="id-ID" sz="44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864000" y="1371600"/>
            <a:ext cx="8268120" cy="608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id-ID" sz="4400" spc="-1" strike="noStrike">
                <a:latin typeface="Arial"/>
              </a:rPr>
              <a:t>E-Mail Spamming</a:t>
            </a:r>
            <a:endParaRPr b="0" lang="id-ID" sz="4400" spc="-1" strike="noStrike"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E-mail yang tidak diinginkan yang masuk ke inbox.</a:t>
            </a:r>
            <a:endParaRPr b="0" lang="id-ID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Namun dalam penerapannya terkadang e-mail yang diharapkan pun masuk kategori Spam</a:t>
            </a:r>
            <a:endParaRPr b="0" lang="id-ID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Contoh: E-Mail verifikasi</a:t>
            </a:r>
            <a:endParaRPr b="0" lang="id-ID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Hal ini disebabkan oleh kita yang suka melakukan pendaftaran web tanpa kenal keamanannya</a:t>
            </a:r>
            <a:endParaRPr b="0" lang="id-ID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id-ID" sz="4400" spc="-1" strike="noStrike">
                <a:latin typeface="Arial"/>
              </a:rPr>
              <a:t>Contoh Spam</a:t>
            </a:r>
            <a:endParaRPr b="0" lang="id-ID" sz="4400" spc="-1" strike="noStrike"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E-mail Verifikasi</a:t>
            </a:r>
            <a:endParaRPr b="0" lang="id-ID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E-mail Iklan</a:t>
            </a:r>
            <a:endParaRPr b="0" lang="id-ID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E-mail MLM</a:t>
            </a:r>
            <a:endParaRPr b="0" lang="id-ID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E-mail penipuan hadiah</a:t>
            </a:r>
            <a:endParaRPr b="0" lang="id-ID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id-ID" sz="4400" spc="-1" strike="noStrike">
                <a:latin typeface="Arial"/>
              </a:rPr>
              <a:t>Contoh</a:t>
            </a:r>
            <a:endParaRPr b="0" lang="id-ID" sz="44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44640" y="1296000"/>
            <a:ext cx="10080360" cy="448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id-ID" sz="4400" spc="-1" strike="noStrike">
                <a:latin typeface="Arial"/>
              </a:rPr>
              <a:t>Mengapa Spam Terjadi?</a:t>
            </a:r>
            <a:endParaRPr b="0" lang="id-ID" sz="4400" spc="-1" strike="noStrike"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id-ID" sz="3200" spc="-1" strike="noStrike">
                <a:solidFill>
                  <a:srgbClr val="292929"/>
                </a:solidFill>
                <a:latin typeface="Arial"/>
              </a:rPr>
              <a:t>Ekonomi Internet</a:t>
            </a:r>
            <a:r>
              <a:rPr b="0" lang="id-ID" sz="3200" spc="-1" strike="noStrike">
                <a:solidFill>
                  <a:srgbClr val="292929"/>
                </a:solidFill>
                <a:latin typeface="Arial"/>
              </a:rPr>
              <a:t>” yang aneh</a:t>
            </a:r>
            <a:endParaRPr b="0" lang="id-ID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800" spc="-1" strike="noStrike">
                <a:solidFill>
                  <a:srgbClr val="292929"/>
                </a:solidFill>
                <a:latin typeface="Arial"/>
              </a:rPr>
              <a:t>Biaya untuk mengirimkan 1 email sama dengan 1000 email, atau bahkan 1 juta email</a:t>
            </a:r>
            <a:endParaRPr b="0" lang="id-ID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800" spc="-1" strike="noStrike">
                <a:solidFill>
                  <a:srgbClr val="292929"/>
                </a:solidFill>
                <a:latin typeface="Arial"/>
              </a:rPr>
              <a:t>Sangat murah untuk mengirimkan </a:t>
            </a:r>
            <a:r>
              <a:rPr b="0" i="1" lang="id-ID" sz="2800" spc="-1" strike="noStrike">
                <a:solidFill>
                  <a:srgbClr val="292929"/>
                </a:solidFill>
                <a:latin typeface="Arial"/>
              </a:rPr>
              <a:t>unsolicited emails</a:t>
            </a:r>
            <a:endParaRPr b="0" lang="id-ID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800" spc="-1" strike="noStrike">
                <a:solidFill>
                  <a:srgbClr val="292929"/>
                </a:solidFill>
                <a:latin typeface="Arial"/>
              </a:rPr>
              <a:t>Kuota 1GB bisa mengirimkan jutaan e-mail yang hanya berukuran tidak lebih dari 100kb (tanpa attachment)</a:t>
            </a:r>
            <a:endParaRPr b="0" lang="id-ID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id-ID" sz="4400" spc="-1" strike="noStrike">
                <a:latin typeface="Arial"/>
              </a:rPr>
              <a:t>Efek Samping</a:t>
            </a:r>
            <a:endParaRPr b="0" lang="id-ID" sz="4400" spc="-1" strike="noStrike"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292929"/>
                </a:solidFill>
                <a:latin typeface="Arial"/>
              </a:rPr>
              <a:t>Menghabiskan / memboroskan</a:t>
            </a:r>
            <a:endParaRPr b="0" lang="id-ID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800" spc="-1" strike="noStrike">
                <a:solidFill>
                  <a:srgbClr val="292929"/>
                </a:solidFill>
                <a:latin typeface="Arial"/>
              </a:rPr>
              <a:t>Disk (email storage)</a:t>
            </a:r>
            <a:endParaRPr b="0" lang="id-ID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800" spc="-1" strike="noStrike">
                <a:solidFill>
                  <a:srgbClr val="292929"/>
                </a:solidFill>
                <a:latin typeface="Arial"/>
              </a:rPr>
              <a:t>Jaringan</a:t>
            </a:r>
            <a:endParaRPr b="0" lang="id-ID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d-ID" sz="3200" spc="-1" strike="noStrike">
                <a:solidFill>
                  <a:srgbClr val="cccc99"/>
                </a:solidFill>
                <a:latin typeface="Georgia"/>
              </a:rPr>
              <a:t>Waktu</a:t>
            </a:r>
            <a:r>
              <a:rPr b="1" lang="id-ID" sz="3200" spc="-1" strike="noStrike">
                <a:solidFill>
                  <a:srgbClr val="292929"/>
                </a:solidFill>
                <a:latin typeface="Georgia"/>
              </a:rPr>
              <a:t> dan </a:t>
            </a:r>
            <a:r>
              <a:rPr b="1" lang="id-ID" sz="3200" spc="-1" strike="noStrike">
                <a:solidFill>
                  <a:srgbClr val="cccc99"/>
                </a:solidFill>
                <a:latin typeface="Georgia"/>
              </a:rPr>
              <a:t>produktivitas</a:t>
            </a:r>
            <a:r>
              <a:rPr b="1" lang="id-ID" sz="3200" spc="-1" strike="noStrike">
                <a:solidFill>
                  <a:srgbClr val="292929"/>
                </a:solidFill>
                <a:latin typeface="Georgia"/>
              </a:rPr>
              <a:t> kerja pengguna</a:t>
            </a:r>
            <a:endParaRPr b="0" lang="id-ID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800" spc="-1" strike="noStrike">
                <a:solidFill>
                  <a:srgbClr val="292929"/>
                </a:solidFill>
                <a:latin typeface="Arial"/>
              </a:rPr>
              <a:t>Pengguna tertipu (phising)</a:t>
            </a:r>
            <a:endParaRPr b="0" lang="id-ID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id-ID" sz="4400" spc="-1" strike="noStrike">
                <a:latin typeface="Arial"/>
              </a:rPr>
              <a:t>Kesulitan Penanganan Spam</a:t>
            </a:r>
            <a:endParaRPr b="0" lang="id-ID" sz="4400" spc="-1" strike="noStrike"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Variasi Subjet</a:t>
            </a:r>
            <a:endParaRPr b="0" lang="id-ID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Isi Konten yang berbeda-beda</a:t>
            </a:r>
            <a:endParaRPr b="0" lang="id-ID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Sistem AI yang belum mumpuni untuk mendeteksi SPAM</a:t>
            </a:r>
            <a:endParaRPr b="0" lang="id-ID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Kesengajaan penyedia layanan E-mail</a:t>
            </a:r>
            <a:endParaRPr b="0" lang="id-ID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id-ID" sz="4400" spc="-1" strike="noStrike">
                <a:latin typeface="Arial"/>
              </a:rPr>
              <a:t>Menu</a:t>
            </a:r>
            <a:endParaRPr b="0" lang="id-ID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Komponen Email</a:t>
            </a:r>
            <a:endParaRPr b="0" lang="id-ID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Email Spoofing</a:t>
            </a:r>
            <a:endParaRPr b="0" lang="id-ID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PGP (Pretty Good Privacy)</a:t>
            </a:r>
            <a:endParaRPr b="0" lang="id-ID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Spamming</a:t>
            </a:r>
            <a:endParaRPr b="0" lang="id-ID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Mail Bombing</a:t>
            </a:r>
            <a:endParaRPr b="0" lang="id-ID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Naïve Bayesian</a:t>
            </a:r>
            <a:endParaRPr b="0" lang="id-ID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id-ID" sz="4400" spc="-1" strike="noStrike">
                <a:latin typeface="Arial"/>
              </a:rPr>
              <a:t>Naive Bayesian </a:t>
            </a:r>
            <a:endParaRPr b="0" lang="id-ID" sz="4400" spc="-1" strike="noStrike"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Digunakanlah Naive Bayesian untuk mengatasi spam.</a:t>
            </a:r>
            <a:endParaRPr b="0" lang="id-ID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292929"/>
                </a:solidFill>
                <a:latin typeface="Arial"/>
              </a:rPr>
              <a:t>Merupakan metode terbaru yang digunakan untuk mendeteksi </a:t>
            </a:r>
            <a:r>
              <a:rPr b="0" i="1" lang="id-ID" sz="3200" spc="-1" strike="noStrike">
                <a:solidFill>
                  <a:srgbClr val="292929"/>
                </a:solidFill>
                <a:latin typeface="Arial"/>
              </a:rPr>
              <a:t>spam mail</a:t>
            </a:r>
            <a:r>
              <a:rPr b="0" lang="id-ID" sz="3200" spc="-1" strike="noStrike">
                <a:solidFill>
                  <a:srgbClr val="292929"/>
                </a:solidFill>
                <a:latin typeface="Arial"/>
              </a:rPr>
              <a:t>. Algoritma ini memanfaatkan teori probabilitas yang dikemukakan oleh ilmuwan Inggris Thomas Bayes, yaitu memprediksi probabilitas di masa depan berdasarkan pengalaman di masa sebelumnya </a:t>
            </a:r>
            <a:endParaRPr b="0" lang="id-ID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id-ID" sz="4400" spc="-1" strike="noStrike">
                <a:latin typeface="Arial"/>
              </a:rPr>
              <a:t>Kelemahan</a:t>
            </a:r>
            <a:endParaRPr b="0" lang="id-ID" sz="4400" spc="-1" strike="noStrike"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800" spc="-1" strike="noStrike">
                <a:solidFill>
                  <a:srgbClr val="292929"/>
                </a:solidFill>
                <a:latin typeface="Arial"/>
              </a:rPr>
              <a:t>Mail server berat</a:t>
            </a:r>
            <a:endParaRPr b="0" lang="id-ID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800" spc="-1" strike="noStrike">
                <a:solidFill>
                  <a:srgbClr val="292929"/>
                </a:solidFill>
                <a:latin typeface="Arial"/>
              </a:rPr>
              <a:t>Spammer menyisipkan kata-kata atau huruf yang tidak teratur guna mengacaukan statistik</a:t>
            </a:r>
            <a:endParaRPr b="0" lang="id-ID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800" spc="-1" strike="noStrike">
                <a:solidFill>
                  <a:srgbClr val="292929"/>
                </a:solidFill>
                <a:latin typeface="Arial"/>
              </a:rPr>
              <a:t>Spammer menggunakan gambar (image) untuk menyampaikan pesannya</a:t>
            </a:r>
            <a:endParaRPr b="0" lang="id-ID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id-ID" sz="4400" spc="-1" strike="noStrike">
                <a:latin typeface="Arial"/>
              </a:rPr>
              <a:t>Tool Anti Spam</a:t>
            </a:r>
            <a:endParaRPr b="0" lang="id-ID" sz="4400" spc="-1" strike="noStrike"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lnSpc>
                <a:spcPct val="100000"/>
              </a:lnSpc>
              <a:spcBef>
                <a:spcPts val="9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4800" spc="-1" strike="noStrike">
                <a:solidFill>
                  <a:srgbClr val="ff3300"/>
                </a:solidFill>
                <a:latin typeface="Arial"/>
              </a:rPr>
              <a:t>Spamassasin &amp; spamd</a:t>
            </a:r>
            <a:endParaRPr b="0" lang="id-ID" sz="4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id-ID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id-ID" sz="4400" spc="-1" strike="noStrike">
                <a:latin typeface="Arial"/>
              </a:rPr>
              <a:t>MailBomb</a:t>
            </a:r>
            <a:endParaRPr b="0" lang="id-ID" sz="4400" spc="-1" strike="noStrike"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Mirip PING FLOOD tapi untuk e-mail saja</a:t>
            </a:r>
            <a:endParaRPr b="0" lang="id-ID" sz="32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292929"/>
                </a:solidFill>
                <a:latin typeface="Arial"/>
              </a:rPr>
              <a:t>Mengirim banyak email ke satu orang</a:t>
            </a:r>
            <a:endParaRPr b="0" lang="id-ID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292929"/>
                </a:solidFill>
                <a:latin typeface="Arial"/>
              </a:rPr>
              <a:t>Proteksi: membatasi ukuran email, quota disk, menggunakan filter khusus yang dapat mendeteksi duplikasi isi content </a:t>
            </a:r>
            <a:endParaRPr b="0" lang="id-ID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id-ID" sz="4400" spc="-1" strike="noStrike">
                <a:latin typeface="Arial"/>
              </a:rPr>
              <a:t>Contoh Skrip</a:t>
            </a:r>
            <a:endParaRPr b="0" lang="id-ID" sz="4400" spc="-1" strike="noStrike"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292929"/>
                </a:solidFill>
                <a:latin typeface="Arial"/>
              </a:rPr>
              <a:t>#! /usr/local/bin/perl</a:t>
            </a:r>
            <a:endParaRPr b="0" lang="id-ID" sz="3200" spc="-1" strike="noStrike"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id-ID" sz="3200" spc="-1" strike="noStrike"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800" spc="-1" strike="noStrike">
                <a:solidFill>
                  <a:srgbClr val="292929"/>
                </a:solidFill>
                <a:latin typeface="Arial"/>
              </a:rPr>
              <a:t>for ($i=0; $i &lt; </a:t>
            </a:r>
            <a:r>
              <a:rPr b="1" lang="id-ID" sz="2800" spc="-1" strike="noStrike">
                <a:solidFill>
                  <a:srgbClr val="292929"/>
                </a:solidFill>
                <a:latin typeface="Arial"/>
              </a:rPr>
              <a:t>10 </a:t>
            </a:r>
            <a:r>
              <a:rPr b="0" lang="id-ID" sz="2800" spc="-1" strike="noStrike">
                <a:solidFill>
                  <a:srgbClr val="292929"/>
                </a:solidFill>
                <a:latin typeface="Arial"/>
              </a:rPr>
              <a:t>; $i++) {</a:t>
            </a:r>
            <a:endParaRPr b="0" lang="id-ID" sz="2800" spc="-1" strike="noStrike"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800" spc="-1" strike="noStrike">
                <a:solidFill>
                  <a:srgbClr val="292929"/>
                </a:solidFill>
                <a:latin typeface="Arial"/>
              </a:rPr>
              <a:t>system(“/usr/sbin/sendmail target@somedomain.com &lt; junkmail.txt”); </a:t>
            </a:r>
            <a:endParaRPr b="0" lang="id-ID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800" spc="-1" strike="noStrike">
                <a:solidFill>
                  <a:srgbClr val="292929"/>
                </a:solidFill>
                <a:latin typeface="Arial"/>
              </a:rPr>
              <a:t>}</a:t>
            </a:r>
            <a:endParaRPr b="0" lang="id-ID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id-ID" sz="4400" spc="-1" strike="noStrike">
                <a:latin typeface="Arial"/>
              </a:rPr>
              <a:t>Mail Relay</a:t>
            </a:r>
            <a:endParaRPr b="0" lang="id-ID" sz="4400" spc="-1" strike="noStrike"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292929"/>
                </a:solidFill>
                <a:latin typeface="Arial"/>
              </a:rPr>
              <a:t>Menggunakan server orang lain untuk mengirimkan email</a:t>
            </a:r>
            <a:endParaRPr b="0" lang="id-ID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292929"/>
                </a:solidFill>
                <a:latin typeface="Arial"/>
              </a:rPr>
              <a:t>Akibat:</a:t>
            </a:r>
            <a:endParaRPr b="0" lang="id-ID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800" spc="-1" strike="noStrike">
                <a:solidFill>
                  <a:srgbClr val="292929"/>
                </a:solidFill>
                <a:latin typeface="Arial"/>
              </a:rPr>
              <a:t>Bandwidth orang lain terpakai untuk mengirim email tersebut (yang biasanya banyak)</a:t>
            </a:r>
            <a:endParaRPr b="0" lang="id-ID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800" spc="-1" strike="noStrike">
                <a:solidFill>
                  <a:srgbClr val="292929"/>
                </a:solidFill>
                <a:latin typeface="Arial"/>
              </a:rPr>
              <a:t>Mengelabui penerima email</a:t>
            </a:r>
            <a:endParaRPr b="0" lang="id-ID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id-ID" sz="4400" spc="-1" strike="noStrike">
                <a:latin typeface="Arial"/>
              </a:rPr>
              <a:t>E-Mail</a:t>
            </a:r>
            <a:endParaRPr b="0" lang="id-ID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Pesan surat digital yang dapat dikirim secara instan, komposisinya mirip dengan surat di dunia nyata.</a:t>
            </a:r>
            <a:endParaRPr b="0" lang="id-ID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Header berisi nama, dan alamat tujuan, serta pengirimnya</a:t>
            </a:r>
            <a:endParaRPr b="0" lang="id-ID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Body berisi isi surat</a:t>
            </a:r>
            <a:endParaRPr b="0" lang="id-ID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id-ID" sz="4400" spc="-1" strike="noStrike">
                <a:latin typeface="Arial"/>
              </a:rPr>
              <a:t>E-Mail Pun Bermasalah?</a:t>
            </a:r>
            <a:endParaRPr b="0" lang="id-ID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 algn="just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Di jaman modern ini tidak ada yang aman, bahkan e-mail saja bisa dijadikan alat untuk menyerang target lawan, bahkan mencuri data yang penting.</a:t>
            </a:r>
            <a:endParaRPr b="0" lang="id-ID" sz="32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Berbagai macam serangan dapat dilakukan melalui e-mail, salah satunya adalah spoofing.</a:t>
            </a:r>
            <a:endParaRPr b="0" lang="id-ID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id-ID" sz="4400" spc="-1" strike="noStrike">
                <a:latin typeface="Arial"/>
              </a:rPr>
              <a:t>E-Mail Spoofing</a:t>
            </a:r>
            <a:endParaRPr b="0" lang="id-ID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TextShape 3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800" spc="-1" strike="noStrike">
                <a:solidFill>
                  <a:srgbClr val="292929"/>
                </a:solidFill>
                <a:latin typeface="Arial"/>
              </a:rPr>
              <a:t>Email yang berupa spam atau virus umumnya dikirim menggunakan alamat email pengirim palsu (spoofing address). </a:t>
            </a:r>
            <a:endParaRPr b="0" lang="id-ID" sz="28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id-ID" sz="28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800" spc="-1" strike="noStrike">
                <a:solidFill>
                  <a:srgbClr val="292929"/>
                </a:solidFill>
                <a:latin typeface="Arial"/>
              </a:rPr>
              <a:t>Email yang terlihat seolah-olah berasal dari alamat email orang lain. Hal ini bertujuan menyembunyikan identitas pengirim dan agar lolos dari filter pada software email </a:t>
            </a:r>
            <a:endParaRPr b="0" lang="id-ID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id-ID" sz="4400" spc="-1" strike="noStrike">
                <a:latin typeface="Arial"/>
              </a:rPr>
              <a:t>Contoh</a:t>
            </a:r>
            <a:endParaRPr b="0" lang="id-ID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472760" y="1455120"/>
            <a:ext cx="7311240" cy="6104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id-ID" sz="4400" spc="-1" strike="noStrike">
                <a:latin typeface="Arial"/>
              </a:rPr>
              <a:t>Masalah Kerahasiaan</a:t>
            </a:r>
            <a:endParaRPr b="0" lang="id-ID" sz="4400" spc="-1" strike="noStrike"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800" spc="-1" strike="noStrike">
                <a:solidFill>
                  <a:srgbClr val="292929"/>
                </a:solidFill>
                <a:latin typeface="Arial"/>
              </a:rPr>
              <a:t>Email seperti kartu pos (postcard) yang dapat dibaca oleh siapa saja. Terbuka.</a:t>
            </a:r>
            <a:endParaRPr b="0" lang="id-ID" sz="28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800" spc="-1" strike="noStrike">
                <a:solidFill>
                  <a:srgbClr val="292929"/>
                </a:solidFill>
                <a:latin typeface="Arial"/>
              </a:rPr>
              <a:t>Email dikirimkan oleh MTA ke “kantor pos” terdekat untuk diteruskan ke “kantor pos” berikutnya. Hopping. Sampai akhirnya di tujuan.</a:t>
            </a:r>
            <a:endParaRPr b="0" lang="id-ID" sz="28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800" spc="-1" strike="noStrike">
                <a:solidFill>
                  <a:srgbClr val="292929"/>
                </a:solidFill>
                <a:latin typeface="Arial"/>
              </a:rPr>
              <a:t>Potensi penyadapan dapat terjadi di setiap titik yang dilalui.</a:t>
            </a:r>
            <a:endParaRPr b="0" lang="id-ID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id-ID" sz="4400" spc="-1" strike="noStrike">
                <a:latin typeface="Arial"/>
              </a:rPr>
              <a:t>Solusi nya?</a:t>
            </a:r>
            <a:endParaRPr b="0" lang="id-ID" sz="4400" spc="-1" strike="noStrike"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292929"/>
                </a:solidFill>
                <a:latin typeface="Arial"/>
              </a:rPr>
              <a:t>PGP (</a:t>
            </a:r>
            <a:r>
              <a:rPr b="1" i="1" lang="id-ID" sz="3200" spc="-1" strike="noStrike">
                <a:solidFill>
                  <a:srgbClr val="292929"/>
                </a:solidFill>
                <a:latin typeface="Arial"/>
              </a:rPr>
              <a:t>pretty good privacy</a:t>
            </a:r>
            <a:r>
              <a:rPr b="0" lang="id-ID" sz="3200" spc="-1" strike="noStrike">
                <a:solidFill>
                  <a:srgbClr val="292929"/>
                </a:solidFill>
                <a:latin typeface="Arial"/>
              </a:rPr>
              <a:t> ) enkripsi dengan  kunci asimetrik pada metode RSA</a:t>
            </a:r>
            <a:endParaRPr b="0" lang="id-ID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292929"/>
                </a:solidFill>
                <a:latin typeface="Arial"/>
              </a:rPr>
              <a:t>PGP Dekstop</a:t>
            </a:r>
            <a:endParaRPr b="0" lang="id-ID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292929"/>
                </a:solidFill>
                <a:latin typeface="Arial"/>
              </a:rPr>
              <a:t>Gunakan One Use Mail</a:t>
            </a:r>
            <a:endParaRPr b="0" lang="id-ID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id-ID" sz="4400" spc="-1" strike="noStrike">
                <a:latin typeface="Arial"/>
              </a:rPr>
              <a:t>PGP Online Encrypt Decrypt</a:t>
            </a:r>
            <a:endParaRPr b="0" lang="id-ID" sz="44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388440" y="1625760"/>
            <a:ext cx="9475560" cy="3342240"/>
          </a:xfrm>
          <a:prstGeom prst="rect">
            <a:avLst/>
          </a:prstGeom>
          <a:ln>
            <a:noFill/>
          </a:ln>
        </p:spPr>
      </p:pic>
      <p:sp>
        <p:nvSpPr>
          <p:cNvPr id="99" name="TextShape 2"/>
          <p:cNvSpPr txBox="1"/>
          <p:nvPr/>
        </p:nvSpPr>
        <p:spPr>
          <a:xfrm>
            <a:off x="576000" y="5112000"/>
            <a:ext cx="9144000" cy="8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d-ID" sz="2600" spc="-1" strike="noStrike">
                <a:latin typeface="Arial"/>
              </a:rPr>
              <a:t>Memerlukan Kunci Publik PGP, yang dapat dibuat hanya dengan nama dan e-mail saja.</a:t>
            </a:r>
            <a:endParaRPr b="0" lang="id-ID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Application>LibreOffice/6.1.3.2$Linux_X86_64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2018-11-14T11:22:49Z</dcterms:created>
  <dc:creator/>
  <dc:description/>
  <dc:language>id-ID</dc:language>
  <cp:lastModifiedBy/>
  <dcterms:modified xsi:type="dcterms:W3CDTF">2018-11-14T13:04:25Z</dcterms:modified>
  <cp:revision>13</cp:revision>
  <dc:subject/>
  <dc:title>Beehive</dc:title>
</cp:coreProperties>
</file>