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44"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57"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61"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6016680"/>
            <a:ext cx="10076400" cy="1542240"/>
          </a:xfrm>
          <a:prstGeom prst="rect">
            <a:avLst/>
          </a:prstGeom>
          <a:ln>
            <a:noFill/>
          </a:ln>
        </p:spPr>
      </p:pic>
      <p:pic>
        <p:nvPicPr>
          <p:cNvPr id="1" name="" descr=""/>
          <p:cNvPicPr/>
          <p:nvPr/>
        </p:nvPicPr>
        <p:blipFill>
          <a:blip r:embed="rId3"/>
          <a:stretch/>
        </p:blipFill>
        <p:spPr>
          <a:xfrm>
            <a:off x="0" y="0"/>
            <a:ext cx="10076760" cy="1694880"/>
          </a:xfrm>
          <a:prstGeom prst="rect">
            <a:avLst/>
          </a:prstGeom>
          <a:ln>
            <a:noFill/>
          </a:ln>
        </p:spPr>
      </p:pic>
      <p:sp>
        <p:nvSpPr>
          <p:cNvPr id="2" name="PlaceHolder 1"/>
          <p:cNvSpPr>
            <a:spLocks noGrp="1"/>
          </p:cNvSpPr>
          <p:nvPr>
            <p:ph type="title"/>
          </p:nvPr>
        </p:nvSpPr>
        <p:spPr>
          <a:xfrm>
            <a:off x="504000" y="301320"/>
            <a:ext cx="9071280" cy="1261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 descr=""/>
          <p:cNvPicPr/>
          <p:nvPr/>
        </p:nvPicPr>
        <p:blipFill>
          <a:blip r:embed="rId2"/>
          <a:stretch/>
        </p:blipFill>
        <p:spPr>
          <a:xfrm>
            <a:off x="0" y="6108480"/>
            <a:ext cx="10076400" cy="1450800"/>
          </a:xfrm>
          <a:prstGeom prst="rect">
            <a:avLst/>
          </a:prstGeom>
          <a:ln>
            <a:noFill/>
          </a:ln>
        </p:spPr>
      </p:pic>
      <p:sp>
        <p:nvSpPr>
          <p:cNvPr id="41" name="PlaceHolder 1"/>
          <p:cNvSpPr>
            <a:spLocks noGrp="1"/>
          </p:cNvSpPr>
          <p:nvPr>
            <p:ph type="title"/>
          </p:nvPr>
        </p:nvSpPr>
        <p:spPr>
          <a:xfrm>
            <a:off x="504000" y="301320"/>
            <a:ext cx="9071280" cy="1261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42" name="PlaceHolder 2"/>
          <p:cNvSpPr>
            <a:spLocks noGrp="1"/>
          </p:cNvSpPr>
          <p:nvPr>
            <p:ph type="body"/>
          </p:nvPr>
        </p:nvSpPr>
        <p:spPr>
          <a:xfrm>
            <a:off x="504000" y="1769040"/>
            <a:ext cx="907128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hyperlink" Target="http://www.php.net/array" TargetMode="External"/><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4360" y="2553840"/>
            <a:ext cx="9071280" cy="162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TIS13534P KOMUNIKASI DAN KEAMANAN DATA</a:t>
            </a:r>
            <a:endParaRPr b="0" lang="en-US" sz="4400" spc="-1" strike="noStrike">
              <a:latin typeface="Arial"/>
            </a:endParaRPr>
          </a:p>
        </p:txBody>
      </p:sp>
      <p:sp>
        <p:nvSpPr>
          <p:cNvPr id="80" name="CustomShape 2"/>
          <p:cNvSpPr/>
          <p:nvPr/>
        </p:nvSpPr>
        <p:spPr>
          <a:xfrm>
            <a:off x="504000" y="4536000"/>
            <a:ext cx="9071280" cy="115164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latin typeface="Arial"/>
              </a:rPr>
              <a:t>Minggu 12 – Keamanan Web</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Web Deface</a:t>
            </a:r>
            <a:endParaRPr b="0" lang="en-US" sz="4400" spc="-1" strike="noStrike">
              <a:latin typeface="Arial"/>
            </a:endParaRPr>
          </a:p>
        </p:txBody>
      </p:sp>
      <p:sp>
        <p:nvSpPr>
          <p:cNvPr id="9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Aft>
                <a:spcPts val="1417"/>
              </a:spcAft>
              <a:buClr>
                <a:srgbClr val="000000"/>
              </a:buClr>
              <a:buSzPct val="45000"/>
              <a:buFont typeface="Wingdings" charset="2"/>
              <a:buChar char=""/>
            </a:pPr>
            <a:r>
              <a:rPr b="0" lang="en-US" sz="3200" spc="-1" strike="noStrike">
                <a:latin typeface="Arial"/>
              </a:rPr>
              <a:t>Sebuah perbuatan mengubah tampilan sebuah halaman web tanpa izin dari pemilik situs</a:t>
            </a:r>
            <a:endParaRPr b="0" lang="en-US" sz="3200" spc="-1" strike="noStrike">
              <a:latin typeface="Arial"/>
            </a:endParaRPr>
          </a:p>
          <a:p>
            <a:pPr marL="432000" indent="-323640" algn="just">
              <a:lnSpc>
                <a:spcPct val="100000"/>
              </a:lnSpc>
              <a:spcAft>
                <a:spcPts val="1417"/>
              </a:spcAft>
              <a:buClr>
                <a:srgbClr val="000000"/>
              </a:buClr>
              <a:buSzPct val="45000"/>
              <a:buFont typeface="Wingdings" charset="2"/>
              <a:buChar char=""/>
            </a:pPr>
            <a:r>
              <a:rPr b="0" lang="en-US" sz="3200" spc="-1" strike="noStrike">
                <a:latin typeface="Arial"/>
              </a:rPr>
              <a:t>Bertujuan sebagai cara menampilkan protes, kejahilan, atau merusak image dari situs yang dirubah</a:t>
            </a:r>
            <a:endParaRPr b="0" lang="en-US" sz="3200" spc="-1" strike="noStrike">
              <a:latin typeface="Arial"/>
            </a:endParaRPr>
          </a:p>
          <a:p>
            <a:pPr marL="432000" indent="-323640" algn="just">
              <a:lnSpc>
                <a:spcPct val="100000"/>
              </a:lnSpc>
              <a:spcAft>
                <a:spcPts val="1417"/>
              </a:spcAft>
              <a:buClr>
                <a:srgbClr val="000000"/>
              </a:buClr>
              <a:buSzPct val="45000"/>
              <a:buFont typeface="Wingdings" charset="2"/>
              <a:buChar char=""/>
            </a:pPr>
            <a:r>
              <a:rPr b="0" lang="en-US" sz="3200" spc="-1" strike="noStrike">
                <a:latin typeface="Arial"/>
              </a:rPr>
              <a:t>Penyerang harus memiliki akses up-down file sebelum melakukan web deface</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Contoh Web Deface</a:t>
            </a:r>
            <a:endParaRPr b="0" lang="en-US" sz="4400" spc="-1" strike="noStrike">
              <a:latin typeface="Arial"/>
            </a:endParaRPr>
          </a:p>
        </p:txBody>
      </p:sp>
      <p:pic>
        <p:nvPicPr>
          <p:cNvPr id="100" name="" descr=""/>
          <p:cNvPicPr/>
          <p:nvPr/>
        </p:nvPicPr>
        <p:blipFill>
          <a:blip r:embed="rId1"/>
          <a:stretch/>
        </p:blipFill>
        <p:spPr>
          <a:xfrm>
            <a:off x="495720" y="1463400"/>
            <a:ext cx="9176400" cy="576000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DDoS Web (Availability)</a:t>
            </a:r>
            <a:endParaRPr b="0" lang="en-US" sz="4400" spc="-1" strike="noStrike">
              <a:latin typeface="Arial"/>
            </a:endParaRPr>
          </a:p>
        </p:txBody>
      </p:sp>
      <p:sp>
        <p:nvSpPr>
          <p:cNvPr id="10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000000"/>
              </a:buClr>
              <a:buSzPct val="45000"/>
              <a:buFont typeface="Wingdings" charset="2"/>
              <a:buChar char=""/>
            </a:pPr>
            <a:r>
              <a:rPr b="0" lang="en-US" sz="3200" spc="-1" strike="noStrike">
                <a:latin typeface="Arial"/>
              </a:rPr>
              <a:t>Serangan request paket dari penyerang ke web server dalam jumlah besar dan berukuran yang berbeda-beda</a:t>
            </a:r>
            <a:endParaRPr b="0" lang="en-US" sz="3200" spc="-1" strike="noStrike">
              <a:latin typeface="Arial"/>
            </a:endParaRPr>
          </a:p>
          <a:p>
            <a:pPr marL="432000" indent="-323640">
              <a:lnSpc>
                <a:spcPct val="100000"/>
              </a:lnSpc>
              <a:spcAft>
                <a:spcPts val="1417"/>
              </a:spcAft>
              <a:buClr>
                <a:srgbClr val="000000"/>
              </a:buClr>
              <a:buSzPct val="45000"/>
              <a:buFont typeface="Wingdings" charset="2"/>
              <a:buChar char=""/>
            </a:pPr>
            <a:r>
              <a:rPr b="0" lang="en-US" sz="3200" spc="-1" strike="noStrike">
                <a:latin typeface="Arial"/>
              </a:rPr>
              <a:t>Bertujuan membuat server down, dan tidak bisa diakses orang lain.</a:t>
            </a:r>
            <a:endParaRPr b="0" lang="en-US" sz="3200" spc="-1" strike="noStrike">
              <a:latin typeface="Arial"/>
            </a:endParaRPr>
          </a:p>
          <a:p>
            <a:pPr>
              <a:lnSpc>
                <a:spcPct val="100000"/>
              </a:lnSpc>
              <a:spcAft>
                <a:spcPts val="1417"/>
              </a:spcAft>
            </a:pP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DDoS Terbesar</a:t>
            </a:r>
            <a:endParaRPr b="0" lang="en-US" sz="4400" spc="-1" strike="noStrike">
              <a:latin typeface="Arial"/>
            </a:endParaRPr>
          </a:p>
        </p:txBody>
      </p:sp>
      <p:sp>
        <p:nvSpPr>
          <p:cNvPr id="10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000000"/>
              </a:buClr>
              <a:buSzPct val="45000"/>
              <a:buFont typeface="Wingdings" charset="2"/>
              <a:buChar char=""/>
            </a:pPr>
            <a:r>
              <a:rPr b="0" lang="en-US" sz="3200" spc="-1" strike="noStrike">
                <a:latin typeface="Arial"/>
              </a:rPr>
              <a:t>Di bulan Februari 2018, GitHub sebuah situs repositori kode terkena DDoS berukuran 1.35Tbs (Terabit second)</a:t>
            </a:r>
            <a:endParaRPr b="0" lang="en-US" sz="3200" spc="-1" strike="noStrike">
              <a:latin typeface="Arial"/>
            </a:endParaRPr>
          </a:p>
        </p:txBody>
      </p:sp>
      <p:pic>
        <p:nvPicPr>
          <p:cNvPr id="105" name="" descr=""/>
          <p:cNvPicPr/>
          <p:nvPr/>
        </p:nvPicPr>
        <p:blipFill>
          <a:blip r:embed="rId1"/>
          <a:stretch/>
        </p:blipFill>
        <p:spPr>
          <a:xfrm>
            <a:off x="1005840" y="3291840"/>
            <a:ext cx="7939440" cy="414360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DDoS</a:t>
            </a:r>
            <a:endParaRPr b="0" lang="en-US" sz="4400" spc="-1" strike="noStrike">
              <a:latin typeface="Arial"/>
            </a:endParaRPr>
          </a:p>
        </p:txBody>
      </p:sp>
      <p:sp>
        <p:nvSpPr>
          <p:cNvPr id="10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fontScale="80000"/>
          </a:bodyPr>
          <a:p>
            <a:pPr marL="432000" indent="-323640">
              <a:lnSpc>
                <a:spcPct val="100000"/>
              </a:lnSpc>
              <a:spcAft>
                <a:spcPts val="1417"/>
              </a:spcAft>
              <a:buClr>
                <a:srgbClr val="000000"/>
              </a:buClr>
              <a:buSzPct val="45000"/>
              <a:buFont typeface="Wingdings" charset="2"/>
              <a:buChar char=""/>
            </a:pPr>
            <a:r>
              <a:rPr b="0" lang="en-US" sz="3200" spc="-1" strike="noStrike">
                <a:latin typeface="Arial"/>
              </a:rPr>
              <a:t>Penyerang menggunakan MemCached server untuk memperkuat serangan hingga 51ribu kali!</a:t>
            </a:r>
            <a:endParaRPr b="0" lang="en-US" sz="3200" spc="-1" strike="noStrike">
              <a:latin typeface="Arial"/>
            </a:endParaRPr>
          </a:p>
          <a:p>
            <a:pPr marL="432000" indent="-323640">
              <a:lnSpc>
                <a:spcPct val="100000"/>
              </a:lnSpc>
              <a:spcAft>
                <a:spcPts val="1417"/>
              </a:spcAft>
              <a:buClr>
                <a:srgbClr val="000000"/>
              </a:buClr>
              <a:buSzPct val="45000"/>
              <a:buFont typeface="Wingdings" charset="2"/>
              <a:buChar char=""/>
            </a:pPr>
            <a:r>
              <a:rPr b="0" lang="en-US" sz="3200" spc="-1" strike="noStrike">
                <a:latin typeface="Arial"/>
              </a:rPr>
              <a:t>Serangan ini menggunakan port UDP 11211 sebagai lubang penyerangan</a:t>
            </a:r>
            <a:endParaRPr b="0" lang="en-US" sz="3200" spc="-1" strike="noStrike">
              <a:latin typeface="Arial"/>
            </a:endParaRPr>
          </a:p>
          <a:p>
            <a:pPr marL="432000" indent="-323640">
              <a:lnSpc>
                <a:spcPct val="100000"/>
              </a:lnSpc>
              <a:spcAft>
                <a:spcPts val="1417"/>
              </a:spcAft>
              <a:buClr>
                <a:srgbClr val="000000"/>
              </a:buClr>
              <a:buSzPct val="45000"/>
              <a:buFont typeface="Wingdings" charset="2"/>
              <a:buChar char=""/>
            </a:pPr>
            <a:r>
              <a:rPr b="0" lang="en-US" sz="3200" spc="-1" strike="noStrike">
                <a:latin typeface="Arial"/>
              </a:rPr>
              <a:t>Serangan ini cukup dipicu dengan beberapa byte paket, namun dapat memicu ribuan lebih paket</a:t>
            </a:r>
            <a:endParaRPr b="0" lang="en-US" sz="3200" spc="-1" strike="noStrike">
              <a:latin typeface="Arial"/>
            </a:endParaRPr>
          </a:p>
          <a:p>
            <a:pPr>
              <a:lnSpc>
                <a:spcPct val="100000"/>
              </a:lnSpc>
              <a:spcAft>
                <a:spcPts val="1417"/>
              </a:spcAft>
            </a:pPr>
            <a:endParaRPr b="0" lang="en-US" sz="3200" spc="-1" strike="noStrike">
              <a:latin typeface="Arial"/>
            </a:endParaRPr>
          </a:p>
          <a:p>
            <a:pPr marL="432000" indent="-323640">
              <a:lnSpc>
                <a:spcPct val="100000"/>
              </a:lnSpc>
              <a:spcAft>
                <a:spcPts val="1417"/>
              </a:spcAft>
              <a:buClr>
                <a:srgbClr val="000000"/>
              </a:buClr>
              <a:buSzPct val="45000"/>
              <a:buFont typeface="Wingdings" charset="2"/>
              <a:buChar char=""/>
            </a:pPr>
            <a:r>
              <a:rPr b="0" lang="en-US" sz="2400" spc="-1" strike="noStrike">
                <a:latin typeface="Arial"/>
              </a:rPr>
              <a:t>https://thehackernews.com/2018/03/biggest-ddos-attack-github.html</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Injeksi SQL</a:t>
            </a:r>
            <a:endParaRPr b="0" lang="en-US" sz="4400" spc="-1" strike="noStrike">
              <a:latin typeface="Arial"/>
            </a:endParaRPr>
          </a:p>
        </p:txBody>
      </p:sp>
      <p:sp>
        <p:nvSpPr>
          <p:cNvPr id="109" name="TextShape 2"/>
          <p:cNvSpPr txBox="1"/>
          <p:nvPr/>
        </p:nvSpPr>
        <p:spPr>
          <a:xfrm>
            <a:off x="504000" y="1769040"/>
            <a:ext cx="9071280" cy="4384080"/>
          </a:xfrm>
          <a:prstGeom prst="rect">
            <a:avLst/>
          </a:prstGeom>
          <a:noFill/>
          <a:ln>
            <a:noFill/>
          </a:ln>
        </p:spPr>
        <p:txBody>
          <a:bodyPr lIns="0" rIns="0" tIns="0" bIns="0"/>
          <a:p>
            <a:pPr marL="216000" indent="-216000">
              <a:buClr>
                <a:srgbClr val="000000"/>
              </a:buClr>
              <a:buSzPct val="45000"/>
              <a:buFont typeface="Wingdings" charset="2"/>
              <a:buChar char=""/>
            </a:pPr>
            <a:r>
              <a:rPr b="0" lang="en-US" sz="3200" spc="-1" strike="noStrike">
                <a:latin typeface="Arial"/>
              </a:rPr>
              <a:t>Serangan ini ditargetkan ke Database website dengan menggunakan perintah-perintah dalam SQL</a:t>
            </a:r>
            <a:endParaRPr b="0" lang="en-US" sz="3200" spc="-1" strike="noStrike">
              <a:latin typeface="Arial"/>
            </a:endParaRPr>
          </a:p>
          <a:p>
            <a:pPr marL="216000" indent="-216000">
              <a:buClr>
                <a:srgbClr val="000000"/>
              </a:buClr>
              <a:buSzPct val="45000"/>
              <a:buFont typeface="Wingdings" charset="2"/>
              <a:buChar char=""/>
            </a:pPr>
            <a:r>
              <a:rPr b="0" lang="en-US" sz="3200" spc="-1" strike="noStrike">
                <a:latin typeface="Arial"/>
              </a:rPr>
              <a:t>Sehingga penyerang bisa mendapatkan akses root/admin dari database tersebut dan dapat mencuri/merusak data yang ada</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Cara Kerja Injeksi SQL</a:t>
            </a:r>
            <a:endParaRPr b="0" lang="en-US" sz="4400" spc="-1" strike="noStrike">
              <a:latin typeface="Arial"/>
            </a:endParaRPr>
          </a:p>
        </p:txBody>
      </p:sp>
      <p:sp>
        <p:nvSpPr>
          <p:cNvPr id="111" name="TextShape 2"/>
          <p:cNvSpPr txBox="1"/>
          <p:nvPr/>
        </p:nvSpPr>
        <p:spPr>
          <a:xfrm>
            <a:off x="504000" y="1769040"/>
            <a:ext cx="9071280" cy="4384080"/>
          </a:xfrm>
          <a:prstGeom prst="rect">
            <a:avLst/>
          </a:prstGeom>
          <a:noFill/>
          <a:ln>
            <a:noFill/>
          </a:ln>
        </p:spPr>
        <p:txBody>
          <a:bodyPr lIns="0" rIns="0" tIns="0" bIns="0">
            <a:normAutofit/>
          </a:bodyPr>
          <a:p>
            <a:pPr marL="236520" indent="-236160" algn="just">
              <a:lnSpc>
                <a:spcPct val="75000"/>
              </a:lnSpc>
              <a:spcBef>
                <a:spcPts val="1001"/>
              </a:spcBef>
              <a:buClr>
                <a:srgbClr val="000000"/>
              </a:buClr>
              <a:buSzPct val="45000"/>
              <a:buFont typeface="Wingdings" charset="2"/>
              <a:buChar char=""/>
            </a:pPr>
            <a:r>
              <a:rPr b="0" lang="en-US" sz="2600" spc="-1" strike="noStrike">
                <a:solidFill>
                  <a:srgbClr val="000000"/>
                </a:solidFill>
                <a:latin typeface="Arial"/>
              </a:rPr>
              <a:t>kondisi normal :</a:t>
            </a:r>
            <a:endParaRPr b="0" lang="en-US" sz="2600" spc="-1" strike="noStrike">
              <a:solidFill>
                <a:srgbClr val="000000"/>
              </a:solidFill>
              <a:latin typeface="Arial"/>
            </a:endParaRPr>
          </a:p>
          <a:p>
            <a:pPr marL="236520" indent="-236160" algn="just">
              <a:lnSpc>
                <a:spcPct val="75000"/>
              </a:lnSpc>
              <a:spcBef>
                <a:spcPts val="1001"/>
              </a:spcBef>
              <a:buClr>
                <a:srgbClr val="000000"/>
              </a:buClr>
              <a:buSzPct val="45000"/>
              <a:buFont typeface="Wingdings" charset="2"/>
              <a:buChar char=""/>
            </a:pPr>
            <a:r>
              <a:rPr b="0" lang="en-US" sz="2600" spc="-1" strike="noStrike">
                <a:solidFill>
                  <a:srgbClr val="000000"/>
                </a:solidFill>
                <a:latin typeface="Arial"/>
              </a:rPr>
              <a:t>Select * from admin where username = input_username And password = input_password</a:t>
            </a:r>
            <a:endParaRPr b="0" lang="en-US" sz="2600" spc="-1" strike="noStrike">
              <a:solidFill>
                <a:srgbClr val="000000"/>
              </a:solidFill>
              <a:latin typeface="Arial"/>
            </a:endParaRPr>
          </a:p>
          <a:p>
            <a:pPr marL="236520" indent="-236160" algn="just">
              <a:lnSpc>
                <a:spcPct val="75000"/>
              </a:lnSpc>
              <a:spcBef>
                <a:spcPts val="1001"/>
              </a:spcBef>
              <a:buClr>
                <a:srgbClr val="000000"/>
              </a:buClr>
              <a:buSzPct val="45000"/>
              <a:buFont typeface="Wingdings" charset="2"/>
              <a:buChar char=""/>
            </a:pPr>
            <a:endParaRPr b="0" lang="en-US" sz="2600" spc="-1" strike="noStrike">
              <a:solidFill>
                <a:srgbClr val="000000"/>
              </a:solidFill>
              <a:latin typeface="Arial"/>
            </a:endParaRPr>
          </a:p>
          <a:p>
            <a:pPr marL="432000" indent="-324000" algn="just">
              <a:lnSpc>
                <a:spcPct val="75000"/>
              </a:lnSpc>
              <a:spcBef>
                <a:spcPts val="1001"/>
              </a:spcBef>
              <a:buClr>
                <a:srgbClr val="000000"/>
              </a:buClr>
              <a:buSzPct val="45000"/>
              <a:buFont typeface="Wingdings" charset="2"/>
              <a:buChar char=""/>
            </a:pPr>
            <a:r>
              <a:rPr b="0" lang="en-US" sz="2600" spc="-1" strike="noStrike">
                <a:solidFill>
                  <a:srgbClr val="000000"/>
                </a:solidFill>
                <a:latin typeface="Arial"/>
              </a:rPr>
              <a:t> </a:t>
            </a:r>
            <a:r>
              <a:rPr b="0" lang="en-US" sz="2600" spc="-1" strike="noStrike">
                <a:solidFill>
                  <a:srgbClr val="000000"/>
                </a:solidFill>
                <a:latin typeface="Arial"/>
              </a:rPr>
              <a:t>Select * from admin where username = ‘administrator’ and Password = ‘admin’</a:t>
            </a:r>
            <a:endParaRPr b="0" lang="en-US" sz="2600" spc="-1" strike="noStrike">
              <a:solidFill>
                <a:srgbClr val="000000"/>
              </a:solidFill>
              <a:latin typeface="Arial"/>
            </a:endParaRPr>
          </a:p>
          <a:p>
            <a:pPr marL="236520" indent="-236160" algn="just">
              <a:lnSpc>
                <a:spcPct val="75000"/>
              </a:lnSpc>
              <a:spcBef>
                <a:spcPts val="1001"/>
              </a:spcBef>
              <a:buClr>
                <a:srgbClr val="000000"/>
              </a:buClr>
              <a:buSzPct val="45000"/>
              <a:buFont typeface="Wingdings" charset="2"/>
              <a:buChar char=""/>
            </a:pPr>
            <a:endParaRPr b="0" lang="en-US" sz="2600" spc="-1" strike="noStrike">
              <a:solidFill>
                <a:srgbClr val="000000"/>
              </a:solidFill>
              <a:latin typeface="Arial"/>
            </a:endParaRPr>
          </a:p>
          <a:p>
            <a:pPr marL="432000" indent="-324000" algn="just">
              <a:lnSpc>
                <a:spcPct val="75000"/>
              </a:lnSpc>
              <a:spcBef>
                <a:spcPts val="1001"/>
              </a:spcBef>
              <a:buClr>
                <a:srgbClr val="000000"/>
              </a:buClr>
              <a:buSzPct val="45000"/>
              <a:buFont typeface="Wingdings" charset="2"/>
              <a:buChar char=""/>
            </a:pPr>
            <a:r>
              <a:rPr b="0" lang="en-US" sz="2600" spc="-1" strike="noStrike">
                <a:solidFill>
                  <a:srgbClr val="000000"/>
                </a:solidFill>
                <a:latin typeface="Arial"/>
              </a:rPr>
              <a:t>Dapat dipastikan bahwa apabila field username terdapat record administrator dengan filed password terdapat admin penulis dapat melewati proteksi dan masuk kehalaman berikutnya ,akan tetapi apabila sebaliknya ,maka akan keluar pesan kesalahan yang kurang lebih isinya kita tidak bisa masuk ke halaman berikutnya</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Cara Kerja Injeksi SQL</a:t>
            </a:r>
            <a:endParaRPr b="0" lang="en-US" sz="4400" spc="-1" strike="noStrike">
              <a:latin typeface="Arial"/>
            </a:endParaRPr>
          </a:p>
        </p:txBody>
      </p:sp>
      <p:sp>
        <p:nvSpPr>
          <p:cNvPr id="113" name="TextShape 2"/>
          <p:cNvSpPr txBox="1"/>
          <p:nvPr/>
        </p:nvSpPr>
        <p:spPr>
          <a:xfrm>
            <a:off x="504000" y="1769040"/>
            <a:ext cx="9071280" cy="4384080"/>
          </a:xfrm>
          <a:prstGeom prst="rect">
            <a:avLst/>
          </a:prstGeom>
          <a:noFill/>
          <a:ln>
            <a:noFill/>
          </a:ln>
        </p:spPr>
        <p:txBody>
          <a:bodyPr lIns="0" rIns="0" tIns="0" bIns="0">
            <a:normAutofit fontScale="77000"/>
          </a:bodyPr>
          <a:p>
            <a:pPr marL="432000" indent="-324000">
              <a:lnSpc>
                <a:spcPct val="75000"/>
              </a:lnSpc>
              <a:spcBef>
                <a:spcPts val="1001"/>
              </a:spcBef>
              <a:buClr>
                <a:srgbClr val="000000"/>
              </a:buClr>
              <a:buSzPct val="45000"/>
              <a:buFont typeface="Wingdings" charset="2"/>
              <a:buChar char=""/>
            </a:pPr>
            <a:r>
              <a:rPr b="0" lang="en-US" sz="2800" spc="-1" strike="noStrike">
                <a:solidFill>
                  <a:srgbClr val="000000"/>
                </a:solidFill>
                <a:latin typeface="Arial"/>
              </a:rPr>
              <a:t>Select * from admin where username = ‘’ or ‘’ = ‘’ and Password = ‘’ or ‘’=’’</a:t>
            </a:r>
            <a:endParaRPr b="0" lang="en-US" sz="2800" spc="-1" strike="noStrike">
              <a:solidFill>
                <a:srgbClr val="000000"/>
              </a:solidFill>
              <a:latin typeface="Arial"/>
            </a:endParaRPr>
          </a:p>
          <a:p>
            <a:pPr marL="432000" indent="-324000">
              <a:lnSpc>
                <a:spcPct val="75000"/>
              </a:lnSpc>
              <a:spcBef>
                <a:spcPts val="1001"/>
              </a:spcBef>
              <a:buClr>
                <a:srgbClr val="000000"/>
              </a:buClr>
              <a:buSzPct val="45000"/>
              <a:buFont typeface="Wingdings" charset="2"/>
              <a:buChar char=""/>
            </a:pPr>
            <a:r>
              <a:rPr b="0" lang="en-US" sz="2800" spc="-1" strike="noStrike">
                <a:solidFill>
                  <a:srgbClr val="000000"/>
                </a:solidFill>
                <a:latin typeface="Arial"/>
              </a:rPr>
              <a:t>Logika OR menyebabkan statement membalikan nilai false jadi true sehingga kita bisa masuk sebagai user yang terdapat pada record pertama dalam table admin</a:t>
            </a:r>
            <a:endParaRPr b="0" lang="en-US" sz="2800" spc="-1" strike="noStrike">
              <a:solidFill>
                <a:srgbClr val="000000"/>
              </a:solidFill>
              <a:latin typeface="Arial"/>
            </a:endParaRPr>
          </a:p>
          <a:p>
            <a:pPr marL="236520" indent="-236160">
              <a:lnSpc>
                <a:spcPct val="75000"/>
              </a:lnSpc>
              <a:spcBef>
                <a:spcPts val="1001"/>
              </a:spcBef>
              <a:buClr>
                <a:srgbClr val="000000"/>
              </a:buClr>
              <a:buSzPct val="45000"/>
              <a:buFont typeface="Wingdings" charset="2"/>
              <a:buChar char=""/>
            </a:pPr>
            <a:endParaRPr b="0" lang="en-US" sz="2800" spc="-1" strike="noStrike">
              <a:solidFill>
                <a:srgbClr val="000000"/>
              </a:solidFill>
              <a:latin typeface="Arial"/>
            </a:endParaRPr>
          </a:p>
          <a:p>
            <a:pPr marL="432000" indent="-324000">
              <a:lnSpc>
                <a:spcPct val="75000"/>
              </a:lnSpc>
              <a:spcBef>
                <a:spcPts val="1001"/>
              </a:spcBef>
              <a:buClr>
                <a:srgbClr val="000000"/>
              </a:buClr>
              <a:buSzPct val="45000"/>
              <a:buFont typeface="Wingdings" charset="2"/>
              <a:buChar char=""/>
            </a:pPr>
            <a:r>
              <a:rPr b="0" lang="en-US" sz="2800" spc="-1" strike="noStrike">
                <a:solidFill>
                  <a:srgbClr val="000000"/>
                </a:solidFill>
                <a:latin typeface="Arial"/>
              </a:rPr>
              <a:t>misalkan username = administrator , caranya cukupsederhana , pada textbox tempat menginput username isi dengan “administrator’—“</a:t>
            </a:r>
            <a:endParaRPr b="0" lang="en-US" sz="2800" spc="-1" strike="noStrike">
              <a:solidFill>
                <a:srgbClr val="000000"/>
              </a:solidFill>
              <a:latin typeface="Arial"/>
            </a:endParaRPr>
          </a:p>
          <a:p>
            <a:pPr marL="432000" indent="-324000">
              <a:lnSpc>
                <a:spcPct val="75000"/>
              </a:lnSpc>
              <a:spcBef>
                <a:spcPts val="1001"/>
              </a:spcBef>
              <a:buClr>
                <a:srgbClr val="000000"/>
              </a:buClr>
              <a:buSzPct val="45000"/>
              <a:buFont typeface="Wingdings" charset="2"/>
              <a:buChar char=""/>
            </a:pPr>
            <a:endParaRPr b="0" lang="en-US" sz="2800" spc="-1" strike="noStrike">
              <a:solidFill>
                <a:srgbClr val="000000"/>
              </a:solidFill>
              <a:latin typeface="Arial"/>
            </a:endParaRPr>
          </a:p>
          <a:p>
            <a:pPr marL="432000" indent="-324000">
              <a:lnSpc>
                <a:spcPct val="75000"/>
              </a:lnSpc>
              <a:spcBef>
                <a:spcPts val="1001"/>
              </a:spcBef>
              <a:buClr>
                <a:srgbClr val="000000"/>
              </a:buClr>
              <a:buSzPct val="45000"/>
              <a:buFont typeface="Wingdings" charset="2"/>
              <a:buChar char=""/>
            </a:pPr>
            <a:r>
              <a:rPr b="0" lang="en-US" sz="2800" spc="-1" strike="noStrike">
                <a:solidFill>
                  <a:srgbClr val="000000"/>
                </a:solidFill>
                <a:latin typeface="Arial"/>
              </a:rPr>
              <a:t>Select * from admin where username = ‘ administrator ‘—“</a:t>
            </a:r>
            <a:endParaRPr b="0" lang="en-US" sz="2800" spc="-1" strike="noStrike">
              <a:solidFill>
                <a:srgbClr val="000000"/>
              </a:solidFill>
              <a:latin typeface="Arial"/>
            </a:endParaRPr>
          </a:p>
          <a:p>
            <a:pPr marL="432000" indent="-324000">
              <a:lnSpc>
                <a:spcPct val="75000"/>
              </a:lnSpc>
              <a:spcBef>
                <a:spcPts val="1001"/>
              </a:spcBef>
              <a:buClr>
                <a:srgbClr val="000000"/>
              </a:buClr>
              <a:buSzPct val="45000"/>
              <a:buFont typeface="Wingdings" charset="2"/>
              <a:buChar char=""/>
            </a:pPr>
            <a:r>
              <a:rPr b="0" lang="en-US" sz="2800" spc="-1" strike="noStrike">
                <a:solidFill>
                  <a:srgbClr val="000000"/>
                </a:solidFill>
                <a:latin typeface="Arial"/>
              </a:rPr>
              <a:t>And password = ‘’ or ‘’=’’</a:t>
            </a:r>
            <a:endParaRPr b="0" lang="en-US" sz="2800" spc="-1" strike="noStrike">
              <a:solidFill>
                <a:srgbClr val="000000"/>
              </a:solidFill>
              <a:latin typeface="Arial"/>
            </a:endParaRPr>
          </a:p>
          <a:p>
            <a:pPr marL="236520" indent="-236160" algn="just">
              <a:lnSpc>
                <a:spcPct val="75000"/>
              </a:lnSpc>
              <a:spcBef>
                <a:spcPts val="1001"/>
              </a:spcBef>
              <a:buClr>
                <a:srgbClr val="000000"/>
              </a:buClr>
              <a:buSzPct val="45000"/>
              <a:buFont typeface="Wingdings" charset="2"/>
              <a:buChar char=""/>
            </a:pPr>
            <a:r>
              <a:rPr b="0" lang="en-US" sz="2800" spc="-1" strike="noStrike">
                <a:solidFill>
                  <a:srgbClr val="000000"/>
                </a:solidFill>
                <a:latin typeface="Arial"/>
              </a:rPr>
              <a:t>Tanda “—“ (dua tanda minus) di sql server berarti akhir dari statement sql.</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Variabel Yang Bisa Dipakai</a:t>
            </a:r>
            <a:endParaRPr b="0" lang="en-US" sz="4400" spc="-1" strike="noStrike">
              <a:latin typeface="Arial"/>
            </a:endParaRPr>
          </a:p>
        </p:txBody>
      </p:sp>
      <p:graphicFrame>
        <p:nvGraphicFramePr>
          <p:cNvPr id="115" name="Table 2"/>
          <p:cNvGraphicFramePr/>
          <p:nvPr/>
        </p:nvGraphicFramePr>
        <p:xfrm>
          <a:off x="1534680" y="1710720"/>
          <a:ext cx="9070920" cy="345960"/>
        </p:xfrm>
        <a:graphic>
          <a:graphicData uri="http://schemas.openxmlformats.org/drawingml/2006/table">
            <a:tbl>
              <a:tblPr/>
              <a:tblGrid>
                <a:gridCol w="2267640"/>
                <a:gridCol w="2267640"/>
                <a:gridCol w="2267640"/>
              </a:tblGrid>
              <a:tr h="346320">
                <a:tc>
                  <a:txBody>
                    <a:bodyPr lIns="90000" rIns="90000" tIns="46800" bIns="46800"/>
                    <a:p>
                      <a:pPr marL="914400" algn="ctr">
                        <a:lnSpc>
                          <a:spcPct val="95000"/>
                        </a:lnSpc>
                        <a:spcBef>
                          <a:spcPts val="1001"/>
                        </a:spcBef>
                      </a:pPr>
                      <a:r>
                        <a:rPr b="1" lang="en-US" sz="2000" spc="-1" strike="noStrike">
                          <a:solidFill>
                            <a:srgbClr val="000000"/>
                          </a:solidFill>
                          <a:latin typeface="Arial"/>
                        </a:rPr>
                        <a:t>or 1=1--</a:t>
                      </a:r>
                      <a:endParaRPr b="0" lang="en-US" sz="2000" spc="-1" strike="noStrike">
                        <a:solidFill>
                          <a:srgbClr val="000000"/>
                        </a:solidFill>
                        <a:latin typeface="Times New Roman"/>
                      </a:endParaRPr>
                    </a:p>
                    <a:p>
                      <a:pPr marL="574560" algn="ctr">
                        <a:lnSpc>
                          <a:spcPct val="95000"/>
                        </a:lnSpc>
                        <a:spcBef>
                          <a:spcPts val="1001"/>
                        </a:spcBef>
                      </a:pPr>
                      <a:r>
                        <a:rPr b="1" lang="en-US" sz="2000" spc="-1" strike="noStrike">
                          <a:solidFill>
                            <a:srgbClr val="000000"/>
                          </a:solidFill>
                          <a:latin typeface="Arial"/>
                        </a:rPr>
                        <a:t>" or 1=1--</a:t>
                      </a:r>
                      <a:endParaRPr b="0" lang="en-US" sz="2000" spc="-1" strike="noStrike">
                        <a:solidFill>
                          <a:srgbClr val="000000"/>
                        </a:solidFill>
                        <a:latin typeface="Times New Roman"/>
                      </a:endParaRPr>
                    </a:p>
                    <a:p>
                      <a:pPr marL="236520" indent="-236160" algn="ctr">
                        <a:lnSpc>
                          <a:spcPct val="95000"/>
                        </a:lnSpc>
                        <a:spcBef>
                          <a:spcPts val="1001"/>
                        </a:spcBef>
                      </a:pPr>
                      <a:r>
                        <a:rPr b="1" lang="en-US" sz="2000" spc="-1" strike="noStrike">
                          <a:solidFill>
                            <a:srgbClr val="000000"/>
                          </a:solidFill>
                          <a:latin typeface="Arial"/>
                        </a:rPr>
                        <a:t>	</a:t>
                      </a:r>
                      <a:r>
                        <a:rPr b="1" lang="en-US" sz="2000" spc="-1" strike="noStrike">
                          <a:solidFill>
                            <a:srgbClr val="000000"/>
                          </a:solidFill>
                          <a:latin typeface="Arial"/>
                        </a:rPr>
                        <a:t>or 1=1--</a:t>
                      </a:r>
                      <a:endParaRPr b="0" lang="en-US" sz="2000" spc="-1" strike="noStrike">
                        <a:solidFill>
                          <a:srgbClr val="000000"/>
                        </a:solidFill>
                        <a:latin typeface="Times New Roman"/>
                      </a:endParaRPr>
                    </a:p>
                    <a:p>
                      <a:pPr marL="236520" indent="-236160" algn="ctr">
                        <a:lnSpc>
                          <a:spcPct val="95000"/>
                        </a:lnSpc>
                        <a:spcBef>
                          <a:spcPts val="1001"/>
                        </a:spcBef>
                      </a:pPr>
                      <a:r>
                        <a:rPr b="1" lang="en-US" sz="2000" spc="-1" strike="noStrike">
                          <a:solidFill>
                            <a:srgbClr val="000000"/>
                          </a:solidFill>
                          <a:latin typeface="Arial"/>
                        </a:rPr>
                        <a:t>	</a:t>
                      </a:r>
                      <a:r>
                        <a:rPr b="1" lang="en-US" sz="2000" spc="-1" strike="noStrike">
                          <a:solidFill>
                            <a:srgbClr val="000000"/>
                          </a:solidFill>
                          <a:latin typeface="Arial"/>
                        </a:rPr>
                        <a:t>' or 'a'='a</a:t>
                      </a:r>
                      <a:endParaRPr b="0" lang="en-US" sz="2000" spc="-1" strike="noStrike">
                        <a:solidFill>
                          <a:srgbClr val="000000"/>
                        </a:solidFill>
                        <a:latin typeface="Times New Roman"/>
                      </a:endParaRPr>
                    </a:p>
                    <a:p>
                      <a:pPr marL="236520" indent="-236160" algn="ctr">
                        <a:lnSpc>
                          <a:spcPct val="95000"/>
                        </a:lnSpc>
                        <a:spcBef>
                          <a:spcPts val="1001"/>
                        </a:spcBef>
                      </a:pPr>
                      <a:r>
                        <a:rPr b="1" lang="en-US" sz="2000" spc="-1" strike="noStrike">
                          <a:solidFill>
                            <a:srgbClr val="000000"/>
                          </a:solidFill>
                          <a:latin typeface="Arial"/>
                        </a:rPr>
                        <a:t>	</a:t>
                      </a:r>
                      <a:r>
                        <a:rPr b="1" lang="en-US" sz="2000" spc="-1" strike="noStrike">
                          <a:solidFill>
                            <a:srgbClr val="000000"/>
                          </a:solidFill>
                          <a:latin typeface="Arial"/>
                        </a:rPr>
                        <a:t>" or "a"="a</a:t>
                      </a:r>
                      <a:endParaRPr b="0" lang="en-US" sz="2000" spc="-1" strike="noStrike">
                        <a:solidFill>
                          <a:srgbClr val="000000"/>
                        </a:solidFill>
                        <a:latin typeface="Times New Roman"/>
                      </a:endParaRPr>
                    </a:p>
                    <a:p>
                      <a:pPr marL="236520" indent="-236160" algn="ctr">
                        <a:lnSpc>
                          <a:spcPct val="95000"/>
                        </a:lnSpc>
                        <a:spcBef>
                          <a:spcPts val="1001"/>
                        </a:spcBef>
                      </a:pPr>
                      <a:r>
                        <a:rPr b="1" lang="en-US" sz="2000" spc="-1" strike="noStrike">
                          <a:solidFill>
                            <a:srgbClr val="000000"/>
                          </a:solidFill>
                          <a:latin typeface="Arial"/>
                        </a:rPr>
                        <a:t>	</a:t>
                      </a:r>
                      <a:r>
                        <a:rPr b="1" lang="en-US" sz="2000" spc="-1" strike="noStrike">
                          <a:solidFill>
                            <a:srgbClr val="000000"/>
                          </a:solidFill>
                          <a:latin typeface="Arial"/>
                        </a:rPr>
                        <a:t>') or ('a'='a</a:t>
                      </a:r>
                      <a:endParaRPr b="0" lang="en-US" sz="2000" spc="-1" strike="noStrike">
                        <a:solidFill>
                          <a:srgbClr val="000000"/>
                        </a:solidFill>
                        <a:latin typeface="Times New Roman"/>
                      </a:endParaRPr>
                    </a:p>
                    <a:p>
                      <a:pPr marL="236520" indent="-236160" algn="ctr">
                        <a:lnSpc>
                          <a:spcPct val="95000"/>
                        </a:lnSpc>
                        <a:spcBef>
                          <a:spcPts val="1001"/>
                        </a:spcBef>
                      </a:pPr>
                      <a:r>
                        <a:rPr b="1" lang="en-US" sz="2000" spc="-1" strike="noStrike">
                          <a:solidFill>
                            <a:srgbClr val="000000"/>
                          </a:solidFill>
                          <a:latin typeface="Arial"/>
                        </a:rPr>
                        <a:t>	</a:t>
                      </a:r>
                      <a:r>
                        <a:rPr b="1" lang="en-US" sz="2000" spc="-1" strike="noStrike">
                          <a:solidFill>
                            <a:srgbClr val="000000"/>
                          </a:solidFill>
                          <a:latin typeface="Arial"/>
                        </a:rPr>
                        <a:t>' or 0=0 --</a:t>
                      </a:r>
                      <a:endParaRPr b="0" lang="en-US" sz="2000" spc="-1" strike="noStrike">
                        <a:solidFill>
                          <a:srgbClr val="000000"/>
                        </a:solidFill>
                        <a:latin typeface="Times New Roman"/>
                      </a:endParaRPr>
                    </a:p>
                    <a:p>
                      <a:pPr marL="236520" indent="-236160" algn="ctr">
                        <a:lnSpc>
                          <a:spcPct val="95000"/>
                        </a:lnSpc>
                        <a:spcBef>
                          <a:spcPts val="1001"/>
                        </a:spcBef>
                      </a:pPr>
                      <a:r>
                        <a:rPr b="1" lang="en-US" sz="2000" spc="-1" strike="noStrike">
                          <a:solidFill>
                            <a:srgbClr val="000000"/>
                          </a:solidFill>
                          <a:latin typeface="Arial"/>
                        </a:rPr>
                        <a:t>	</a:t>
                      </a:r>
                      <a:r>
                        <a:rPr b="1" lang="en-US" sz="2000" spc="-1" strike="noStrike">
                          <a:solidFill>
                            <a:srgbClr val="000000"/>
                          </a:solidFill>
                          <a:latin typeface="Arial"/>
                        </a:rPr>
                        <a:t>" or 0=0 --</a:t>
                      </a:r>
                      <a:endParaRPr b="0" lang="en-US" sz="2000" spc="-1" strike="noStrike">
                        <a:solidFill>
                          <a:srgbClr val="000000"/>
                        </a:solidFill>
                        <a:latin typeface="Times New Roman"/>
                      </a:endParaRPr>
                    </a:p>
                    <a:p>
                      <a:pPr marL="236520" indent="-236160" algn="ctr">
                        <a:lnSpc>
                          <a:spcPct val="95000"/>
                        </a:lnSpc>
                        <a:spcBef>
                          <a:spcPts val="1001"/>
                        </a:spcBef>
                      </a:pPr>
                      <a:r>
                        <a:rPr b="1" lang="en-US" sz="2000" spc="-1" strike="noStrike">
                          <a:solidFill>
                            <a:srgbClr val="000000"/>
                          </a:solidFill>
                          <a:latin typeface="Arial"/>
                        </a:rPr>
                        <a:t>	</a:t>
                      </a:r>
                      <a:r>
                        <a:rPr b="1" lang="en-US" sz="2000" spc="-1" strike="noStrike">
                          <a:solidFill>
                            <a:srgbClr val="000000"/>
                          </a:solidFill>
                          <a:latin typeface="Arial"/>
                        </a:rPr>
                        <a:t>or 0=0 --</a:t>
                      </a:r>
                      <a:endParaRPr b="0" lang="en-US" sz="2000" spc="-1" strike="noStrike">
                        <a:solidFill>
                          <a:srgbClr val="000000"/>
                        </a:solidFill>
                        <a:latin typeface="Times New Roman"/>
                      </a:endParaRPr>
                    </a:p>
                    <a:p>
                      <a:pPr marL="236520" indent="-236160" algn="ctr">
                        <a:lnSpc>
                          <a:spcPct val="95000"/>
                        </a:lnSpc>
                        <a:spcBef>
                          <a:spcPts val="1001"/>
                        </a:spcBef>
                      </a:pPr>
                      <a:r>
                        <a:rPr b="1" lang="en-US" sz="2000" spc="-1" strike="noStrike">
                          <a:solidFill>
                            <a:srgbClr val="000000"/>
                          </a:solidFill>
                          <a:latin typeface="Arial"/>
                        </a:rPr>
                        <a:t>	</a:t>
                      </a:r>
                      <a:r>
                        <a:rPr b="1" lang="en-US" sz="2000" spc="-1" strike="noStrike">
                          <a:solidFill>
                            <a:srgbClr val="000000"/>
                          </a:solidFill>
                          <a:latin typeface="Arial"/>
                        </a:rPr>
                        <a:t>' or 0=0 #</a:t>
                      </a:r>
                      <a:endParaRPr b="0" lang="en-US" sz="2000" spc="-1" strike="noStrike">
                        <a:solidFill>
                          <a:srgbClr val="000000"/>
                        </a:solidFill>
                        <a:latin typeface="Times New Roman"/>
                      </a:endParaRPr>
                    </a:p>
                    <a:p>
                      <a:pPr algn="ctr"/>
                      <a:endParaRPr b="0" lang="en-US" sz="2000" spc="-1" strike="noStrike">
                        <a:solidFill>
                          <a:srgbClr val="000000"/>
                        </a:solidFill>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marL="236520" indent="-236160" algn="ctr">
                        <a:lnSpc>
                          <a:spcPct val="95000"/>
                        </a:lnSpc>
                        <a:spcBef>
                          <a:spcPts val="1199"/>
                        </a:spcBef>
                      </a:pPr>
                      <a:r>
                        <a:rPr b="1" lang="en-US" sz="2000" spc="-1" strike="noStrike">
                          <a:solidFill>
                            <a:srgbClr val="000000"/>
                          </a:solidFill>
                          <a:latin typeface="Arial"/>
                        </a:rPr>
                        <a:t>" or 0=0 #</a:t>
                      </a:r>
                      <a:endParaRPr b="0" lang="en-US" sz="2000" spc="-1" strike="noStrike">
                        <a:solidFill>
                          <a:srgbClr val="000000"/>
                        </a:solidFill>
                        <a:latin typeface="Times New Roman"/>
                      </a:endParaRPr>
                    </a:p>
                    <a:p>
                      <a:pPr marL="236520" indent="-236160" algn="ctr">
                        <a:lnSpc>
                          <a:spcPct val="95000"/>
                        </a:lnSpc>
                        <a:spcBef>
                          <a:spcPts val="1199"/>
                        </a:spcBef>
                      </a:pPr>
                      <a:r>
                        <a:rPr b="1" lang="en-US" sz="2400" spc="-1" strike="noStrike">
                          <a:solidFill>
                            <a:srgbClr val="000000"/>
                          </a:solidFill>
                          <a:latin typeface="Arial"/>
                        </a:rPr>
                        <a:t>Or 0=0 #</a:t>
                      </a:r>
                      <a:endParaRPr b="0" lang="en-US" sz="2400" spc="-1" strike="noStrike">
                        <a:solidFill>
                          <a:srgbClr val="000000"/>
                        </a:solidFill>
                        <a:latin typeface="Times New Roman"/>
                      </a:endParaRPr>
                    </a:p>
                    <a:p>
                      <a:pPr marL="236520" indent="-236160" algn="ctr">
                        <a:lnSpc>
                          <a:spcPct val="95000"/>
                        </a:lnSpc>
                        <a:spcBef>
                          <a:spcPts val="1199"/>
                        </a:spcBef>
                      </a:pPr>
                      <a:r>
                        <a:rPr b="1" lang="en-US" sz="2400" spc="-1" strike="noStrike">
                          <a:solidFill>
                            <a:srgbClr val="000000"/>
                          </a:solidFill>
                          <a:latin typeface="Arial"/>
                        </a:rPr>
                        <a:t>' or 'x'='x</a:t>
                      </a:r>
                      <a:endParaRPr b="0" lang="en-US" sz="2400" spc="-1" strike="noStrike">
                        <a:solidFill>
                          <a:srgbClr val="000000"/>
                        </a:solidFill>
                        <a:latin typeface="Times New Roman"/>
                      </a:endParaRPr>
                    </a:p>
                    <a:p>
                      <a:pPr marL="236520" indent="-236160" algn="ctr">
                        <a:lnSpc>
                          <a:spcPct val="95000"/>
                        </a:lnSpc>
                        <a:spcBef>
                          <a:spcPts val="1199"/>
                        </a:spcBef>
                      </a:pPr>
                      <a:r>
                        <a:rPr b="1" lang="en-US" sz="2400" spc="-1" strike="noStrike">
                          <a:solidFill>
                            <a:srgbClr val="000000"/>
                          </a:solidFill>
                          <a:latin typeface="Arial"/>
                        </a:rPr>
                        <a:t>" or "x"="x</a:t>
                      </a:r>
                      <a:endParaRPr b="0" lang="en-US" sz="2400" spc="-1" strike="noStrike">
                        <a:solidFill>
                          <a:srgbClr val="000000"/>
                        </a:solidFill>
                        <a:latin typeface="Times New Roman"/>
                      </a:endParaRPr>
                    </a:p>
                    <a:p>
                      <a:pPr marL="236520" indent="-236160" algn="ctr">
                        <a:lnSpc>
                          <a:spcPct val="95000"/>
                        </a:lnSpc>
                        <a:spcBef>
                          <a:spcPts val="1199"/>
                        </a:spcBef>
                      </a:pPr>
                      <a:r>
                        <a:rPr b="1" lang="en-US" sz="2400" spc="-1" strike="noStrike">
                          <a:solidFill>
                            <a:srgbClr val="000000"/>
                          </a:solidFill>
                          <a:latin typeface="Arial"/>
                        </a:rPr>
                        <a:t>') or ('x'='x</a:t>
                      </a:r>
                      <a:endParaRPr b="0" lang="en-US" sz="2400" spc="-1" strike="noStrike">
                        <a:solidFill>
                          <a:srgbClr val="000000"/>
                        </a:solidFill>
                        <a:latin typeface="Times New Roman"/>
                      </a:endParaRPr>
                    </a:p>
                    <a:p>
                      <a:pPr marL="236520" indent="-236160" algn="ctr">
                        <a:lnSpc>
                          <a:spcPct val="95000"/>
                        </a:lnSpc>
                        <a:spcBef>
                          <a:spcPts val="1199"/>
                        </a:spcBef>
                      </a:pPr>
                      <a:r>
                        <a:rPr b="1" lang="en-US" sz="2400" spc="-1" strike="noStrike">
                          <a:solidFill>
                            <a:srgbClr val="000000"/>
                          </a:solidFill>
                          <a:latin typeface="Arial"/>
                        </a:rPr>
                        <a:t>' or 1=1--</a:t>
                      </a:r>
                      <a:endParaRPr b="0" lang="en-US" sz="2400" spc="-1" strike="noStrike">
                        <a:solidFill>
                          <a:srgbClr val="000000"/>
                        </a:solidFill>
                        <a:latin typeface="Times New Roman"/>
                      </a:endParaRPr>
                    </a:p>
                    <a:p>
                      <a:pPr marL="236520" indent="-236160" algn="ctr">
                        <a:lnSpc>
                          <a:spcPct val="95000"/>
                        </a:lnSpc>
                        <a:spcBef>
                          <a:spcPts val="1199"/>
                        </a:spcBef>
                      </a:pPr>
                      <a:r>
                        <a:rPr b="1" lang="en-US" sz="2400" spc="-1" strike="noStrike">
                          <a:solidFill>
                            <a:srgbClr val="000000"/>
                          </a:solidFill>
                          <a:latin typeface="Arial"/>
                        </a:rPr>
                        <a:t>" or 1=1--</a:t>
                      </a:r>
                      <a:endParaRPr b="0" lang="en-US" sz="2400" spc="-1" strike="noStrike">
                        <a:solidFill>
                          <a:srgbClr val="000000"/>
                        </a:solidFill>
                        <a:latin typeface="Times New Roman"/>
                      </a:endParaRPr>
                    </a:p>
                    <a:p>
                      <a:pPr marL="236520" indent="-236160" algn="ctr">
                        <a:lnSpc>
                          <a:spcPct val="95000"/>
                        </a:lnSpc>
                        <a:spcBef>
                          <a:spcPts val="1199"/>
                        </a:spcBef>
                      </a:pPr>
                      <a:r>
                        <a:rPr b="1" lang="en-US" sz="2400" spc="-1" strike="noStrike">
                          <a:solidFill>
                            <a:srgbClr val="000000"/>
                          </a:solidFill>
                          <a:latin typeface="Arial"/>
                        </a:rPr>
                        <a:t>or 1=1--</a:t>
                      </a:r>
                      <a:endParaRPr b="0" lang="en-US" sz="2400" spc="-1" strike="noStrike">
                        <a:solidFill>
                          <a:srgbClr val="000000"/>
                        </a:solidFill>
                        <a:latin typeface="Times New Roman"/>
                      </a:endParaRPr>
                    </a:p>
                    <a:p>
                      <a:pPr algn="ctr"/>
                      <a:endParaRPr b="0" lang="en-US" sz="2400" spc="-1" strike="noStrike">
                        <a:solidFill>
                          <a:srgbClr val="000000"/>
                        </a:solidFill>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marL="236520" indent="-236160" algn="ctr">
                        <a:lnSpc>
                          <a:spcPct val="85000"/>
                        </a:lnSpc>
                        <a:spcBef>
                          <a:spcPts val="1199"/>
                        </a:spcBef>
                      </a:pPr>
                      <a:r>
                        <a:rPr b="1" lang="en-US" sz="2400" spc="-1" strike="noStrike">
                          <a:solidFill>
                            <a:srgbClr val="000000"/>
                          </a:solidFill>
                          <a:latin typeface="Arial"/>
                        </a:rPr>
                        <a:t>" or "a"="a</a:t>
                      </a:r>
                      <a:endParaRPr b="0" lang="en-US" sz="2400" spc="-1" strike="noStrike">
                        <a:solidFill>
                          <a:srgbClr val="000000"/>
                        </a:solidFill>
                        <a:latin typeface="Times New Roman"/>
                      </a:endParaRPr>
                    </a:p>
                    <a:p>
                      <a:pPr marL="236520" indent="-236160" algn="ctr">
                        <a:lnSpc>
                          <a:spcPct val="85000"/>
                        </a:lnSpc>
                        <a:spcBef>
                          <a:spcPts val="1199"/>
                        </a:spcBef>
                      </a:pPr>
                      <a:r>
                        <a:rPr b="1" lang="en-US" sz="2400" spc="-1" strike="noStrike">
                          <a:solidFill>
                            <a:srgbClr val="000000"/>
                          </a:solidFill>
                          <a:latin typeface="Arial"/>
                        </a:rPr>
                        <a:t>') or ('a'='a</a:t>
                      </a:r>
                      <a:endParaRPr b="0" lang="en-US" sz="2400" spc="-1" strike="noStrike">
                        <a:solidFill>
                          <a:srgbClr val="000000"/>
                        </a:solidFill>
                        <a:latin typeface="Times New Roman"/>
                      </a:endParaRPr>
                    </a:p>
                    <a:p>
                      <a:pPr marL="236520" indent="-236160" algn="ctr">
                        <a:lnSpc>
                          <a:spcPct val="85000"/>
                        </a:lnSpc>
                        <a:spcBef>
                          <a:spcPts val="1199"/>
                        </a:spcBef>
                      </a:pPr>
                      <a:r>
                        <a:rPr b="1" lang="en-US" sz="2400" spc="-1" strike="noStrike">
                          <a:solidFill>
                            <a:srgbClr val="000000"/>
                          </a:solidFill>
                          <a:latin typeface="Arial"/>
                        </a:rPr>
                        <a:t>") or ("a"="a</a:t>
                      </a:r>
                      <a:endParaRPr b="0" lang="en-US" sz="2400" spc="-1" strike="noStrike">
                        <a:solidFill>
                          <a:srgbClr val="000000"/>
                        </a:solidFill>
                        <a:latin typeface="Times New Roman"/>
                      </a:endParaRPr>
                    </a:p>
                    <a:p>
                      <a:pPr marL="236520" indent="-236160" algn="ctr">
                        <a:lnSpc>
                          <a:spcPct val="85000"/>
                        </a:lnSpc>
                        <a:spcBef>
                          <a:spcPts val="1199"/>
                        </a:spcBef>
                      </a:pPr>
                      <a:r>
                        <a:rPr b="1" lang="en-US" sz="2400" spc="-1" strike="noStrike">
                          <a:solidFill>
                            <a:srgbClr val="000000"/>
                          </a:solidFill>
                          <a:latin typeface="Arial"/>
                        </a:rPr>
                        <a:t>hi" or "a"="a</a:t>
                      </a:r>
                      <a:endParaRPr b="0" lang="en-US" sz="2400" spc="-1" strike="noStrike">
                        <a:solidFill>
                          <a:srgbClr val="000000"/>
                        </a:solidFill>
                        <a:latin typeface="Times New Roman"/>
                      </a:endParaRPr>
                    </a:p>
                    <a:p>
                      <a:pPr marL="236520" indent="-236160" algn="ctr">
                        <a:lnSpc>
                          <a:spcPct val="85000"/>
                        </a:lnSpc>
                        <a:spcBef>
                          <a:spcPts val="1199"/>
                        </a:spcBef>
                      </a:pPr>
                      <a:r>
                        <a:rPr b="1" lang="en-US" sz="2400" spc="-1" strike="noStrike">
                          <a:solidFill>
                            <a:srgbClr val="000000"/>
                          </a:solidFill>
                          <a:latin typeface="Arial"/>
                        </a:rPr>
                        <a:t>hi" or 1=1 --</a:t>
                      </a:r>
                      <a:endParaRPr b="0" lang="en-US" sz="2400" spc="-1" strike="noStrike">
                        <a:solidFill>
                          <a:srgbClr val="000000"/>
                        </a:solidFill>
                        <a:latin typeface="Times New Roman"/>
                      </a:endParaRPr>
                    </a:p>
                    <a:p>
                      <a:pPr marL="236520" indent="-236160" algn="ctr">
                        <a:lnSpc>
                          <a:spcPct val="85000"/>
                        </a:lnSpc>
                        <a:spcBef>
                          <a:spcPts val="1199"/>
                        </a:spcBef>
                      </a:pPr>
                      <a:r>
                        <a:rPr b="1" lang="en-US" sz="2400" spc="-1" strike="noStrike">
                          <a:solidFill>
                            <a:srgbClr val="000000"/>
                          </a:solidFill>
                          <a:latin typeface="Arial"/>
                        </a:rPr>
                        <a:t>hi' or 1=1 --</a:t>
                      </a:r>
                      <a:endParaRPr b="0" lang="en-US" sz="2400" spc="-1" strike="noStrike">
                        <a:solidFill>
                          <a:srgbClr val="000000"/>
                        </a:solidFill>
                        <a:latin typeface="Times New Roman"/>
                      </a:endParaRPr>
                    </a:p>
                    <a:p>
                      <a:pPr marL="236520" indent="-236160" algn="ctr">
                        <a:lnSpc>
                          <a:spcPct val="85000"/>
                        </a:lnSpc>
                        <a:spcBef>
                          <a:spcPts val="1199"/>
                        </a:spcBef>
                      </a:pPr>
                      <a:r>
                        <a:rPr b="1" lang="en-US" sz="2400" spc="-1" strike="noStrike">
                          <a:solidFill>
                            <a:srgbClr val="000000"/>
                          </a:solidFill>
                          <a:latin typeface="Arial"/>
                        </a:rPr>
                        <a:t>hi' or 'a'='a</a:t>
                      </a:r>
                      <a:endParaRPr b="0" lang="en-US" sz="2400" spc="-1" strike="noStrike">
                        <a:solidFill>
                          <a:srgbClr val="000000"/>
                        </a:solidFill>
                        <a:latin typeface="Times New Roman"/>
                      </a:endParaRPr>
                    </a:p>
                    <a:p>
                      <a:pPr marL="236520" indent="-236160" algn="ctr">
                        <a:lnSpc>
                          <a:spcPct val="85000"/>
                        </a:lnSpc>
                        <a:spcBef>
                          <a:spcPts val="1199"/>
                        </a:spcBef>
                      </a:pPr>
                      <a:r>
                        <a:rPr b="1" lang="en-US" sz="2400" spc="-1" strike="noStrike">
                          <a:solidFill>
                            <a:srgbClr val="000000"/>
                          </a:solidFill>
                          <a:latin typeface="Arial"/>
                        </a:rPr>
                        <a:t>hi') or ('a'='a</a:t>
                      </a:r>
                      <a:endParaRPr b="0" lang="en-US" sz="2400" spc="-1" strike="noStrike">
                        <a:solidFill>
                          <a:srgbClr val="000000"/>
                        </a:solidFill>
                        <a:latin typeface="Times New Roman"/>
                      </a:endParaRPr>
                    </a:p>
                    <a:p>
                      <a:pPr marL="236520" indent="-236160" algn="ctr">
                        <a:lnSpc>
                          <a:spcPct val="85000"/>
                        </a:lnSpc>
                        <a:spcBef>
                          <a:spcPts val="1199"/>
                        </a:spcBef>
                      </a:pPr>
                      <a:r>
                        <a:rPr b="1" lang="en-US" sz="2400" spc="-1" strike="noStrike">
                          <a:solidFill>
                            <a:srgbClr val="000000"/>
                          </a:solidFill>
                          <a:latin typeface="Arial"/>
                        </a:rPr>
                        <a:t>hi") or ("a"="a</a:t>
                      </a:r>
                      <a:endParaRPr b="0" lang="en-US" sz="2400" spc="-1" strike="noStrike">
                        <a:solidFill>
                          <a:srgbClr val="000000"/>
                        </a:solidFill>
                        <a:latin typeface="Times New Roman"/>
                      </a:endParaRPr>
                    </a:p>
                    <a:p>
                      <a:pPr marL="914400" indent="-236160" algn="ctr">
                        <a:lnSpc>
                          <a:spcPct val="85000"/>
                        </a:lnSpc>
                        <a:spcBef>
                          <a:spcPts val="1001"/>
                        </a:spcBef>
                      </a:pPr>
                      <a:r>
                        <a:rPr b="1" lang="en-US" sz="2000" spc="-1" strike="noStrike">
                          <a:solidFill>
                            <a:srgbClr val="000000"/>
                          </a:solidFill>
                          <a:latin typeface="Arial"/>
                        </a:rPr>
                        <a:t>‘</a:t>
                      </a:r>
                      <a:r>
                        <a:rPr b="1" lang="en-US" sz="2000" spc="-1" strike="noStrike">
                          <a:solidFill>
                            <a:srgbClr val="000000"/>
                          </a:solidFill>
                          <a:latin typeface="Arial"/>
                        </a:rPr>
                        <a:t>or a=a--</a:t>
                      </a:r>
                      <a:endParaRPr b="0" lang="en-US" sz="2000" spc="-1" strike="noStrike">
                        <a:solidFill>
                          <a:srgbClr val="000000"/>
                        </a:solidFill>
                        <a:latin typeface="Times New Roman"/>
                      </a:endParaRPr>
                    </a:p>
                    <a:p>
                      <a:pPr marL="236520" indent="-236160" algn="ctr">
                        <a:lnSpc>
                          <a:spcPct val="85000"/>
                        </a:lnSpc>
                        <a:spcBef>
                          <a:spcPts val="1199"/>
                        </a:spcBef>
                      </a:pPr>
                      <a:endParaRPr b="0" lang="en-US" sz="2000" spc="-1" strike="noStrike">
                        <a:solidFill>
                          <a:srgbClr val="000000"/>
                        </a:solidFill>
                        <a:latin typeface="Times New Roman"/>
                      </a:endParaRPr>
                    </a:p>
                    <a:p>
                      <a:pPr algn="ctr"/>
                      <a:endParaRPr b="0" lang="en-US" sz="2000" spc="-1" strike="noStrike">
                        <a:solidFill>
                          <a:srgbClr val="000000"/>
                        </a:solidFill>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Cara Mengatasi</a:t>
            </a:r>
            <a:endParaRPr b="0" lang="en-US" sz="4400" spc="-1" strike="noStrike">
              <a:latin typeface="Arial"/>
            </a:endParaRPr>
          </a:p>
        </p:txBody>
      </p:sp>
      <p:sp>
        <p:nvSpPr>
          <p:cNvPr id="117" name="TextShape 2"/>
          <p:cNvSpPr txBox="1"/>
          <p:nvPr/>
        </p:nvSpPr>
        <p:spPr>
          <a:xfrm>
            <a:off x="504000" y="1769040"/>
            <a:ext cx="907128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400" spc="-1" strike="noStrike">
                <a:solidFill>
                  <a:srgbClr val="000000"/>
                </a:solidFill>
                <a:latin typeface="Arial"/>
              </a:rPr>
              <a:t>Melakukan pemblokiran perintah-perintah tertentu menggunakan SQL Query</a:t>
            </a:r>
            <a:endParaRPr b="0" lang="en-US" sz="4400" spc="-1" strike="noStrike">
              <a:solidFill>
                <a:srgbClr val="000000"/>
              </a:solidFill>
              <a:latin typeface="Arial"/>
            </a:endParaRPr>
          </a:p>
          <a:p>
            <a:pPr marL="457200" indent="-456840">
              <a:lnSpc>
                <a:spcPct val="95000"/>
              </a:lnSpc>
              <a:spcBef>
                <a:spcPts val="1199"/>
              </a:spcBef>
              <a:buClr>
                <a:srgbClr val="000000"/>
              </a:buClr>
              <a:buSzPct val="45000"/>
              <a:buFont typeface="Wingdings" charset="2"/>
              <a:buChar char=""/>
            </a:pPr>
            <a:r>
              <a:rPr b="0" lang="en-US" sz="3200" spc="-1" strike="noStrike">
                <a:solidFill>
                  <a:srgbClr val="000000"/>
                </a:solidFill>
                <a:latin typeface="Arial"/>
              </a:rPr>
              <a:t> </a:t>
            </a:r>
            <a:r>
              <a:rPr b="0" lang="en-US" sz="3200" spc="-1" strike="noStrike">
                <a:solidFill>
                  <a:srgbClr val="000000"/>
                </a:solidFill>
                <a:latin typeface="Arial"/>
              </a:rPr>
              <a:t>$aforbidden = </a:t>
            </a:r>
            <a:r>
              <a:rPr b="0" lang="en-US" sz="3200" spc="-1" strike="noStrike" u="sng">
                <a:solidFill>
                  <a:srgbClr val="000000"/>
                </a:solidFill>
                <a:uFillTx/>
                <a:latin typeface="Arial"/>
                <a:hlinkClick r:id="rId1"/>
              </a:rPr>
              <a:t>array</a:t>
            </a:r>
            <a:r>
              <a:rPr b="0" lang="en-US" sz="3200" spc="-1" strike="noStrike">
                <a:solidFill>
                  <a:srgbClr val="000000"/>
                </a:solidFill>
                <a:latin typeface="Arial"/>
              </a:rPr>
              <a:t> </a:t>
            </a:r>
            <a:r>
              <a:rPr b="1" lang="en-US" sz="3200" spc="-1" strike="noStrike">
                <a:solidFill>
                  <a:srgbClr val="000000"/>
                </a:solidFill>
                <a:latin typeface="Arial"/>
              </a:rPr>
              <a:t>(</a:t>
            </a:r>
            <a:endParaRPr b="0" lang="en-US" sz="3200" spc="-1" strike="noStrike">
              <a:solidFill>
                <a:srgbClr val="000000"/>
              </a:solidFill>
              <a:latin typeface="Arial"/>
            </a:endParaRPr>
          </a:p>
          <a:p>
            <a:pPr marL="457200" indent="-456840">
              <a:lnSpc>
                <a:spcPct val="95000"/>
              </a:lnSpc>
              <a:spcBef>
                <a:spcPts val="1199"/>
              </a:spcBef>
              <a:buClr>
                <a:srgbClr val="000000"/>
              </a:buClr>
              <a:buSzPct val="45000"/>
              <a:buFont typeface="Wingdings" charset="2"/>
              <a:buChar char=""/>
            </a:pPr>
            <a:r>
              <a:rPr b="0" lang="en-US" sz="3200" spc="-1" strike="noStrike">
                <a:solidFill>
                  <a:srgbClr val="000000"/>
                </a:solidFill>
                <a:latin typeface="Arial"/>
              </a:rPr>
              <a:t>   </a:t>
            </a:r>
            <a:r>
              <a:rPr b="0" lang="en-US" sz="3200" spc="-1" strike="noStrike">
                <a:solidFill>
                  <a:srgbClr val="000000"/>
                </a:solidFill>
                <a:latin typeface="Arial"/>
              </a:rPr>
              <a:t>"insert", "select", "update", "delete", "truncate", </a:t>
            </a:r>
            <a:endParaRPr b="0" lang="en-US" sz="3200" spc="-1" strike="noStrike">
              <a:solidFill>
                <a:srgbClr val="000000"/>
              </a:solidFill>
              <a:latin typeface="Arial"/>
            </a:endParaRPr>
          </a:p>
          <a:p>
            <a:pPr marL="457200" indent="-456840">
              <a:lnSpc>
                <a:spcPct val="95000"/>
              </a:lnSpc>
              <a:spcBef>
                <a:spcPts val="1199"/>
              </a:spcBef>
              <a:buClr>
                <a:srgbClr val="000000"/>
              </a:buClr>
              <a:buSzPct val="45000"/>
              <a:buFont typeface="Wingdings" charset="2"/>
              <a:buChar char=""/>
            </a:pPr>
            <a:r>
              <a:rPr b="0" lang="en-US" sz="3200" spc="-1" strike="noStrike">
                <a:solidFill>
                  <a:srgbClr val="000000"/>
                </a:solidFill>
                <a:latin typeface="Arial"/>
              </a:rPr>
              <a:t>   </a:t>
            </a:r>
            <a:r>
              <a:rPr b="0" lang="en-US" sz="3200" spc="-1" strike="noStrike">
                <a:solidFill>
                  <a:srgbClr val="000000"/>
                </a:solidFill>
                <a:latin typeface="Arial"/>
              </a:rPr>
              <a:t>"replace", "drop", " or ", ";", "#", "--", "=" </a:t>
            </a:r>
            <a:r>
              <a:rPr b="1" lang="en-US" sz="3200" spc="-1" strike="noStrike">
                <a:solidFill>
                  <a:srgbClr val="000000"/>
                </a:solidFill>
                <a:latin typeface="Arial"/>
              </a:rPr>
              <a:t>)</a:t>
            </a:r>
            <a:r>
              <a:rPr b="0" lang="en-US" sz="3200" spc="-1" strike="noStrike">
                <a:solidFill>
                  <a:srgbClr val="000000"/>
                </a:solidFill>
                <a:latin typeface="Arial"/>
              </a:rPr>
              <a:t>;</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Apa itu Web?</a:t>
            </a:r>
            <a:endParaRPr b="0" lang="en-US" sz="4400" spc="-1" strike="noStrike">
              <a:latin typeface="Arial"/>
            </a:endParaRPr>
          </a:p>
        </p:txBody>
      </p:sp>
      <p:sp>
        <p:nvSpPr>
          <p:cNvPr id="82"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Sebuah sistem server internet yang </a:t>
            </a:r>
            <a:r>
              <a:rPr b="0" lang="en-US" sz="3200" spc="-1" strike="noStrike">
                <a:latin typeface="Arial"/>
              </a:rPr>
              <a:t>mendukung dokumen atau data terformat. Dan </a:t>
            </a:r>
            <a:r>
              <a:rPr b="0" lang="en-US" sz="3200" spc="-1" strike="noStrike">
                <a:latin typeface="Arial"/>
              </a:rPr>
              <a:t>tentu saja grafis, audio, atau media lainnya.</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Kita bisa menjelajahi data-data tersebut hanya </a:t>
            </a:r>
            <a:r>
              <a:rPr b="0" lang="en-US" sz="3200" spc="-1" strike="noStrike">
                <a:latin typeface="Arial"/>
              </a:rPr>
              <a:t>dengan satu klik saja. Inilah yang disebut </a:t>
            </a:r>
            <a:r>
              <a:rPr b="0" lang="en-US" sz="3200" spc="-1" strike="noStrike">
                <a:latin typeface="Arial"/>
              </a:rPr>
              <a:t>dengan surfing</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Cross Site Scripting (XSS)</a:t>
            </a:r>
            <a:endParaRPr b="0" lang="en-US" sz="4400" spc="-1" strike="noStrike">
              <a:latin typeface="Arial"/>
            </a:endParaRPr>
          </a:p>
        </p:txBody>
      </p:sp>
      <p:sp>
        <p:nvSpPr>
          <p:cNvPr id="119" name="TextShape 2"/>
          <p:cNvSpPr txBox="1"/>
          <p:nvPr/>
        </p:nvSpPr>
        <p:spPr>
          <a:xfrm>
            <a:off x="504000" y="1769040"/>
            <a:ext cx="9071280" cy="5180400"/>
          </a:xfrm>
          <a:prstGeom prst="rect">
            <a:avLst/>
          </a:prstGeom>
          <a:noFill/>
          <a:ln>
            <a:noFill/>
          </a:ln>
        </p:spPr>
        <p:txBody>
          <a:bodyPr lIns="0" rIns="0" tIns="0" bIns="0">
            <a:normAutofit fontScale="91000"/>
          </a:bodyPr>
          <a:p>
            <a:pPr marL="432000" indent="-324000">
              <a:lnSpc>
                <a:spcPct val="85000"/>
              </a:lnSpc>
              <a:spcBef>
                <a:spcPts val="1400"/>
              </a:spcBef>
              <a:buClr>
                <a:srgbClr val="000000"/>
              </a:buClr>
              <a:buSzPct val="45000"/>
              <a:buFont typeface="Wingdings" charset="2"/>
              <a:buChar char=""/>
            </a:pPr>
            <a:r>
              <a:rPr b="0" lang="en-US" sz="3600" spc="-1" strike="noStrike">
                <a:solidFill>
                  <a:srgbClr val="000000"/>
                </a:solidFill>
                <a:latin typeface="Arial"/>
              </a:rPr>
              <a:t>Cross Site Scripting Suatu Jenis Serangan dengan cara memasukkan code/script HTML (javascript) kedalam suatu web site dan dijalankan melalui browser di client</a:t>
            </a:r>
            <a:endParaRPr b="0" lang="en-US" sz="3600" spc="-1" strike="noStrike">
              <a:solidFill>
                <a:srgbClr val="000000"/>
              </a:solidFill>
              <a:latin typeface="Arial"/>
            </a:endParaRPr>
          </a:p>
          <a:p>
            <a:pPr marL="432000" indent="-324000">
              <a:lnSpc>
                <a:spcPct val="85000"/>
              </a:lnSpc>
              <a:spcBef>
                <a:spcPts val="1400"/>
              </a:spcBef>
              <a:buClr>
                <a:srgbClr val="000000"/>
              </a:buClr>
              <a:buSzPct val="45000"/>
              <a:buFont typeface="Wingdings" charset="2"/>
              <a:buChar char=""/>
            </a:pPr>
            <a:r>
              <a:rPr b="0" lang="en-US" sz="3600" spc="-1" strike="noStrike">
                <a:solidFill>
                  <a:srgbClr val="000000"/>
                </a:solidFill>
                <a:latin typeface="Arial"/>
              </a:rPr>
              <a:t>Contoh </a:t>
            </a:r>
            <a:endParaRPr b="0" lang="en-US" sz="3600" spc="-1" strike="noStrike">
              <a:solidFill>
                <a:srgbClr val="000000"/>
              </a:solidFill>
              <a:latin typeface="Arial"/>
            </a:endParaRPr>
          </a:p>
          <a:p>
            <a:pPr marL="236520" indent="-236160">
              <a:lnSpc>
                <a:spcPct val="85000"/>
              </a:lnSpc>
              <a:spcBef>
                <a:spcPts val="1199"/>
              </a:spcBef>
              <a:buClr>
                <a:srgbClr val="000000"/>
              </a:buClr>
              <a:buSzPct val="45000"/>
              <a:buFont typeface="Wingdings" charset="2"/>
              <a:buChar char=""/>
            </a:pPr>
            <a:r>
              <a:rPr b="0" lang="en-US" sz="2800" spc="-1" strike="noStrike">
                <a:solidFill>
                  <a:srgbClr val="000000"/>
                </a:solidFill>
                <a:latin typeface="Arial"/>
              </a:rPr>
              <a:t>&lt;FORM action=http://sembiring/admin/login.asp method=post&gt;</a:t>
            </a:r>
            <a:endParaRPr b="0" lang="en-US" sz="2800" spc="-1" strike="noStrike">
              <a:solidFill>
                <a:srgbClr val="000000"/>
              </a:solidFill>
              <a:latin typeface="Arial"/>
            </a:endParaRPr>
          </a:p>
          <a:p>
            <a:pPr marL="236520" indent="-236160">
              <a:lnSpc>
                <a:spcPct val="85000"/>
              </a:lnSpc>
              <a:spcBef>
                <a:spcPts val="1199"/>
              </a:spcBef>
              <a:buClr>
                <a:srgbClr val="000000"/>
              </a:buClr>
              <a:buSzPct val="45000"/>
              <a:buFont typeface="Wingdings" charset="2"/>
              <a:buChar char=""/>
            </a:pPr>
            <a:r>
              <a:rPr b="0" lang="en-US" sz="2800" spc="-1" strike="noStrike">
                <a:solidFill>
                  <a:srgbClr val="000000"/>
                </a:solidFill>
                <a:latin typeface="Arial"/>
              </a:rPr>
              <a:t>&lt;input type=hidden name=A value="test' or 1=1--"&gt;</a:t>
            </a:r>
            <a:endParaRPr b="0" lang="en-US" sz="2800" spc="-1" strike="noStrike">
              <a:solidFill>
                <a:srgbClr val="000000"/>
              </a:solidFill>
              <a:latin typeface="Arial"/>
            </a:endParaRPr>
          </a:p>
          <a:p>
            <a:pPr marL="236520" indent="-236160">
              <a:lnSpc>
                <a:spcPct val="85000"/>
              </a:lnSpc>
              <a:spcBef>
                <a:spcPts val="1199"/>
              </a:spcBef>
              <a:buClr>
                <a:srgbClr val="000000"/>
              </a:buClr>
              <a:buSzPct val="45000"/>
              <a:buFont typeface="Wingdings" charset="2"/>
              <a:buChar char=""/>
            </a:pPr>
            <a:r>
              <a:rPr b="0" lang="en-US" sz="2800" spc="-1" strike="noStrike">
                <a:solidFill>
                  <a:srgbClr val="000000"/>
                </a:solidFill>
                <a:latin typeface="Arial"/>
              </a:rPr>
              <a:t>&lt;/FORM&gt;</a:t>
            </a:r>
            <a:endParaRPr b="0" lang="en-US" sz="2800" spc="-1" strike="noStrike">
              <a:solidFill>
                <a:srgbClr val="000000"/>
              </a:solidFill>
              <a:latin typeface="Arial"/>
            </a:endParaRPr>
          </a:p>
          <a:p>
            <a:pPr marL="236520" indent="-236160">
              <a:lnSpc>
                <a:spcPct val="85000"/>
              </a:lnSpc>
              <a:spcBef>
                <a:spcPts val="1199"/>
              </a:spcBef>
              <a:buClr>
                <a:srgbClr val="000000"/>
              </a:buClr>
              <a:buSzPct val="45000"/>
              <a:buFont typeface="Wingdings" charset="2"/>
              <a:buChar char=""/>
            </a:pPr>
            <a:r>
              <a:rPr b="0" lang="en-US" sz="2800" spc="-1" strike="noStrike">
                <a:solidFill>
                  <a:srgbClr val="000000"/>
                </a:solidFill>
                <a:latin typeface="Arial"/>
              </a:rPr>
              <a:t>Apabila beruntung kita membuka page tersebut tidak perlu memasukan password dan username.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Pengamanan</a:t>
            </a:r>
            <a:endParaRPr b="0" lang="en-US" sz="4400" spc="-1" strike="noStrike">
              <a:latin typeface="Arial"/>
            </a:endParaRPr>
          </a:p>
        </p:txBody>
      </p:sp>
      <p:sp>
        <p:nvSpPr>
          <p:cNvPr id="121" name="TextShape 2"/>
          <p:cNvSpPr txBox="1"/>
          <p:nvPr/>
        </p:nvSpPr>
        <p:spPr>
          <a:xfrm>
            <a:off x="504000" y="1769040"/>
            <a:ext cx="9071280" cy="4384080"/>
          </a:xfrm>
          <a:prstGeom prst="rect">
            <a:avLst/>
          </a:prstGeom>
          <a:noFill/>
          <a:ln>
            <a:noFill/>
          </a:ln>
        </p:spPr>
        <p:txBody>
          <a:bodyPr lIns="0" rIns="0" tIns="0" bIns="0">
            <a:normAutofit fontScale="83000"/>
          </a:bodyPr>
          <a:p>
            <a:pPr marL="432000" indent="-324000">
              <a:lnSpc>
                <a:spcPct val="85000"/>
              </a:lnSpc>
              <a:spcBef>
                <a:spcPts val="1199"/>
              </a:spcBef>
              <a:buClr>
                <a:srgbClr val="000000"/>
              </a:buClr>
              <a:buSzPct val="45000"/>
              <a:buFont typeface="Wingdings" charset="2"/>
              <a:buChar char=""/>
            </a:pPr>
            <a:r>
              <a:rPr b="0" lang="en-US" sz="3200" spc="-1" strike="noStrike">
                <a:solidFill>
                  <a:srgbClr val="000000"/>
                </a:solidFill>
                <a:latin typeface="Arial"/>
              </a:rPr>
              <a:t>Tidak ada system yang 100 % Aman</a:t>
            </a:r>
            <a:endParaRPr b="0" lang="en-US" sz="3200" spc="-1" strike="noStrike">
              <a:solidFill>
                <a:srgbClr val="000000"/>
              </a:solidFill>
              <a:latin typeface="Arial"/>
            </a:endParaRPr>
          </a:p>
          <a:p>
            <a:pPr marL="432000" indent="-324000">
              <a:lnSpc>
                <a:spcPct val="85000"/>
              </a:lnSpc>
              <a:spcBef>
                <a:spcPts val="1199"/>
              </a:spcBef>
              <a:buClr>
                <a:srgbClr val="000000"/>
              </a:buClr>
              <a:buSzPct val="45000"/>
              <a:buFont typeface="Wingdings" charset="2"/>
              <a:buChar char=""/>
            </a:pPr>
            <a:r>
              <a:rPr b="0" lang="en-US" sz="3200" spc="-1" strike="noStrike">
                <a:solidFill>
                  <a:srgbClr val="000000"/>
                </a:solidFill>
                <a:latin typeface="Arial"/>
              </a:rPr>
              <a:t>Gunakan Input Validation yang baik</a:t>
            </a:r>
            <a:endParaRPr b="0" lang="en-US" sz="3200" spc="-1" strike="noStrike">
              <a:solidFill>
                <a:srgbClr val="000000"/>
              </a:solidFill>
              <a:latin typeface="Arial"/>
            </a:endParaRPr>
          </a:p>
          <a:p>
            <a:pPr marL="432000" indent="-324000">
              <a:lnSpc>
                <a:spcPct val="85000"/>
              </a:lnSpc>
              <a:spcBef>
                <a:spcPts val="1199"/>
              </a:spcBef>
              <a:buClr>
                <a:srgbClr val="000000"/>
              </a:buClr>
              <a:buSzPct val="45000"/>
              <a:buFont typeface="Wingdings" charset="2"/>
              <a:buChar char=""/>
            </a:pPr>
            <a:r>
              <a:rPr b="0" lang="en-US" sz="3200" spc="-1" strike="noStrike">
                <a:solidFill>
                  <a:srgbClr val="000000"/>
                </a:solidFill>
                <a:latin typeface="Arial"/>
              </a:rPr>
              <a:t> </a:t>
            </a:r>
            <a:r>
              <a:rPr b="0" lang="en-US" sz="3200" spc="-1" strike="noStrike">
                <a:solidFill>
                  <a:srgbClr val="000000"/>
                </a:solidFill>
                <a:latin typeface="Arial"/>
              </a:rPr>
              <a:t>Setting at PHP.INI</a:t>
            </a:r>
            <a:endParaRPr b="0" lang="en-US" sz="3200" spc="-1" strike="noStrike">
              <a:solidFill>
                <a:srgbClr val="000000"/>
              </a:solidFill>
              <a:latin typeface="Arial"/>
            </a:endParaRPr>
          </a:p>
          <a:p>
            <a:pPr marL="236520" indent="-236160">
              <a:lnSpc>
                <a:spcPct val="85000"/>
              </a:lnSpc>
              <a:spcBef>
                <a:spcPts val="1199"/>
              </a:spcBef>
              <a:buClr>
                <a:srgbClr val="000000"/>
              </a:buClr>
              <a:buSzPct val="45000"/>
              <a:buFont typeface="Wingdings" charset="2"/>
              <a:buChar char=""/>
            </a:pPr>
            <a:r>
              <a:rPr b="0" lang="en-US" sz="3200" spc="-1" strike="noStrike">
                <a:solidFill>
                  <a:srgbClr val="000000"/>
                </a:solidFill>
                <a:latin typeface="Arial"/>
              </a:rPr>
              <a:t> </a:t>
            </a:r>
            <a:r>
              <a:rPr b="0" lang="en-US" sz="3200" spc="-1" strike="noStrike">
                <a:solidFill>
                  <a:srgbClr val="000000"/>
                </a:solidFill>
                <a:latin typeface="Arial"/>
              </a:rPr>
              <a:t>- Matikan error_log pada PHP</a:t>
            </a:r>
            <a:endParaRPr b="0" lang="en-US" sz="3200" spc="-1" strike="noStrike">
              <a:solidFill>
                <a:srgbClr val="000000"/>
              </a:solidFill>
              <a:latin typeface="Arial"/>
            </a:endParaRPr>
          </a:p>
          <a:p>
            <a:pPr marL="236520" indent="-236160">
              <a:lnSpc>
                <a:spcPct val="85000"/>
              </a:lnSpc>
              <a:spcBef>
                <a:spcPts val="1199"/>
              </a:spcBef>
              <a:buClr>
                <a:srgbClr val="000000"/>
              </a:buClr>
              <a:buSzPct val="45000"/>
              <a:buFont typeface="Wingdings" charset="2"/>
              <a:buChar char=""/>
            </a:pPr>
            <a:r>
              <a:rPr b="0" lang="en-US" sz="3200" spc="-1" strike="noStrike">
                <a:solidFill>
                  <a:srgbClr val="000000"/>
                </a:solidFill>
                <a:latin typeface="Arial"/>
              </a:rPr>
              <a:t> </a:t>
            </a:r>
            <a:r>
              <a:rPr b="0" lang="en-US" sz="3200" spc="-1" strike="noStrike">
                <a:solidFill>
                  <a:srgbClr val="000000"/>
                </a:solidFill>
                <a:latin typeface="Arial"/>
              </a:rPr>
              <a:t>- Disable Fungsi passthru, exec dan system pada phpallow_url_fopen = Off</a:t>
            </a:r>
            <a:endParaRPr b="0" lang="en-US" sz="3200" spc="-1" strike="noStrike">
              <a:solidFill>
                <a:srgbClr val="000000"/>
              </a:solidFill>
              <a:latin typeface="Arial"/>
            </a:endParaRPr>
          </a:p>
          <a:p>
            <a:pPr marL="236520" indent="-236160">
              <a:lnSpc>
                <a:spcPct val="85000"/>
              </a:lnSpc>
              <a:spcBef>
                <a:spcPts val="1199"/>
              </a:spcBef>
              <a:buClr>
                <a:srgbClr val="000000"/>
              </a:buClr>
              <a:buSzPct val="45000"/>
              <a:buFont typeface="Wingdings" charset="2"/>
              <a:buChar char=""/>
            </a:pPr>
            <a:r>
              <a:rPr b="0" lang="en-US" sz="3200" spc="-1" strike="noStrike">
                <a:solidFill>
                  <a:srgbClr val="000000"/>
                </a:solidFill>
                <a:latin typeface="Arial"/>
              </a:rPr>
              <a:t> </a:t>
            </a:r>
            <a:r>
              <a:rPr b="0" lang="en-US" sz="3200" spc="-1" strike="noStrike">
                <a:solidFill>
                  <a:srgbClr val="000000"/>
                </a:solidFill>
                <a:latin typeface="Arial"/>
              </a:rPr>
              <a:t>- Safe_mode = On</a:t>
            </a:r>
            <a:endParaRPr b="0" lang="en-US" sz="3200" spc="-1" strike="noStrike">
              <a:solidFill>
                <a:srgbClr val="000000"/>
              </a:solidFill>
              <a:latin typeface="Arial"/>
            </a:endParaRPr>
          </a:p>
          <a:p>
            <a:pPr marL="236520" indent="-236160">
              <a:lnSpc>
                <a:spcPct val="85000"/>
              </a:lnSpc>
              <a:spcBef>
                <a:spcPts val="1199"/>
              </a:spcBef>
              <a:buClr>
                <a:srgbClr val="000000"/>
              </a:buClr>
              <a:buSzPct val="45000"/>
              <a:buFont typeface="Wingdings" charset="2"/>
              <a:buChar char=""/>
            </a:pPr>
            <a:r>
              <a:rPr b="0" lang="en-US" sz="3200" spc="-1" strike="noStrike">
                <a:solidFill>
                  <a:srgbClr val="000000"/>
                </a:solidFill>
                <a:latin typeface="Arial"/>
              </a:rPr>
              <a:t> </a:t>
            </a:r>
            <a:r>
              <a:rPr b="0" lang="en-US" sz="3200" spc="-1" strike="noStrike">
                <a:solidFill>
                  <a:srgbClr val="000000"/>
                </a:solidFill>
                <a:latin typeface="Arial"/>
              </a:rPr>
              <a:t>- Sesuaikan dengan kebutuhan ! Selalu Update Patch terbaru untuk web server</a:t>
            </a:r>
            <a:endParaRPr b="0" lang="en-US" sz="3200" spc="-1" strike="noStrike">
              <a:solidFill>
                <a:srgbClr val="000000"/>
              </a:solidFill>
              <a:latin typeface="Arial"/>
            </a:endParaRPr>
          </a:p>
          <a:p>
            <a:pPr marL="236520" indent="-236160">
              <a:lnSpc>
                <a:spcPct val="85000"/>
              </a:lnSpc>
              <a:spcBef>
                <a:spcPts val="1199"/>
              </a:spcBef>
              <a:buClr>
                <a:srgbClr val="000000"/>
              </a:buClr>
              <a:buSzPct val="45000"/>
              <a:buFont typeface="Wingdings" charset="2"/>
              <a:buChar char=""/>
            </a:pPr>
            <a:r>
              <a:rPr b="0" lang="en-US" sz="3200" spc="-1" strike="noStrike">
                <a:solidFill>
                  <a:srgbClr val="000000"/>
                </a:solidFill>
                <a:latin typeface="Arial"/>
              </a:rPr>
              <a:t> </a:t>
            </a:r>
            <a:r>
              <a:rPr b="0" lang="en-US" sz="3200" spc="-1" strike="noStrike">
                <a:solidFill>
                  <a:srgbClr val="000000"/>
                </a:solidFill>
                <a:latin typeface="Arial"/>
              </a:rPr>
              <a:t>- Selalu Update Info</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DMZ dan Web Server</a:t>
            </a:r>
            <a:endParaRPr b="0" lang="en-US" sz="4400" spc="-1" strike="noStrike">
              <a:latin typeface="Arial"/>
            </a:endParaRPr>
          </a:p>
        </p:txBody>
      </p:sp>
      <p:sp>
        <p:nvSpPr>
          <p:cNvPr id="12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Aft>
                <a:spcPts val="1417"/>
              </a:spcAft>
              <a:buClr>
                <a:srgbClr val="000000"/>
              </a:buClr>
              <a:buSzPct val="45000"/>
              <a:buFont typeface="Wingdings" charset="2"/>
              <a:buChar char=""/>
            </a:pPr>
            <a:r>
              <a:rPr b="0" lang="en-US" sz="3200" spc="-1" strike="noStrike">
                <a:latin typeface="Arial"/>
              </a:rPr>
              <a:t>De-Militarized Zone adalah sebuah zona perbatasan di mana perangkat yang ada di sini terbuka terhadap internet luar yang tidak terpercaya</a:t>
            </a:r>
            <a:endParaRPr b="0" lang="en-US" sz="3200" spc="-1" strike="noStrike">
              <a:latin typeface="Arial"/>
            </a:endParaRPr>
          </a:p>
          <a:p>
            <a:pPr marL="432000" indent="-323640" algn="just">
              <a:lnSpc>
                <a:spcPct val="100000"/>
              </a:lnSpc>
              <a:spcAft>
                <a:spcPts val="1417"/>
              </a:spcAft>
              <a:buClr>
                <a:srgbClr val="000000"/>
              </a:buClr>
              <a:buSzPct val="45000"/>
              <a:buFont typeface="Wingdings" charset="2"/>
              <a:buChar char=""/>
            </a:pPr>
            <a:r>
              <a:rPr b="0" lang="en-US" sz="3200" spc="-1" strike="noStrike">
                <a:latin typeface="Arial"/>
              </a:rPr>
              <a:t>Web Server diletakkan di area ini agar semua orang bisa mengakses server ini</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DMZ 1 Firewall</a:t>
            </a:r>
            <a:endParaRPr b="0" lang="en-US" sz="4400" spc="-1" strike="noStrike">
              <a:latin typeface="Arial"/>
            </a:endParaRPr>
          </a:p>
        </p:txBody>
      </p:sp>
      <p:pic>
        <p:nvPicPr>
          <p:cNvPr id="125" name="" descr=""/>
          <p:cNvPicPr/>
          <p:nvPr/>
        </p:nvPicPr>
        <p:blipFill>
          <a:blip r:embed="rId1"/>
          <a:stretch/>
        </p:blipFill>
        <p:spPr>
          <a:xfrm>
            <a:off x="1990800" y="1815840"/>
            <a:ext cx="6095160" cy="3904560"/>
          </a:xfrm>
          <a:prstGeom prst="rect">
            <a:avLst/>
          </a:prstGeom>
          <a:ln>
            <a:noFill/>
          </a:ln>
        </p:spPr>
      </p:pic>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DMZ 2 Firewall</a:t>
            </a:r>
            <a:endParaRPr b="0" lang="en-US" sz="4400" spc="-1" strike="noStrike">
              <a:latin typeface="Arial"/>
            </a:endParaRPr>
          </a:p>
        </p:txBody>
      </p:sp>
      <p:pic>
        <p:nvPicPr>
          <p:cNvPr id="127" name="" descr=""/>
          <p:cNvPicPr/>
          <p:nvPr/>
        </p:nvPicPr>
        <p:blipFill>
          <a:blip r:embed="rId1"/>
          <a:stretch/>
        </p:blipFill>
        <p:spPr>
          <a:xfrm>
            <a:off x="1990800" y="1815840"/>
            <a:ext cx="6095160" cy="3904560"/>
          </a:xfrm>
          <a:prstGeom prst="rect">
            <a:avLst/>
          </a:prstGeom>
          <a:ln>
            <a:noFill/>
          </a:ln>
        </p:spPr>
      </p:pic>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Cont’d</a:t>
            </a:r>
            <a:endParaRPr b="0" lang="en-US" sz="4400" spc="-1" strike="noStrike">
              <a:latin typeface="Arial"/>
            </a:endParaRPr>
          </a:p>
        </p:txBody>
      </p:sp>
      <p:sp>
        <p:nvSpPr>
          <p:cNvPr id="12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Aft>
                <a:spcPts val="1417"/>
              </a:spcAft>
              <a:buClr>
                <a:srgbClr val="000000"/>
              </a:buClr>
              <a:buSzPct val="45000"/>
              <a:buFont typeface="Wingdings" charset="2"/>
              <a:buChar char=""/>
            </a:pPr>
            <a:r>
              <a:rPr b="0" lang="en-US" sz="3200" spc="-1" strike="noStrike">
                <a:latin typeface="Arial"/>
              </a:rPr>
              <a:t>Selain web server, VOIP, FTP server, Mail server harus ditempatkan di DMZ </a:t>
            </a:r>
            <a:endParaRPr b="0" lang="en-US" sz="3200" spc="-1" strike="noStrike">
              <a:latin typeface="Arial"/>
            </a:endParaRPr>
          </a:p>
          <a:p>
            <a:pPr marL="432000" indent="-323640" algn="just">
              <a:lnSpc>
                <a:spcPct val="100000"/>
              </a:lnSpc>
              <a:spcAft>
                <a:spcPts val="1417"/>
              </a:spcAft>
              <a:buClr>
                <a:srgbClr val="000000"/>
              </a:buClr>
              <a:buSzPct val="45000"/>
              <a:buFont typeface="Wingdings" charset="2"/>
              <a:buChar char=""/>
            </a:pPr>
            <a:r>
              <a:rPr b="0" lang="en-US" sz="3200" spc="-1" strike="noStrike">
                <a:latin typeface="Arial"/>
              </a:rPr>
              <a:t>DB server diletakkan di jaringan internal DMZ agar terlindungi dari serangan luar, selain itu DB server memiliki data yang sangat sensitif sehingga harus dilindungi</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301320"/>
            <a:ext cx="9071280" cy="1261800"/>
          </a:xfrm>
          <a:prstGeom prst="rect">
            <a:avLst/>
          </a:prstGeom>
          <a:noFill/>
          <a:ln>
            <a:noFill/>
          </a:ln>
        </p:spPr>
        <p:style>
          <a:lnRef idx="0"/>
          <a:fillRef idx="0"/>
          <a:effectRef idx="0"/>
          <a:fontRef idx="minor"/>
        </p:style>
      </p:sp>
      <p:sp>
        <p:nvSpPr>
          <p:cNvPr id="131" name="CustomShape 2"/>
          <p:cNvSpPr/>
          <p:nvPr/>
        </p:nvSpPr>
        <p:spPr>
          <a:xfrm>
            <a:off x="504000" y="1769040"/>
            <a:ext cx="9071280" cy="4384080"/>
          </a:xfrm>
          <a:prstGeom prst="rect">
            <a:avLst/>
          </a:prstGeom>
          <a:noFill/>
          <a:ln>
            <a:noFill/>
          </a:ln>
        </p:spPr>
        <p:style>
          <a:lnRef idx="0"/>
          <a:fillRef idx="0"/>
          <a:effectRef idx="0"/>
          <a:fontRef idx="minor"/>
        </p:style>
      </p:sp>
      <p:sp>
        <p:nvSpPr>
          <p:cNvPr id="132" name="TextShape 3"/>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HTTPS dan SSL</a:t>
            </a:r>
            <a:endParaRPr b="0" lang="en-US" sz="4400" spc="-1" strike="noStrike">
              <a:latin typeface="Arial"/>
            </a:endParaRPr>
          </a:p>
        </p:txBody>
      </p:sp>
      <p:sp>
        <p:nvSpPr>
          <p:cNvPr id="133" name="TextShape 4"/>
          <p:cNvSpPr txBox="1"/>
          <p:nvPr/>
        </p:nvSpPr>
        <p:spPr>
          <a:xfrm>
            <a:off x="504000" y="1769040"/>
            <a:ext cx="9071280" cy="4384080"/>
          </a:xfrm>
          <a:prstGeom prst="rect">
            <a:avLst/>
          </a:prstGeom>
          <a:noFill/>
          <a:ln>
            <a:noFill/>
          </a:ln>
        </p:spPr>
        <p:txBody>
          <a:bodyPr lIns="0" rIns="0" tIns="0" bIns="0"/>
          <a:p>
            <a:pPr marL="216000" indent="-216000" algn="just">
              <a:buClr>
                <a:srgbClr val="000000"/>
              </a:buClr>
              <a:buSzPct val="45000"/>
              <a:buFont typeface="Wingdings" charset="2"/>
              <a:buChar char=""/>
            </a:pPr>
            <a:r>
              <a:rPr b="0" lang="en-US" sz="3200" spc="-1" strike="noStrike">
                <a:latin typeface="Arial"/>
              </a:rPr>
              <a:t>Menggunakan HTTPS dan SSL berarti koneksi antara pengguna dan server akan di enkripsi</a:t>
            </a:r>
            <a:endParaRPr b="0" lang="en-US" sz="3200" spc="-1" strike="noStrike">
              <a:latin typeface="Arial"/>
            </a:endParaRPr>
          </a:p>
          <a:p>
            <a:pPr marL="216000" indent="-216000" algn="just">
              <a:buClr>
                <a:srgbClr val="000000"/>
              </a:buClr>
              <a:buSzPct val="45000"/>
              <a:buFont typeface="Wingdings" charset="2"/>
              <a:buChar char=""/>
            </a:pPr>
            <a:r>
              <a:rPr b="0" lang="en-US" sz="3200" spc="-1" strike="noStrike">
                <a:latin typeface="Arial"/>
              </a:rPr>
              <a:t>Diperlukan sertifikat digital yang dibuat oleh pihak-pihak tertentu sehingga website bisa dianggap terpercaya</a:t>
            </a:r>
            <a:endParaRPr b="0" lang="en-US" sz="3200" spc="-1" strike="noStrike">
              <a:latin typeface="Arial"/>
            </a:endParaRPr>
          </a:p>
          <a:p>
            <a:pPr marL="216000" indent="-216000" algn="just">
              <a:buClr>
                <a:srgbClr val="000000"/>
              </a:buClr>
              <a:buSzPct val="45000"/>
              <a:buFont typeface="Wingdings" charset="2"/>
              <a:buChar char=""/>
            </a:pPr>
            <a:r>
              <a:rPr b="0" lang="en-US" sz="3200" spc="-1" strike="noStrike">
                <a:latin typeface="Arial"/>
              </a:rPr>
              <a:t>Hindari website yang TIDAK menggunakan HTTPS, lihat disebelah kiri URL</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Peningkatan Keamanan</a:t>
            </a:r>
            <a:endParaRPr b="0" lang="en-US" sz="4400" spc="-1" strike="noStrike">
              <a:latin typeface="Arial"/>
            </a:endParaRPr>
          </a:p>
        </p:txBody>
      </p:sp>
      <p:sp>
        <p:nvSpPr>
          <p:cNvPr id="135" name="TextShape 2"/>
          <p:cNvSpPr txBox="1"/>
          <p:nvPr/>
        </p:nvSpPr>
        <p:spPr>
          <a:xfrm>
            <a:off x="504000" y="1769040"/>
            <a:ext cx="907128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Gunakan SSH dengan kunci bukan password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Blok port yang digunakan untuk MySQL (port 3306)</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Gunakan Secure Socket Layer/TLS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Matikan Service OS yang tidak perlu</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Melakukan Audit File System (akses permission)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Gunakan Virtualisasi</a:t>
            </a:r>
            <a:endParaRPr b="0" lang="en-US" sz="4400" spc="-1" strike="noStrike">
              <a:latin typeface="Arial"/>
            </a:endParaRPr>
          </a:p>
        </p:txBody>
      </p:sp>
      <p:sp>
        <p:nvSpPr>
          <p:cNvPr id="137" name="TextShape 2"/>
          <p:cNvSpPr txBox="1"/>
          <p:nvPr/>
        </p:nvSpPr>
        <p:spPr>
          <a:xfrm>
            <a:off x="504000" y="1769040"/>
            <a:ext cx="9071280" cy="43840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rPr>
              <a:t>Ketika kita akan melakukan hosting web, kita akan diberikan pilihan berupa Virtual Hosting, atau Real Hosting</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Dengan menggunakan Virtual Hosting, file-file utama di sistem operasi kita akan aman dari jangkauan orang lain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Keamanan DB</a:t>
            </a:r>
            <a:endParaRPr b="0" lang="en-US" sz="4400" spc="-1" strike="noStrike">
              <a:latin typeface="Arial"/>
            </a:endParaRPr>
          </a:p>
        </p:txBody>
      </p:sp>
      <p:sp>
        <p:nvSpPr>
          <p:cNvPr id="139" name="TextShape 2"/>
          <p:cNvSpPr txBox="1"/>
          <p:nvPr/>
        </p:nvSpPr>
        <p:spPr>
          <a:xfrm>
            <a:off x="504000" y="1769040"/>
            <a:ext cx="9071280" cy="43840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rPr>
              <a:t>Demi keamanan, Database dianjurkan untuk di backup setiap waktu. Ada satu cara yang sangat manjur, yaitu DB replication/DB mirror.</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Di mana terdapat dua database utama, yaitu DB Master dan DB Slave.</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Tergantung dari konfigurasi, kedua database ini bisa saling membantu ketika terjadi kerusakan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Web Saat ini</a:t>
            </a:r>
            <a:endParaRPr b="0" lang="en-US" sz="4400" spc="-1" strike="noStrike">
              <a:latin typeface="Arial"/>
            </a:endParaRPr>
          </a:p>
        </p:txBody>
      </p:sp>
      <p:sp>
        <p:nvSpPr>
          <p:cNvPr id="84" name="TextShape 2"/>
          <p:cNvSpPr txBox="1"/>
          <p:nvPr/>
        </p:nvSpPr>
        <p:spPr>
          <a:xfrm>
            <a:off x="504000" y="1768680"/>
            <a:ext cx="9072000" cy="43840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rPr>
              <a:t>Karena kemudahannya, Web terus menerus dikembangkan. Dari yang awalnya yang cuma web statis, menjadi web super dinamis.</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Web statis hanya menampilkan teks-teks saja</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Web dinamis sudah mendukung banyak format sehingga terlihat lebih interaktif</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Kuis</a:t>
            </a:r>
            <a:endParaRPr b="0" lang="en-US" sz="4400" spc="-1" strike="noStrike">
              <a:latin typeface="Arial"/>
            </a:endParaRPr>
          </a:p>
        </p:txBody>
      </p:sp>
      <p:sp>
        <p:nvSpPr>
          <p:cNvPr id="141" name="TextShape 2"/>
          <p:cNvSpPr txBox="1"/>
          <p:nvPr/>
        </p:nvSpPr>
        <p:spPr>
          <a:xfrm>
            <a:off x="504000" y="1769040"/>
            <a:ext cx="9071280" cy="4384080"/>
          </a:xfrm>
          <a:prstGeom prst="rect">
            <a:avLst/>
          </a:prstGeom>
          <a:noFill/>
          <a:ln>
            <a:noFill/>
          </a:ln>
        </p:spPr>
        <p:txBody>
          <a:bodyPr lIns="0" rIns="0" tIns="0" bIns="0">
            <a:normAutofit/>
          </a:bodyPr>
          <a:p>
            <a:pPr marL="432000" indent="-324000">
              <a:spcBef>
                <a:spcPts val="1417"/>
              </a:spcBef>
              <a:buClr>
                <a:srgbClr val="000000"/>
              </a:buClr>
              <a:buFont typeface="StarSymbol"/>
              <a:buAutoNum type="arabicParenR"/>
            </a:pPr>
            <a:r>
              <a:rPr b="0" lang="en-US" sz="3200" spc="-1" strike="noStrike">
                <a:latin typeface="Arial"/>
              </a:rPr>
              <a:t> </a:t>
            </a:r>
            <a:r>
              <a:rPr b="0" lang="en-US" sz="3200" spc="-1" strike="noStrike">
                <a:latin typeface="Arial"/>
              </a:rPr>
              <a:t>Terdapat 2 model IPSec yang bisa digunakan untuk VPN. Jelaskan 2 model tersebut</a:t>
            </a:r>
            <a:endParaRPr b="0" lang="en-US" sz="3200" spc="-1" strike="noStrike">
              <a:latin typeface="Arial"/>
            </a:endParaRPr>
          </a:p>
          <a:p>
            <a:pPr marL="432000" indent="-324000">
              <a:spcBef>
                <a:spcPts val="1417"/>
              </a:spcBef>
              <a:buClr>
                <a:srgbClr val="000000"/>
              </a:buClr>
              <a:buFont typeface="StarSymbol"/>
              <a:buAutoNum type="arabicParenR"/>
            </a:pPr>
            <a:r>
              <a:rPr b="0" lang="en-US" sz="3200" spc="-1" strike="noStrike">
                <a:latin typeface="Arial"/>
              </a:rPr>
              <a:t>Ilustrasikan paket IPv4 dan IPv6 ketika VPN IPSec aktif</a:t>
            </a:r>
            <a:endParaRPr b="0" lang="en-US" sz="3200" spc="-1" strike="noStrike">
              <a:latin typeface="Arial"/>
            </a:endParaRPr>
          </a:p>
          <a:p>
            <a:pPr marL="432000" indent="-324000">
              <a:spcBef>
                <a:spcPts val="1417"/>
              </a:spcBef>
              <a:buClr>
                <a:srgbClr val="000000"/>
              </a:buClr>
              <a:buFont typeface="StarSymbol"/>
              <a:buAutoNum type="arabicParenR"/>
            </a:pPr>
            <a:r>
              <a:rPr b="0" lang="en-US" sz="3200" spc="-1" strike="noStrike">
                <a:latin typeface="Arial"/>
              </a:rPr>
              <a:t>Jelaskan apa itu e-mail spoofing, e-mail spamming, dan e-mail bombing!</a:t>
            </a:r>
            <a:endParaRPr b="0" lang="en-US" sz="3200" spc="-1" strike="noStrike">
              <a:latin typeface="Arial"/>
            </a:endParaRPr>
          </a:p>
          <a:p>
            <a:pPr marL="432000" indent="-324000">
              <a:spcBef>
                <a:spcPts val="1417"/>
              </a:spcBef>
              <a:buClr>
                <a:srgbClr val="000000"/>
              </a:buClr>
              <a:buFont typeface="StarSymbol"/>
              <a:buAutoNum type="arabicParenR"/>
            </a:pPr>
            <a:r>
              <a:rPr b="0" lang="en-US" sz="3200" spc="-1" strike="noStrike">
                <a:latin typeface="Arial"/>
              </a:rPr>
              <a:t>Jelaskan mengapa dua firewall di lingkungan DMZ lebih aman daripada satu firewall?</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Keamanan Web</a:t>
            </a:r>
            <a:endParaRPr b="0" lang="en-US" sz="4400" spc="-1" strike="noStrike">
              <a:latin typeface="Arial"/>
            </a:endParaRPr>
          </a:p>
        </p:txBody>
      </p:sp>
      <p:sp>
        <p:nvSpPr>
          <p:cNvPr id="8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Aft>
                <a:spcPts val="1417"/>
              </a:spcAft>
              <a:buClr>
                <a:srgbClr val="000000"/>
              </a:buClr>
              <a:buSzPct val="45000"/>
              <a:buFont typeface="Wingdings" charset="2"/>
              <a:buChar char=""/>
            </a:pPr>
            <a:r>
              <a:rPr b="0" lang="en-US" sz="3200" spc="-1" strike="noStrike">
                <a:latin typeface="Arial"/>
              </a:rPr>
              <a:t>Web adalah salah satu objek jaringan yang paling rawan terkena serangan jaringan.</a:t>
            </a:r>
            <a:endParaRPr b="0" lang="en-US" sz="3200" spc="-1" strike="noStrike">
              <a:latin typeface="Arial"/>
            </a:endParaRPr>
          </a:p>
          <a:p>
            <a:pPr marL="432000" indent="-323640" algn="just">
              <a:lnSpc>
                <a:spcPct val="100000"/>
              </a:lnSpc>
              <a:spcAft>
                <a:spcPts val="1417"/>
              </a:spcAft>
              <a:buClr>
                <a:srgbClr val="000000"/>
              </a:buClr>
              <a:buSzPct val="45000"/>
              <a:buFont typeface="Wingdings" charset="2"/>
              <a:buChar char=""/>
            </a:pPr>
            <a:r>
              <a:rPr b="0" lang="en-US" sz="3200" spc="-1" strike="noStrike">
                <a:latin typeface="Arial"/>
              </a:rPr>
              <a:t>Dikarenakan konfigurasi server yang kurang tepat, atau ada beberapa bagian dari konfigurasi yang tidak di set.</a:t>
            </a:r>
            <a:endParaRPr b="0" lang="en-US" sz="3200" spc="-1" strike="noStrike">
              <a:latin typeface="Arial"/>
            </a:endParaRPr>
          </a:p>
          <a:p>
            <a:pPr marL="432000" indent="-323640" algn="just">
              <a:lnSpc>
                <a:spcPct val="100000"/>
              </a:lnSpc>
              <a:spcAft>
                <a:spcPts val="1417"/>
              </a:spcAft>
              <a:buClr>
                <a:srgbClr val="000000"/>
              </a:buClr>
              <a:buSzPct val="45000"/>
              <a:buFont typeface="Wingdings" charset="2"/>
              <a:buChar char=""/>
            </a:pPr>
            <a:r>
              <a:rPr b="0" lang="en-US" sz="3200" spc="-1" strike="noStrike">
                <a:latin typeface="Arial"/>
              </a:rPr>
              <a:t>Sehingga hal-hal tersebut menyebabkan web server menjadi rawan serangan.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Lokasi Rawan Serangan</a:t>
            </a:r>
            <a:endParaRPr b="0" lang="en-US" sz="4400" spc="-1" strike="noStrike">
              <a:latin typeface="Arial"/>
            </a:endParaRPr>
          </a:p>
        </p:txBody>
      </p:sp>
      <p:sp>
        <p:nvSpPr>
          <p:cNvPr id="8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Aft>
                <a:spcPts val="1417"/>
              </a:spcAft>
              <a:buClr>
                <a:srgbClr val="000000"/>
              </a:buClr>
              <a:buSzPct val="45000"/>
              <a:buFont typeface="Wingdings" charset="2"/>
              <a:buChar char=""/>
            </a:pPr>
            <a:r>
              <a:rPr b="0" lang="en-US" sz="3200" spc="-1" strike="noStrike">
                <a:latin typeface="Arial"/>
              </a:rPr>
              <a:t>Sebagian dari Sistem Operasi itu sendiri</a:t>
            </a:r>
            <a:endParaRPr b="0" lang="en-US" sz="3200" spc="-1" strike="noStrike">
              <a:latin typeface="Arial"/>
            </a:endParaRPr>
          </a:p>
          <a:p>
            <a:pPr marL="432000" indent="-323640" algn="just">
              <a:lnSpc>
                <a:spcPct val="100000"/>
              </a:lnSpc>
              <a:spcAft>
                <a:spcPts val="1417"/>
              </a:spcAft>
              <a:buClr>
                <a:srgbClr val="000000"/>
              </a:buClr>
              <a:buSzPct val="45000"/>
              <a:buFont typeface="Wingdings" charset="2"/>
              <a:buChar char=""/>
            </a:pPr>
            <a:r>
              <a:rPr b="0" lang="en-US" sz="3200" spc="-1" strike="noStrike">
                <a:latin typeface="Arial"/>
              </a:rPr>
              <a:t>Konfigurasi dari HTTP server yang membuat halaman menjadi rawan</a:t>
            </a:r>
            <a:endParaRPr b="0" lang="en-US" sz="3200" spc="-1" strike="noStrike">
              <a:latin typeface="Arial"/>
            </a:endParaRPr>
          </a:p>
          <a:p>
            <a:pPr marL="432000" indent="-323640" algn="just">
              <a:lnSpc>
                <a:spcPct val="100000"/>
              </a:lnSpc>
              <a:spcAft>
                <a:spcPts val="1417"/>
              </a:spcAft>
              <a:buClr>
                <a:srgbClr val="000000"/>
              </a:buClr>
              <a:buSzPct val="45000"/>
              <a:buFont typeface="Wingdings" charset="2"/>
              <a:buChar char=""/>
            </a:pPr>
            <a:r>
              <a:rPr b="0" lang="en-US" sz="3200" spc="-1" strike="noStrike">
                <a:latin typeface="Arial"/>
              </a:rPr>
              <a:t>Konfigurasi dari Database juga yang mengizinkan sembarang orang dapat masuk dengan mudah</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Apa Motivasi Penyerang?</a:t>
            </a:r>
            <a:endParaRPr b="0" lang="en-US" sz="4400" spc="-1" strike="noStrike">
              <a:latin typeface="Arial"/>
            </a:endParaRPr>
          </a:p>
        </p:txBody>
      </p:sp>
      <p:sp>
        <p:nvSpPr>
          <p:cNvPr id="90" name="TextShape 2"/>
          <p:cNvSpPr txBox="1"/>
          <p:nvPr/>
        </p:nvSpPr>
        <p:spPr>
          <a:xfrm>
            <a:off x="504000" y="1769040"/>
            <a:ext cx="9071280" cy="4384080"/>
          </a:xfrm>
          <a:prstGeom prst="rect">
            <a:avLst/>
          </a:prstGeom>
          <a:noFill/>
          <a:ln>
            <a:noFill/>
          </a:ln>
        </p:spPr>
        <p:txBody>
          <a:bodyPr lIns="0" rIns="0" tIns="0" bIns="0"/>
          <a:p>
            <a:pPr marL="216000" indent="-216000">
              <a:buClr>
                <a:srgbClr val="000000"/>
              </a:buClr>
              <a:buSzPct val="45000"/>
              <a:buFont typeface="Wingdings" charset="2"/>
              <a:buChar char=""/>
            </a:pPr>
            <a:r>
              <a:rPr b="0" lang="en-US" sz="3200" spc="-1" strike="noStrike">
                <a:latin typeface="Arial"/>
              </a:rPr>
              <a:t>Demi keuntungan finansial - Penipuan, pencurian, dan penjualan data pribadi</a:t>
            </a:r>
            <a:endParaRPr b="0" lang="en-US" sz="3200" spc="-1" strike="noStrike">
              <a:latin typeface="Arial"/>
            </a:endParaRPr>
          </a:p>
          <a:p>
            <a:pPr marL="216000" indent="-216000">
              <a:buClr>
                <a:srgbClr val="000000"/>
              </a:buClr>
              <a:buSzPct val="45000"/>
              <a:buFont typeface="Wingdings" charset="2"/>
              <a:buChar char=""/>
            </a:pPr>
            <a:r>
              <a:rPr b="0" lang="en-US" sz="3200" spc="-1" strike="noStrike">
                <a:latin typeface="Arial"/>
              </a:rPr>
              <a:t>Menganggu - mencegah ornag lain mengakses sistem, menyebarkan informasi palsu</a:t>
            </a:r>
            <a:endParaRPr b="0" lang="en-US" sz="3200" spc="-1" strike="noStrike">
              <a:latin typeface="Arial"/>
            </a:endParaRPr>
          </a:p>
          <a:p>
            <a:pPr marL="216000" indent="-216000">
              <a:buClr>
                <a:srgbClr val="000000"/>
              </a:buClr>
              <a:buSzPct val="45000"/>
              <a:buFont typeface="Wingdings" charset="2"/>
              <a:buChar char=""/>
            </a:pPr>
            <a:r>
              <a:rPr b="0" lang="en-US" sz="3200" spc="-1" strike="noStrike">
                <a:latin typeface="Arial"/>
              </a:rPr>
              <a:t>Pingin terkenal - Mengakses lubang keamanan yang sangat sulit untuk diakses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Mengapa Web Menjadi Target</a:t>
            </a:r>
            <a:endParaRPr b="0" lang="en-US" sz="4400" spc="-1" strike="noStrike">
              <a:latin typeface="Arial"/>
            </a:endParaRPr>
          </a:p>
        </p:txBody>
      </p:sp>
      <p:sp>
        <p:nvSpPr>
          <p:cNvPr id="92" name="TextShape 2"/>
          <p:cNvSpPr txBox="1"/>
          <p:nvPr/>
        </p:nvSpPr>
        <p:spPr>
          <a:xfrm>
            <a:off x="504000" y="1769040"/>
            <a:ext cx="9071280" cy="438408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rPr>
              <a:t>Kalah popularitas dikarenakan persaingan yang tidak seimbang.</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Politik/Protes dikarenakan ketidaksukaan masyarakat tertentu akan kebijakan yang diterapkan pemerintah</a:t>
            </a:r>
            <a:endParaRPr b="0" lang="en-US" sz="3200" spc="-1" strike="noStrike">
              <a:latin typeface="Arial"/>
            </a:endParaRPr>
          </a:p>
          <a:p>
            <a:pPr marL="432000" indent="-324000" algn="just">
              <a:spcBef>
                <a:spcPts val="1417"/>
              </a:spcBef>
              <a:buClr>
                <a:srgbClr val="000000"/>
              </a:buClr>
              <a:buSzPct val="45000"/>
              <a:buFont typeface="Wingdings" charset="2"/>
              <a:buChar char=""/>
            </a:pPr>
            <a:r>
              <a:rPr b="0" lang="en-US" sz="3200" spc="-1" strike="noStrike">
                <a:latin typeface="Arial"/>
              </a:rPr>
              <a:t>Pekerja yang kecewa, dikarenakan kekecewaan yang dirasakan pekerja internal</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latin typeface="Arial"/>
              </a:rPr>
              <a:t>Serangan Web</a:t>
            </a:r>
            <a:endParaRPr b="0" lang="en-US" sz="4400" spc="-1" strike="noStrike">
              <a:latin typeface="Arial"/>
            </a:endParaRPr>
          </a:p>
        </p:txBody>
      </p:sp>
      <p:sp>
        <p:nvSpPr>
          <p:cNvPr id="94" name="TextShape 2"/>
          <p:cNvSpPr txBox="1"/>
          <p:nvPr/>
        </p:nvSpPr>
        <p:spPr>
          <a:xfrm>
            <a:off x="504000" y="1769040"/>
            <a:ext cx="9071280" cy="5271840"/>
          </a:xfrm>
          <a:prstGeom prst="rect">
            <a:avLst/>
          </a:prstGeom>
          <a:noFill/>
          <a:ln>
            <a:noFill/>
          </a:ln>
        </p:spPr>
        <p:txBody>
          <a:bodyPr lIns="0" rIns="0" tIns="0" bIns="0">
            <a:normAutofit fontScale="42000"/>
          </a:bodyPr>
          <a:p>
            <a:pPr marL="432000" indent="-324000">
              <a:spcBef>
                <a:spcPts val="1417"/>
              </a:spcBef>
              <a:buClr>
                <a:srgbClr val="000000"/>
              </a:buClr>
              <a:buSzPct val="45000"/>
              <a:buFont typeface="Wingdings" charset="2"/>
              <a:buChar char=""/>
            </a:pPr>
            <a:r>
              <a:rPr b="0" lang="en-US" sz="3200" spc="-1" strike="noStrike">
                <a:latin typeface="Arial"/>
              </a:rPr>
              <a:t>Menggunakan </a:t>
            </a:r>
            <a:r>
              <a:rPr b="1" lang="en-US" sz="3200" spc="-1" strike="noStrike">
                <a:latin typeface="Arial"/>
              </a:rPr>
              <a:t>injeksi SQL</a:t>
            </a:r>
            <a:r>
              <a:rPr b="0" lang="en-US" sz="3200" spc="-1" strike="noStrike">
                <a:latin typeface="Arial"/>
              </a:rPr>
              <a:t> untuk mendapatkan akses database, memalsukan identitas pengguna, dan tentu saja mengubah/merusak database. Bahkan pencurian data kartu kredit pengguna.</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Menggunakan </a:t>
            </a:r>
            <a:r>
              <a:rPr b="1" lang="en-US" sz="3200" spc="-1" strike="noStrike">
                <a:latin typeface="Arial"/>
              </a:rPr>
              <a:t>Cross-Site Scripting (XSS)</a:t>
            </a:r>
            <a:r>
              <a:rPr b="0" lang="en-US" sz="3200" spc="-1" strike="noStrike">
                <a:latin typeface="Arial"/>
              </a:rPr>
              <a:t> untuk mengirim kode mencurigakan ke user pengguna lain dari pengguna website dengan memasukkan kode ke dalam aplikasi lalu dieksekusi di klien.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Membuat web menjadi tidak mudah diakses dikarenakan serangan  </a:t>
            </a:r>
            <a:r>
              <a:rPr b="1" lang="en-US" sz="3200" spc="-1" strike="noStrike">
                <a:latin typeface="Arial"/>
              </a:rPr>
              <a:t>Distributed Denial of Service Attacks (DDoS)</a:t>
            </a:r>
            <a:r>
              <a:rPr b="0" lang="en-US" sz="3200" spc="-1" strike="noStrike">
                <a:latin typeface="Arial"/>
              </a:rPr>
              <a:t>. DDoS membuat erpmintaan dari ribuan alamat IP dan mencoba membanjiri suatu website.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Mengambil alih sesi user terpercaya dan membuat pembelian oline atas nama pengguna tersebut dengan menggunakan </a:t>
            </a:r>
            <a:r>
              <a:rPr b="1" lang="en-US" sz="3200" spc="-1" strike="noStrike">
                <a:latin typeface="Arial"/>
              </a:rPr>
              <a:t>Cross Site Request Forgery (CSRF).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Akibat Dari Serangan</a:t>
            </a:r>
            <a:endParaRPr b="0" lang="en-US" sz="4400" spc="-1" strike="noStrike">
              <a:latin typeface="Arial"/>
            </a:endParaRPr>
          </a:p>
        </p:txBody>
      </p:sp>
      <p:sp>
        <p:nvSpPr>
          <p:cNvPr id="9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000000"/>
              </a:buClr>
              <a:buSzPct val="45000"/>
              <a:buFont typeface="Wingdings" charset="2"/>
              <a:buChar char=""/>
            </a:pPr>
            <a:r>
              <a:rPr b="0" lang="en-US" sz="3200" spc="-1" strike="noStrike">
                <a:latin typeface="Arial"/>
              </a:rPr>
              <a:t>Akun Root terambil alih (kerahasiaan)</a:t>
            </a:r>
            <a:endParaRPr b="0" lang="en-US" sz="3200" spc="-1" strike="noStrike">
              <a:latin typeface="Arial"/>
            </a:endParaRPr>
          </a:p>
          <a:p>
            <a:pPr lvl="1" marL="864000" indent="-323640">
              <a:lnSpc>
                <a:spcPct val="100000"/>
              </a:lnSpc>
              <a:spcAft>
                <a:spcPts val="1134"/>
              </a:spcAft>
              <a:buClr>
                <a:srgbClr val="000000"/>
              </a:buClr>
              <a:buSzPct val="75000"/>
              <a:buFont typeface="Symbol"/>
              <a:buChar char=""/>
            </a:pPr>
            <a:r>
              <a:rPr b="0" lang="en-US" sz="2800" spc="-1" strike="noStrike">
                <a:latin typeface="Arial"/>
              </a:rPr>
              <a:t>Efek kerusakan bisa fatal</a:t>
            </a:r>
            <a:endParaRPr b="0" lang="en-US" sz="2800" spc="-1" strike="noStrike">
              <a:latin typeface="Arial"/>
            </a:endParaRPr>
          </a:p>
          <a:p>
            <a:pPr marL="432000" indent="-323640">
              <a:lnSpc>
                <a:spcPct val="100000"/>
              </a:lnSpc>
              <a:spcAft>
                <a:spcPts val="1417"/>
              </a:spcAft>
              <a:buClr>
                <a:srgbClr val="000000"/>
              </a:buClr>
              <a:buSzPct val="45000"/>
              <a:buFont typeface="Wingdings" charset="2"/>
              <a:buChar char=""/>
            </a:pPr>
            <a:r>
              <a:rPr b="0" lang="en-US" sz="3200" spc="-1" strike="noStrike">
                <a:latin typeface="Arial"/>
              </a:rPr>
              <a:t>Halaman database yang berubah (integrity: deface)</a:t>
            </a:r>
            <a:endParaRPr b="0" lang="en-US" sz="3200" spc="-1" strike="noStrike">
              <a:latin typeface="Arial"/>
            </a:endParaRPr>
          </a:p>
          <a:p>
            <a:pPr lvl="1" marL="864000" indent="-323640">
              <a:lnSpc>
                <a:spcPct val="100000"/>
              </a:lnSpc>
              <a:spcAft>
                <a:spcPts val="1134"/>
              </a:spcAft>
              <a:buClr>
                <a:srgbClr val="000000"/>
              </a:buClr>
              <a:buSzPct val="75000"/>
              <a:buFont typeface="Symbol"/>
              <a:buChar char=""/>
            </a:pPr>
            <a:r>
              <a:rPr b="0" lang="en-US" sz="2800" spc="-1" strike="noStrike">
                <a:latin typeface="Arial"/>
              </a:rPr>
              <a:t>Tergantung dari berapa banyak halaman yang diubah</a:t>
            </a:r>
            <a:endParaRPr b="0" lang="en-US" sz="2800" spc="-1" strike="noStrike">
              <a:latin typeface="Arial"/>
            </a:endParaRPr>
          </a:p>
          <a:p>
            <a:pPr marL="432000" indent="-323640">
              <a:lnSpc>
                <a:spcPct val="100000"/>
              </a:lnSpc>
              <a:spcAft>
                <a:spcPts val="1417"/>
              </a:spcAft>
              <a:buClr>
                <a:srgbClr val="000000"/>
              </a:buClr>
              <a:buSzPct val="45000"/>
              <a:buFont typeface="Wingdings" charset="2"/>
              <a:buChar char=""/>
            </a:pPr>
            <a:r>
              <a:rPr b="0" lang="en-US" sz="3200" spc="-1" strike="noStrike">
                <a:latin typeface="Arial"/>
              </a:rPr>
              <a:t>Server menjadi susah diakses (availability)</a:t>
            </a:r>
            <a:endParaRPr b="0" lang="en-US" sz="3200" spc="-1" strike="noStrike">
              <a:latin typeface="Arial"/>
            </a:endParaRPr>
          </a:p>
          <a:p>
            <a:pPr lvl="1" marL="864000" indent="-323640">
              <a:lnSpc>
                <a:spcPct val="100000"/>
              </a:lnSpc>
              <a:spcAft>
                <a:spcPts val="1134"/>
              </a:spcAft>
              <a:buClr>
                <a:srgbClr val="000000"/>
              </a:buClr>
              <a:buSzPct val="75000"/>
              <a:buFont typeface="Symbol"/>
              <a:buChar char=""/>
            </a:pPr>
            <a:r>
              <a:rPr b="0" lang="en-US" sz="2800" spc="-1" strike="noStrike">
                <a:latin typeface="Arial"/>
              </a:rPr>
              <a:t>Bisa diatasi dengan menutup port dan restart server</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LibreOffice/6.1.2.1$Linux_X86_64 LibreOffice_project/10$Build-1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2018-11-26T13:10:09Z</dcterms:created>
  <dc:creator/>
  <dc:description/>
  <dc:language>en-US</dc:language>
  <cp:lastModifiedBy/>
  <dcterms:modified xsi:type="dcterms:W3CDTF">2018-11-26T19:07:55Z</dcterms:modified>
  <cp:revision>20</cp:revision>
  <dc:subject/>
  <dc:title>Beehive</dc:title>
</cp:coreProperties>
</file>