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077450" cy="756285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8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7500" b="1" strike="noStrike" spc="-1">
                <a:latin typeface="Arial"/>
              </a:rPr>
              <a:t>Click to move the slide</a:t>
            </a: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Liberation Sans Narrow"/>
              </a:rPr>
              <a:t>&lt;header&gt;</a:t>
            </a:r>
          </a:p>
        </p:txBody>
      </p:sp>
      <p:sp>
        <p:nvSpPr>
          <p:cNvPr id="25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Liberation Sans Narrow"/>
              </a:rPr>
              <a:t>&lt;date/time&gt;</a:t>
            </a:r>
          </a:p>
        </p:txBody>
      </p:sp>
      <p:sp>
        <p:nvSpPr>
          <p:cNvPr id="25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 b="0" strike="noStrike" spc="-1">
                <a:latin typeface="Liberation Sans Narrow"/>
              </a:rPr>
              <a:t>&lt;footer&gt;</a:t>
            </a:r>
          </a:p>
        </p:txBody>
      </p:sp>
      <p:sp>
        <p:nvSpPr>
          <p:cNvPr id="26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B245F8-EC19-4040-8397-23FCF2493DEF}" type="slidenum">
              <a:rPr lang="en-US" sz="1400" b="0" strike="noStrike" spc="-1">
                <a:latin typeface="Liberation Sans Narrow"/>
              </a:rPr>
              <a:t>‹#›</a:t>
            </a:fld>
            <a:endParaRPr lang="en-US" sz="1400" b="0" strike="noStrike" spc="-1"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EFA10D-E4D6-4921-BEEF-45239A1859C8}" type="slidenum">
              <a:rPr lang="en-US" sz="1200" b="0" strike="noStrike" spc="-1">
                <a:latin typeface="Arial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60000" y="801720"/>
            <a:ext cx="5039640" cy="4008960"/>
          </a:xfrm>
          <a:prstGeom prst="rect">
            <a:avLst/>
          </a:prstGeom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lstStyle/>
          <a:p>
            <a:endParaRPr lang="en-US" sz="28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BDDDDF9-E0FF-4A9C-A47F-71E4829E91D2}" type="slidenum">
              <a:rPr lang="en-US" sz="1200" b="0" strike="noStrike" spc="-1">
                <a:latin typeface="Arial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60000" y="801720"/>
            <a:ext cx="5039640" cy="4008960"/>
          </a:xfrm>
          <a:prstGeom prst="rect">
            <a:avLst/>
          </a:prstGeom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lstStyle/>
          <a:p>
            <a:endParaRPr lang="en-US" sz="28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10A527E-29F1-44AC-856D-222C1E4CAEA9}" type="slidenum">
              <a:rPr lang="en-US" sz="1200" b="0" strike="noStrike" spc="-1">
                <a:latin typeface="Arial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60000" y="801720"/>
            <a:ext cx="5039640" cy="4008960"/>
          </a:xfrm>
          <a:prstGeom prst="rect">
            <a:avLst/>
          </a:prstGeom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lstStyle/>
          <a:p>
            <a:endParaRPr lang="en-US" sz="28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0A0E5A-269F-460E-BA21-04DC0DC2E3FC}" type="slidenum">
              <a:rPr lang="en-US" sz="1200" b="0" strike="noStrike" spc="-1">
                <a:latin typeface="Arial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60000" y="801720"/>
            <a:ext cx="5039640" cy="4008960"/>
          </a:xfrm>
          <a:prstGeom prst="rect">
            <a:avLst/>
          </a:prstGeom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lstStyle/>
          <a:p>
            <a:endParaRPr lang="en-US" sz="28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D77710-94D8-48D0-8ECC-1F89AB2EE131}" type="slidenum">
              <a:rPr lang="en-US" sz="1200" b="0" strike="noStrike" spc="-1">
                <a:latin typeface="Arial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60000" y="801720"/>
            <a:ext cx="5039640" cy="4008960"/>
          </a:xfrm>
          <a:prstGeom prst="rect">
            <a:avLst/>
          </a:prstGeom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lstStyle/>
          <a:p>
            <a:endParaRPr lang="en-US" sz="28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485CD36-E072-4A8B-8BB0-D1E2E5F2DFCD}" type="slidenum">
              <a:rPr lang="en-US" sz="1200" b="0" strike="noStrike" spc="-1">
                <a:latin typeface="Arial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60000" y="801720"/>
            <a:ext cx="5039640" cy="4008960"/>
          </a:xfrm>
          <a:prstGeom prst="rect">
            <a:avLst/>
          </a:prstGeom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lstStyle/>
          <a:p>
            <a:endParaRPr lang="en-US" sz="281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012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62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36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012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62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3640" y="306360"/>
            <a:ext cx="906876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012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62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36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012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62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3640" y="306360"/>
            <a:ext cx="906876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012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62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36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012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62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503640" y="306360"/>
            <a:ext cx="906876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57012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6362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5036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57012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6362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503640" y="306360"/>
            <a:ext cx="906876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640" y="306360"/>
            <a:ext cx="906876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57012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636240" y="176436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5036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357012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6636240" y="4373640"/>
            <a:ext cx="29199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4995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0880" y="437364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67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0880" y="1764360"/>
            <a:ext cx="442548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3640" y="4373640"/>
            <a:ext cx="9068760" cy="23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/>
          <p:cNvSpPr/>
          <p:nvPr/>
        </p:nvSpPr>
        <p:spPr>
          <a:xfrm>
            <a:off x="0" y="0"/>
            <a:ext cx="10077120" cy="5671080"/>
          </a:xfrm>
          <a:custGeom>
            <a:avLst/>
            <a:gdLst/>
            <a:ahLst/>
            <a:cxnLst/>
            <a:rect l="0" t="0" r="r" b="b"/>
            <a:pathLst>
              <a:path w="27992" h="15753">
                <a:moveTo>
                  <a:pt x="0" y="15752"/>
                </a:moveTo>
                <a:lnTo>
                  <a:pt x="0" y="0"/>
                </a:lnTo>
                <a:lnTo>
                  <a:pt x="27991" y="0"/>
                </a:lnTo>
                <a:lnTo>
                  <a:pt x="27991" y="10417"/>
                </a:lnTo>
                <a:lnTo>
                  <a:pt x="0" y="15752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 rot="20951400">
            <a:off x="504000" y="346932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7500" b="1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 rot="20951400">
            <a:off x="604800" y="4793400"/>
            <a:ext cx="886752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Aft>
                <a:spcPts val="157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Aft>
                <a:spcPts val="11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Aft>
                <a:spcPts val="56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Liberation Sans Narrow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Liberation Sans Narrow"/>
              </a:rPr>
              <a:t>&lt;footer&gt;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90FD40D-CC6B-4AB2-A607-CA81927E2C87}" type="slidenum">
              <a:rPr lang="en-US" sz="2600" b="0" strike="noStrike" spc="-1">
                <a:latin typeface="Liberation Sans Narrow"/>
              </a:rPr>
              <a:t>‹#›</a:t>
            </a:fld>
            <a:endParaRPr lang="en-US" sz="2600" b="0" strike="noStrike" spc="-1"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cxn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3" name="Freeform 2"/>
          <p:cNvSpPr/>
          <p:nvPr/>
        </p:nvSpPr>
        <p:spPr>
          <a:xfrm>
            <a:off x="0" y="0"/>
            <a:ext cx="10077120" cy="2013120"/>
          </a:xfrm>
          <a:custGeom>
            <a:avLst/>
            <a:gdLst/>
            <a:ahLst/>
            <a:cxnLst/>
            <a:rect l="0" t="0" r="r" b="b"/>
            <a:pathLst>
              <a:path w="27992" h="5592">
                <a:moveTo>
                  <a:pt x="0" y="5591"/>
                </a:moveTo>
                <a:lnTo>
                  <a:pt x="0" y="0"/>
                </a:lnTo>
                <a:lnTo>
                  <a:pt x="27991" y="0"/>
                </a:lnTo>
                <a:lnTo>
                  <a:pt x="27991" y="255"/>
                </a:lnTo>
                <a:lnTo>
                  <a:pt x="0" y="5591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 rot="20951400">
            <a:off x="105840" y="-21672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3280" y="2021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just">
              <a:spcAft>
                <a:spcPts val="11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latin typeface="Arial"/>
              </a:rPr>
              <a:t>Second Outline Level</a:t>
            </a:r>
          </a:p>
          <a:p>
            <a:pPr marL="1296000" lvl="2" indent="-288000" algn="just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 algn="just">
              <a:spcAft>
                <a:spcPts val="56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E9A4155-39A5-44B5-B19A-875899AF81F1}" type="slidenum">
              <a:rPr lang="en-US" sz="2600" b="0" strike="noStrike" spc="-1">
                <a:latin typeface="Arial"/>
              </a:rPr>
              <a:t>‹#›</a:t>
            </a:fld>
            <a:endParaRPr lang="en-US" sz="2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cxn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86" name="Freeform 2"/>
          <p:cNvSpPr/>
          <p:nvPr/>
        </p:nvSpPr>
        <p:spPr>
          <a:xfrm>
            <a:off x="0" y="548640"/>
            <a:ext cx="10077120" cy="7013880"/>
          </a:xfrm>
          <a:custGeom>
            <a:avLst/>
            <a:gdLst/>
            <a:ahLst/>
            <a:cxnLst/>
            <a:rect l="0" t="0" r="r" b="b"/>
            <a:pathLst>
              <a:path w="27992" h="19483">
                <a:moveTo>
                  <a:pt x="0" y="19482"/>
                </a:moveTo>
                <a:lnTo>
                  <a:pt x="508" y="19482"/>
                </a:lnTo>
                <a:lnTo>
                  <a:pt x="27991" y="14228"/>
                </a:lnTo>
                <a:lnTo>
                  <a:pt x="27991" y="0"/>
                </a:lnTo>
                <a:lnTo>
                  <a:pt x="0" y="5336"/>
                </a:lnTo>
                <a:lnTo>
                  <a:pt x="0" y="19482"/>
                </a:lnTo>
              </a:path>
            </a:pathLst>
          </a:custGeom>
          <a:solidFill>
            <a:srgbClr val="C0C0C0"/>
          </a:solidFill>
          <a:ln>
            <a:noFill/>
          </a:ln>
        </p:spPr>
      </p:sp>
      <p:sp>
        <p:nvSpPr>
          <p:cNvPr id="87" name="Freeform 3"/>
          <p:cNvSpPr/>
          <p:nvPr/>
        </p:nvSpPr>
        <p:spPr>
          <a:xfrm>
            <a:off x="0" y="0"/>
            <a:ext cx="10077480" cy="2287080"/>
          </a:xfrm>
          <a:custGeom>
            <a:avLst/>
            <a:gdLst/>
            <a:ahLst/>
            <a:cxnLst/>
            <a:rect l="0" t="0" r="r" b="b"/>
            <a:pathLst>
              <a:path w="27993" h="6353">
                <a:moveTo>
                  <a:pt x="1" y="6352"/>
                </a:moveTo>
                <a:lnTo>
                  <a:pt x="0" y="0"/>
                </a:lnTo>
                <a:lnTo>
                  <a:pt x="27991" y="0"/>
                </a:lnTo>
                <a:lnTo>
                  <a:pt x="27992" y="1016"/>
                </a:lnTo>
                <a:lnTo>
                  <a:pt x="1" y="6352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 rot="20951400">
            <a:off x="108000" y="8532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3640" y="238140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just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latin typeface="Arial"/>
              </a:rPr>
              <a:t>Second Outline Level</a:t>
            </a:r>
          </a:p>
          <a:p>
            <a:pPr marL="1296000" lvl="2" indent="-288000" algn="just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 algn="just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91" name="PlaceHolder 7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92" name="PlaceHolder 8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C4429EA-906B-456A-98B5-628141BE860F}" type="slidenum">
              <a:rPr lang="en-US" sz="2600" b="0" strike="noStrike" spc="-1">
                <a:latin typeface="Arial"/>
              </a:rPr>
              <a:t>‹#›</a:t>
            </a:fld>
            <a:endParaRPr lang="en-US" sz="2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</a:path>
            </a:pathLst>
          </a:custGeom>
          <a:noFill/>
          <a:ln>
            <a:noFill/>
          </a:ln>
        </p:spPr>
      </p:sp>
      <p:sp>
        <p:nvSpPr>
          <p:cNvPr id="130" name="Freeform 2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cxn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</a:path>
            </a:pathLst>
          </a:custGeom>
          <a:noFill/>
          <a:ln>
            <a:noFill/>
          </a:ln>
        </p:spPr>
      </p:sp>
      <p:sp>
        <p:nvSpPr>
          <p:cNvPr id="131" name="Freeform 3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cxn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</a:path>
            </a:pathLst>
          </a:custGeom>
          <a:noFill/>
          <a:ln>
            <a:noFill/>
          </a:ln>
        </p:spPr>
      </p:sp>
      <p:sp>
        <p:nvSpPr>
          <p:cNvPr id="132" name="Freeform 4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</a:path>
            </a:pathLst>
          </a:custGeom>
          <a:noFill/>
          <a:ln>
            <a:noFill/>
          </a:ln>
        </p:spPr>
      </p:sp>
      <p:sp>
        <p:nvSpPr>
          <p:cNvPr id="133" name="Freeform 5"/>
          <p:cNvSpPr/>
          <p:nvPr/>
        </p:nvSpPr>
        <p:spPr>
          <a:xfrm>
            <a:off x="0" y="0"/>
            <a:ext cx="10077120" cy="3293280"/>
          </a:xfrm>
          <a:custGeom>
            <a:avLst/>
            <a:gdLst/>
            <a:ahLst/>
            <a:cxnLst/>
            <a:rect l="0" t="0" r="r" b="b"/>
            <a:pathLst>
              <a:path w="27992" h="9148">
                <a:moveTo>
                  <a:pt x="0" y="9147"/>
                </a:moveTo>
                <a:lnTo>
                  <a:pt x="0" y="0"/>
                </a:lnTo>
                <a:lnTo>
                  <a:pt x="27991" y="0"/>
                </a:lnTo>
                <a:lnTo>
                  <a:pt x="27991" y="3789"/>
                </a:lnTo>
                <a:lnTo>
                  <a:pt x="0" y="9147"/>
                </a:lnTo>
              </a:path>
            </a:pathLst>
          </a:custGeom>
          <a:noFill/>
          <a:ln>
            <a:noFill/>
          </a:ln>
        </p:spPr>
      </p:sp>
      <p:sp>
        <p:nvSpPr>
          <p:cNvPr id="134" name="Freeform 6"/>
          <p:cNvSpPr/>
          <p:nvPr/>
        </p:nvSpPr>
        <p:spPr>
          <a:xfrm>
            <a:off x="140292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</a:path>
            </a:pathLst>
          </a:custGeom>
          <a:noFill/>
          <a:ln>
            <a:noFill/>
          </a:ln>
        </p:spPr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 rot="20951400">
            <a:off x="106920" y="98460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5000" b="1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6" name="PlaceHolder 8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Arial"/>
              </a:rPr>
              <a:t> </a:t>
            </a:r>
          </a:p>
        </p:txBody>
      </p:sp>
      <p:sp>
        <p:nvSpPr>
          <p:cNvPr id="137" name="PlaceHolder 9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138" name="PlaceHolder 10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E22A77-25B0-413D-8F59-14CF22021E68}" type="slidenum">
              <a:rPr lang="en-US" sz="2600" b="0" strike="noStrike" spc="-1">
                <a:latin typeface="Arial"/>
              </a:rPr>
              <a:t>‹#›</a:t>
            </a:fld>
            <a:endParaRPr lang="en-US" sz="2600" b="0" strike="noStrike" spc="-1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 rot="20952000">
            <a:off x="302400" y="2844360"/>
            <a:ext cx="9472320" cy="3433320"/>
          </a:xfrm>
          <a:custGeom>
            <a:avLst/>
            <a:gdLst/>
            <a:ahLst/>
            <a:cxnLst/>
            <a:rect l="0" t="0" r="r" b="b"/>
            <a:pathLst>
              <a:path w="26315" h="9539">
                <a:moveTo>
                  <a:pt x="602" y="0"/>
                </a:moveTo>
                <a:cubicBezTo>
                  <a:pt x="303" y="0"/>
                  <a:pt x="2" y="300"/>
                  <a:pt x="2" y="600"/>
                </a:cubicBezTo>
                <a:lnTo>
                  <a:pt x="0" y="8937"/>
                </a:lnTo>
                <a:cubicBezTo>
                  <a:pt x="0" y="9237"/>
                  <a:pt x="300" y="9538"/>
                  <a:pt x="599" y="9538"/>
                </a:cubicBezTo>
                <a:lnTo>
                  <a:pt x="25712" y="9538"/>
                </a:lnTo>
                <a:cubicBezTo>
                  <a:pt x="26011" y="9538"/>
                  <a:pt x="26312" y="9237"/>
                  <a:pt x="26312" y="8937"/>
                </a:cubicBezTo>
                <a:lnTo>
                  <a:pt x="26314" y="600"/>
                </a:lnTo>
                <a:cubicBezTo>
                  <a:pt x="26314" y="300"/>
                  <a:pt x="26014" y="0"/>
                  <a:pt x="25715" y="0"/>
                </a:cubicBezTo>
                <a:lnTo>
                  <a:pt x="602" y="0"/>
                </a:lnTo>
              </a:path>
            </a:pathLst>
          </a:custGeom>
          <a:solidFill>
            <a:srgbClr val="C0C0C0"/>
          </a:solidFill>
          <a:ln w="914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TextShape 12"/>
          <p:cNvSpPr txBox="1"/>
          <p:nvPr/>
        </p:nvSpPr>
        <p:spPr>
          <a:xfrm>
            <a:off x="273960" y="3680640"/>
            <a:ext cx="639720" cy="131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0" b="0" strike="noStrike" spc="-1"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141" name="TextShape 13"/>
          <p:cNvSpPr txBox="1"/>
          <p:nvPr/>
        </p:nvSpPr>
        <p:spPr>
          <a:xfrm>
            <a:off x="9212760" y="4691880"/>
            <a:ext cx="639720" cy="131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0" b="0" strike="noStrike" spc="-1">
                <a:solidFill>
                  <a:srgbClr val="FFFFFF"/>
                </a:solidFill>
                <a:latin typeface="Arial"/>
              </a:rPr>
              <a:t>”</a:t>
            </a:r>
          </a:p>
        </p:txBody>
      </p:sp>
      <p:sp>
        <p:nvSpPr>
          <p:cNvPr id="142" name="PlaceHolder 14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4187880" y="1972800"/>
            <a:ext cx="5893560" cy="5574600"/>
            <a:chOff x="4187880" y="1972800"/>
            <a:chExt cx="5893560" cy="5574600"/>
          </a:xfrm>
        </p:grpSpPr>
        <p:sp>
          <p:nvSpPr>
            <p:cNvPr id="180" name="CustomShape 2"/>
            <p:cNvSpPr/>
            <p:nvPr/>
          </p:nvSpPr>
          <p:spPr>
            <a:xfrm>
              <a:off x="7399800" y="2389320"/>
              <a:ext cx="344160" cy="17820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7520400" y="2074320"/>
              <a:ext cx="81720" cy="8208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4"/>
            <p:cNvSpPr/>
            <p:nvPr/>
          </p:nvSpPr>
          <p:spPr>
            <a:xfrm rot="995400">
              <a:off x="9089640" y="2612160"/>
              <a:ext cx="9720" cy="362808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8521200" y="6140520"/>
              <a:ext cx="115200" cy="167400"/>
            </a:xfrm>
            <a:custGeom>
              <a:avLst/>
              <a:gdLst/>
              <a:ahLst/>
              <a:cxnLst/>
              <a:rect l="l" t="t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6"/>
            <p:cNvSpPr/>
            <p:nvPr/>
          </p:nvSpPr>
          <p:spPr>
            <a:xfrm rot="91800">
              <a:off x="9582840" y="2686320"/>
              <a:ext cx="10080" cy="34970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7"/>
            <p:cNvSpPr/>
            <p:nvPr/>
          </p:nvSpPr>
          <p:spPr>
            <a:xfrm rot="20673600">
              <a:off x="9879840" y="2658240"/>
              <a:ext cx="10080" cy="15415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8"/>
            <p:cNvSpPr/>
            <p:nvPr/>
          </p:nvSpPr>
          <p:spPr>
            <a:xfrm rot="20459400">
              <a:off x="6007680" y="3184920"/>
              <a:ext cx="10080" cy="355788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9"/>
            <p:cNvSpPr/>
            <p:nvPr/>
          </p:nvSpPr>
          <p:spPr>
            <a:xfrm rot="1114200">
              <a:off x="4826520" y="3188880"/>
              <a:ext cx="10080" cy="370836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"/>
            <p:cNvSpPr/>
            <p:nvPr/>
          </p:nvSpPr>
          <p:spPr>
            <a:xfrm rot="254400">
              <a:off x="5313600" y="3273840"/>
              <a:ext cx="10080" cy="333576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11"/>
            <p:cNvSpPr/>
            <p:nvPr/>
          </p:nvSpPr>
          <p:spPr>
            <a:xfrm>
              <a:off x="7009920" y="5288400"/>
              <a:ext cx="1089360" cy="272520"/>
            </a:xfrm>
            <a:custGeom>
              <a:avLst/>
              <a:gdLst/>
              <a:ahLst/>
              <a:cxnLst/>
              <a:rect l="l" t="t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12"/>
            <p:cNvSpPr/>
            <p:nvPr/>
          </p:nvSpPr>
          <p:spPr>
            <a:xfrm>
              <a:off x="8330400" y="6285960"/>
              <a:ext cx="1742040" cy="220320"/>
            </a:xfrm>
            <a:custGeom>
              <a:avLst/>
              <a:gdLst/>
              <a:ahLst/>
              <a:cxnLst/>
              <a:rect l="l" t="t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13"/>
            <p:cNvSpPr/>
            <p:nvPr/>
          </p:nvSpPr>
          <p:spPr>
            <a:xfrm>
              <a:off x="8372520" y="6380280"/>
              <a:ext cx="1699920" cy="428400"/>
            </a:xfrm>
            <a:custGeom>
              <a:avLst/>
              <a:gdLst/>
              <a:ahLst/>
              <a:cxnLst/>
              <a:rect l="l" t="t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14"/>
            <p:cNvSpPr/>
            <p:nvPr/>
          </p:nvSpPr>
          <p:spPr>
            <a:xfrm>
              <a:off x="8403840" y="6285960"/>
              <a:ext cx="1668600" cy="156960"/>
            </a:xfrm>
            <a:custGeom>
              <a:avLst/>
              <a:gdLst/>
              <a:ahLst/>
              <a:cxnLst/>
              <a:rect l="l" t="t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15"/>
            <p:cNvSpPr/>
            <p:nvPr/>
          </p:nvSpPr>
          <p:spPr>
            <a:xfrm>
              <a:off x="5351040" y="2697120"/>
              <a:ext cx="178200" cy="271440"/>
            </a:xfrm>
            <a:custGeom>
              <a:avLst/>
              <a:gdLst/>
              <a:ahLst/>
              <a:cxnLst/>
              <a:rect l="l" t="t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16"/>
            <p:cNvSpPr/>
            <p:nvPr/>
          </p:nvSpPr>
          <p:spPr>
            <a:xfrm>
              <a:off x="5351040" y="2958120"/>
              <a:ext cx="156960" cy="167400"/>
            </a:xfrm>
            <a:custGeom>
              <a:avLst/>
              <a:gdLst/>
              <a:ahLst/>
              <a:cxnLst/>
              <a:rect l="l" t="t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7"/>
            <p:cNvSpPr/>
            <p:nvPr/>
          </p:nvSpPr>
          <p:spPr>
            <a:xfrm>
              <a:off x="5351040" y="3094560"/>
              <a:ext cx="156960" cy="188640"/>
            </a:xfrm>
            <a:custGeom>
              <a:avLst/>
              <a:gdLst/>
              <a:ahLst/>
              <a:cxnLst/>
              <a:rect l="l" t="t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8"/>
            <p:cNvSpPr/>
            <p:nvPr/>
          </p:nvSpPr>
          <p:spPr>
            <a:xfrm>
              <a:off x="9569160" y="2109240"/>
              <a:ext cx="177840" cy="272880"/>
            </a:xfrm>
            <a:custGeom>
              <a:avLst/>
              <a:gdLst/>
              <a:ahLst/>
              <a:cxnLst/>
              <a:rect l="l" t="t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9"/>
            <p:cNvSpPr/>
            <p:nvPr/>
          </p:nvSpPr>
          <p:spPr>
            <a:xfrm>
              <a:off x="9579600" y="2361600"/>
              <a:ext cx="146520" cy="167400"/>
            </a:xfrm>
            <a:custGeom>
              <a:avLst/>
              <a:gdLst/>
              <a:ahLst/>
              <a:cxnLst/>
              <a:rect l="l" t="t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20"/>
            <p:cNvSpPr/>
            <p:nvPr/>
          </p:nvSpPr>
          <p:spPr>
            <a:xfrm>
              <a:off x="9569160" y="2508480"/>
              <a:ext cx="156960" cy="188280"/>
            </a:xfrm>
            <a:custGeom>
              <a:avLst/>
              <a:gdLst/>
              <a:ahLst/>
              <a:cxnLst/>
              <a:rect l="l" t="t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21"/>
            <p:cNvSpPr/>
            <p:nvPr/>
          </p:nvSpPr>
          <p:spPr>
            <a:xfrm>
              <a:off x="9495720" y="6170400"/>
              <a:ext cx="114840" cy="167400"/>
            </a:xfrm>
            <a:custGeom>
              <a:avLst/>
              <a:gdLst/>
              <a:ahLst/>
              <a:cxnLst/>
              <a:rect l="l" t="t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22"/>
            <p:cNvSpPr/>
            <p:nvPr/>
          </p:nvSpPr>
          <p:spPr>
            <a:xfrm>
              <a:off x="5277600" y="1972800"/>
              <a:ext cx="4553640" cy="776880"/>
            </a:xfrm>
            <a:custGeom>
              <a:avLst/>
              <a:gdLst/>
              <a:ahLst/>
              <a:cxnLst/>
              <a:rect l="l" t="t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23"/>
            <p:cNvSpPr/>
            <p:nvPr/>
          </p:nvSpPr>
          <p:spPr>
            <a:xfrm>
              <a:off x="5132520" y="6604560"/>
              <a:ext cx="146520" cy="165960"/>
            </a:xfrm>
            <a:custGeom>
              <a:avLst/>
              <a:gdLst/>
              <a:ahLst/>
              <a:cxnLst/>
              <a:rect l="l" t="t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24"/>
            <p:cNvSpPr/>
            <p:nvPr/>
          </p:nvSpPr>
          <p:spPr>
            <a:xfrm>
              <a:off x="6610680" y="6777720"/>
              <a:ext cx="156960" cy="188640"/>
            </a:xfrm>
            <a:custGeom>
              <a:avLst/>
              <a:gdLst/>
              <a:ahLst/>
              <a:cxnLst/>
              <a:rect l="l" t="t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25"/>
            <p:cNvSpPr/>
            <p:nvPr/>
          </p:nvSpPr>
          <p:spPr>
            <a:xfrm>
              <a:off x="4198320" y="6777720"/>
              <a:ext cx="125640" cy="157320"/>
            </a:xfrm>
            <a:custGeom>
              <a:avLst/>
              <a:gdLst/>
              <a:ahLst/>
              <a:cxnLst/>
              <a:rect l="l" t="t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26"/>
            <p:cNvSpPr/>
            <p:nvPr/>
          </p:nvSpPr>
          <p:spPr>
            <a:xfrm>
              <a:off x="4275000" y="6718680"/>
              <a:ext cx="2413800" cy="680400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27"/>
            <p:cNvSpPr/>
            <p:nvPr/>
          </p:nvSpPr>
          <p:spPr>
            <a:xfrm>
              <a:off x="4187880" y="6711480"/>
              <a:ext cx="2626920" cy="50364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28"/>
            <p:cNvSpPr/>
            <p:nvPr/>
          </p:nvSpPr>
          <p:spPr>
            <a:xfrm>
              <a:off x="4269960" y="6757200"/>
              <a:ext cx="2492640" cy="38448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29"/>
            <p:cNvSpPr/>
            <p:nvPr/>
          </p:nvSpPr>
          <p:spPr>
            <a:xfrm>
              <a:off x="6548040" y="6630840"/>
              <a:ext cx="156960" cy="167400"/>
            </a:xfrm>
            <a:custGeom>
              <a:avLst/>
              <a:gdLst/>
              <a:ahLst/>
              <a:cxnLst/>
              <a:rect l="l" t="t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30"/>
            <p:cNvSpPr/>
            <p:nvPr/>
          </p:nvSpPr>
          <p:spPr>
            <a:xfrm>
              <a:off x="9485280" y="6306840"/>
              <a:ext cx="125640" cy="188640"/>
            </a:xfrm>
            <a:custGeom>
              <a:avLst/>
              <a:gdLst/>
              <a:ahLst/>
              <a:cxnLst/>
              <a:rect l="l" t="t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31"/>
            <p:cNvSpPr/>
            <p:nvPr/>
          </p:nvSpPr>
          <p:spPr>
            <a:xfrm>
              <a:off x="7413480" y="3103560"/>
              <a:ext cx="302400" cy="444384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2"/>
            <p:cNvSpPr/>
            <p:nvPr/>
          </p:nvSpPr>
          <p:spPr>
            <a:xfrm>
              <a:off x="7501320" y="2704320"/>
              <a:ext cx="132480" cy="41976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33"/>
            <p:cNvSpPr/>
            <p:nvPr/>
          </p:nvSpPr>
          <p:spPr>
            <a:xfrm>
              <a:off x="7382160" y="3051000"/>
              <a:ext cx="358200" cy="903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34"/>
            <p:cNvSpPr/>
            <p:nvPr/>
          </p:nvSpPr>
          <p:spPr>
            <a:xfrm>
              <a:off x="7532640" y="2676240"/>
              <a:ext cx="440280" cy="2758680"/>
            </a:xfrm>
            <a:custGeom>
              <a:avLst/>
              <a:gdLst/>
              <a:ahLst/>
              <a:cxnLst/>
              <a:rect l="l" t="t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35"/>
            <p:cNvSpPr/>
            <p:nvPr/>
          </p:nvSpPr>
          <p:spPr>
            <a:xfrm>
              <a:off x="7292880" y="2487240"/>
              <a:ext cx="554400" cy="241560"/>
            </a:xfrm>
            <a:custGeom>
              <a:avLst/>
              <a:gdLst/>
              <a:ahLst/>
              <a:cxnLst/>
              <a:rect l="l" t="t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" name="PlaceHolder 36"/>
          <p:cNvSpPr>
            <a:spLocks noGrp="1"/>
          </p:cNvSpPr>
          <p:nvPr>
            <p:ph type="title"/>
          </p:nvPr>
        </p:nvSpPr>
        <p:spPr>
          <a:xfrm>
            <a:off x="503640" y="306360"/>
            <a:ext cx="9068760" cy="1260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A29E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5" name="PlaceHolder 37"/>
          <p:cNvSpPr>
            <a:spLocks noGrp="1"/>
          </p:cNvSpPr>
          <p:nvPr>
            <p:ph type="body"/>
          </p:nvPr>
        </p:nvSpPr>
        <p:spPr>
          <a:xfrm>
            <a:off x="503640" y="1764360"/>
            <a:ext cx="9068760" cy="49953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6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79CD6B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6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latin typeface="Tahoma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65498F"/>
              </a:buClr>
              <a:buSzPct val="6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latin typeface="Tahoma"/>
              </a:rPr>
              <a:t>Fifth level</a:t>
            </a:r>
          </a:p>
        </p:txBody>
      </p:sp>
      <p:sp>
        <p:nvSpPr>
          <p:cNvPr id="216" name="PlaceHolder 38"/>
          <p:cNvSpPr>
            <a:spLocks noGrp="1"/>
          </p:cNvSpPr>
          <p:nvPr>
            <p:ph type="dt"/>
          </p:nvPr>
        </p:nvSpPr>
        <p:spPr>
          <a:xfrm>
            <a:off x="503640" y="6922800"/>
            <a:ext cx="2350800" cy="50364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217" name="PlaceHolder 39"/>
          <p:cNvSpPr>
            <a:spLocks noGrp="1"/>
          </p:cNvSpPr>
          <p:nvPr>
            <p:ph type="ftr"/>
          </p:nvPr>
        </p:nvSpPr>
        <p:spPr>
          <a:xfrm>
            <a:off x="3442680" y="6922800"/>
            <a:ext cx="3190320" cy="5036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</a:rPr>
              <a:t>Uky Yudatama, S,Si, M.Kom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8" name="PlaceHolder 40"/>
          <p:cNvSpPr>
            <a:spLocks noGrp="1"/>
          </p:cNvSpPr>
          <p:nvPr>
            <p:ph type="sldNum"/>
          </p:nvPr>
        </p:nvSpPr>
        <p:spPr>
          <a:xfrm>
            <a:off x="7221240" y="6922800"/>
            <a:ext cx="2350800" cy="5036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E061CF3-288C-4EAF-91D7-1AC7E0E64756}" type="slidenum">
              <a:rPr lang="en-US" sz="1200" b="0" strike="noStrike" spc="-1">
                <a:solidFill>
                  <a:srgbClr val="000000"/>
                </a:solidFill>
                <a:latin typeface="Tahoma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thissite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0.xml"/><Relationship Id="rId6" Type="http://schemas.openxmlformats.org/officeDocument/2006/relationships/hyperlink" Target="https://www.root-me.org/?lang=en" TargetMode="External"/><Relationship Id="rId5" Type="http://schemas.openxmlformats.org/officeDocument/2006/relationships/hyperlink" Target="https://www.hackthis.co.uk/" TargetMode="External"/><Relationship Id="rId4" Type="http://schemas.openxmlformats.org/officeDocument/2006/relationships/hyperlink" Target="http://www.gameofhack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 rot="20955000">
            <a:off x="497160" y="2916000"/>
            <a:ext cx="9069120" cy="229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400" b="1" strike="noStrike" spc="-1">
                <a:latin typeface="Arial"/>
              </a:rPr>
              <a:t>TIS13534P KOMUNIKASI DAN KEAMANAN DATA</a:t>
            </a:r>
            <a:br/>
            <a:r>
              <a:rPr lang="en-US" sz="5400" b="1" strike="noStrike" spc="-1">
                <a:latin typeface="Arial"/>
              </a:rPr>
              <a:t>Minggu 12 - Cybercrime</a:t>
            </a:r>
          </a:p>
        </p:txBody>
      </p:sp>
      <p:sp>
        <p:nvSpPr>
          <p:cNvPr id="262" name="TextShape 2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CE214264-50F6-4C2F-BD0D-A4B9B472E91F}" type="author">
              <a:rPr lang="en-US" sz="3200" b="0" strike="noStrike" spc="-1">
                <a:latin typeface="Arial"/>
              </a:rPr>
              <a:t> </a:t>
            </a:fld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Ruang Lingkupan Kejahatan</a:t>
            </a:r>
          </a:p>
        </p:txBody>
      </p:sp>
      <p:sp>
        <p:nvSpPr>
          <p:cNvPr id="280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000"/>
          </a:bodyPr>
          <a:lstStyle/>
          <a:p>
            <a:pPr marL="432000" indent="-32400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Komputer sebagai instrumen untuk melakukan kejahatan tradisional, seperti digunakan untuk melakukan pencurian, penipuan, dan pemalsuan melalui internet.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Komputer dan perangkatnya sebagai objek penyalahgunaan, di mana data-data di dalam komputer yang menjadi objek kejahatan dapat saja diubah, dimodifikasi, dihapus, atau diduplikasi secara tidak sah.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Ruang Lingkupan Kejahatan</a:t>
            </a:r>
          </a:p>
        </p:txBody>
      </p:sp>
      <p:sp>
        <p:nvSpPr>
          <p:cNvPr id="2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Penyalahgunaan yang berkaitan dengan komputer atau data</a:t>
            </a:r>
            <a:endParaRPr lang="en-US" sz="3200" b="0" strike="noStrike" spc="-1">
              <a:latin typeface="Arial"/>
            </a:endParaRPr>
          </a:p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>
                <a:solidFill>
                  <a:srgbClr val="000000"/>
                </a:solidFill>
                <a:latin typeface="Tahoma"/>
              </a:rPr>
              <a:t>Unauthorized acquisition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, </a:t>
            </a:r>
            <a:r>
              <a:rPr lang="en-US" sz="3200" b="0" i="1" strike="noStrike" spc="-1">
                <a:solidFill>
                  <a:srgbClr val="000000"/>
                </a:solidFill>
                <a:latin typeface="Tahoma"/>
              </a:rPr>
              <a:t>disclosure or use of information and data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Kejahatan Dengan Komputer</a:t>
            </a:r>
          </a:p>
        </p:txBody>
      </p:sp>
      <p:sp>
        <p:nvSpPr>
          <p:cNvPr id="284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1. Memasukkan instruksi yang tidak sah;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2. Perubahan data input;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3. Perusakan data;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4. Komputer sebagai pembantu kejahatan;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5. Akses tidak sah terhadap sistem     komputer.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Jenis Ancaman Internet</a:t>
            </a:r>
          </a:p>
        </p:txBody>
      </p:sp>
      <p:sp>
        <p:nvSpPr>
          <p:cNvPr id="286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1. Menguping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eavesdropping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);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2. Menyamar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masquerade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);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3. Pengulang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reply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);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4. Manipulasi data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data manipulation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);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5. Kesalahan Penyampaian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misrouting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);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6. Pintu jebakan atau kuda Trojan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trapdoor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);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7. Virus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viruses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);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8. Pengingkaran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repudoition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);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</a:rPr>
              <a:t>9. Penolakan Pelayanan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denial of service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>
                <a:latin typeface="Arial"/>
              </a:rPr>
              <a:t>Akibat Dari Lemahnya Keamanan</a:t>
            </a:r>
          </a:p>
        </p:txBody>
      </p:sp>
      <p:sp>
        <p:nvSpPr>
          <p:cNvPr id="288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3080" indent="-34272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1. Kata sandi seseorang dicuri ketika terhubung ke sistem jaringan dan ditiru atau digunakan oleh pencuri.</a:t>
            </a:r>
            <a:endParaRPr lang="en-US" sz="2800" b="0" strike="noStrike" spc="-1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2. Jalur komunikais disadap dan rahasia perusahaan pun dicuri melalui jaringan komputer.</a:t>
            </a:r>
            <a:endParaRPr lang="en-US" sz="2800" b="0" strike="noStrike" spc="-1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3. Sistem informasi dimasuki 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penetrated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 oleh pengacau 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intruder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).</a:t>
            </a:r>
            <a:endParaRPr lang="en-US" sz="2800" b="0" strike="noStrike" spc="-1">
              <a:latin typeface="Arial"/>
            </a:endParaRPr>
          </a:p>
          <a:p>
            <a:pPr marL="343080" indent="-342720" algn="just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4. Server jaringan dikirim data dalam ukuran sangat besar 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e-mail bomb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 sehingga sistem macet.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>
                <a:latin typeface="Arial"/>
              </a:rPr>
              <a:t>Masalah Keamanan dan Hukum</a:t>
            </a:r>
          </a:p>
        </p:txBody>
      </p:sp>
      <p:sp>
        <p:nvSpPr>
          <p:cNvPr id="290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1. Kekayaan intelektual (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intellectual property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) dibajak.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2. Hak cipta dan paten dilanggar dengan melakukan peniruan dan atau tidak membayar royalti.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3. Terjadi pelanggaran terhadap ketentuan penggunaan teknologi tertentu.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4. Dokumen rahasia disiarkan melalui 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mailing list 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atau </a:t>
            </a:r>
            <a:r>
              <a:rPr lang="en-US" sz="2800" b="0" i="1" strike="noStrike" spc="-1">
                <a:solidFill>
                  <a:srgbClr val="000000"/>
                </a:solidFill>
                <a:latin typeface="Tahoma"/>
              </a:rPr>
              <a:t>bulletin boards</a:t>
            </a: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5. Pegawai menggunakan internet untuk tindakan asusila seperti pornografi.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>
                <a:latin typeface="Arial"/>
              </a:rPr>
              <a:t>Masalah Keamanan E-Commerce</a:t>
            </a:r>
          </a:p>
        </p:txBody>
      </p:sp>
      <p:sp>
        <p:nvSpPr>
          <p:cNvPr id="29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Data keuangan dapat dicuri atau diubah oleh intruder atau </a:t>
            </a:r>
            <a:r>
              <a:rPr lang="en-US" sz="3200" b="0" i="1" strike="noStrike" spc="-1">
                <a:solidFill>
                  <a:srgbClr val="000000"/>
                </a:solidFill>
                <a:latin typeface="Tahoma"/>
              </a:rPr>
              <a:t>hacker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;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Dana atau kas disalahgunakan oleh petugas yang memegangnya;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Pemalsuan uang;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Seseorang dapat berpura-pura sebagai orang lain dan melakukan transaksi keuangan atas nama orang lain tersebut.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>
                <a:latin typeface="Arial"/>
              </a:rPr>
              <a:t>Tipe Cybercrime Menurut Pakar</a:t>
            </a:r>
          </a:p>
        </p:txBody>
      </p:sp>
      <p:sp>
        <p:nvSpPr>
          <p:cNvPr id="294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000"/>
          </a:bodyPr>
          <a:lstStyle/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1. </a:t>
            </a:r>
            <a:r>
              <a:rPr lang="en-US" sz="3200" b="0" strike="noStrike" spc="-1">
                <a:solidFill>
                  <a:srgbClr val="65498F"/>
                </a:solidFill>
                <a:latin typeface="Tahoma"/>
              </a:rPr>
              <a:t>Joy computing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, yaitu pemakaian komputer orang lain tanpa izin.</a:t>
            </a:r>
            <a:endParaRPr lang="en-US" sz="3200" b="0" strike="noStrike" spc="-1">
              <a:latin typeface="Arial"/>
            </a:endParaRPr>
          </a:p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2. </a:t>
            </a:r>
            <a:r>
              <a:rPr lang="en-US" sz="3200" b="0" strike="noStrike" spc="-1">
                <a:solidFill>
                  <a:srgbClr val="65498F"/>
                </a:solidFill>
                <a:latin typeface="Tahoma"/>
              </a:rPr>
              <a:t>Hacking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, yaitu mengakses secara tidak sah atau tanpa izin dengan alat suatu terminal.</a:t>
            </a:r>
            <a:endParaRPr lang="en-US" sz="3200" b="0" strike="noStrike" spc="-1">
              <a:latin typeface="Arial"/>
            </a:endParaRPr>
          </a:p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3. </a:t>
            </a:r>
            <a:r>
              <a:rPr lang="en-US" sz="3200" b="0" strike="noStrike" spc="-1">
                <a:solidFill>
                  <a:srgbClr val="65498F"/>
                </a:solidFill>
                <a:latin typeface="Tahoma"/>
              </a:rPr>
              <a:t>The trojan horse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, yaitu manipulasi data atau program dengan jalan mengubah data atau intsruksi pada sebuah program, menghapus, menambah, menjadikan tidak terjangkau, dengan tujuan kepentingan pribadi atau orang lain.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>
                <a:latin typeface="Arial"/>
              </a:rPr>
              <a:t>Tipe Cybercrime Menurut Pakar</a:t>
            </a:r>
          </a:p>
        </p:txBody>
      </p:sp>
      <p:sp>
        <p:nvSpPr>
          <p:cNvPr id="296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9000"/>
          </a:bodyPr>
          <a:lstStyle/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4. </a:t>
            </a:r>
            <a:r>
              <a:rPr lang="en-US" sz="3200" b="0" strike="noStrike" spc="-1">
                <a:solidFill>
                  <a:srgbClr val="65498F"/>
                </a:solidFill>
                <a:latin typeface="Tahoma"/>
              </a:rPr>
              <a:t>Data leakage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, yaitu menyangkut pembocoran data ke luar terutama mengenai data yang harus dirahasiakan.</a:t>
            </a:r>
            <a:endParaRPr lang="en-US" sz="3200" b="0" strike="noStrike" spc="-1">
              <a:latin typeface="Arial"/>
            </a:endParaRPr>
          </a:p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5. </a:t>
            </a:r>
            <a:r>
              <a:rPr lang="en-US" sz="3200" b="0" strike="noStrike" spc="-1">
                <a:solidFill>
                  <a:srgbClr val="65498F"/>
                </a:solidFill>
                <a:latin typeface="Tahoma"/>
              </a:rPr>
              <a:t>Data diddling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, yaitu suatu perbuatan yang mengubah data valid atau sah dengan cara tidak sah, mengubah input data atau output data.</a:t>
            </a:r>
            <a:endParaRPr lang="en-US" sz="3200" b="0" strike="noStrike" spc="-1">
              <a:latin typeface="Arial"/>
            </a:endParaRPr>
          </a:p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6. </a:t>
            </a:r>
            <a:r>
              <a:rPr lang="en-US" sz="3200" b="0" strike="noStrike" spc="-1">
                <a:solidFill>
                  <a:srgbClr val="65498F"/>
                </a:solidFill>
                <a:latin typeface="Tahoma"/>
              </a:rPr>
              <a:t>To frustate data communication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atau penyia-nyiaan data komputer.</a:t>
            </a:r>
            <a:endParaRPr lang="en-US" sz="3200" b="0" strike="noStrike" spc="-1">
              <a:latin typeface="Arial"/>
            </a:endParaRPr>
          </a:p>
          <a:p>
            <a:pPr marL="343080" indent="-342720" algn="just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7. </a:t>
            </a:r>
            <a:r>
              <a:rPr lang="en-US" sz="3200" b="0" strike="noStrike" spc="-1">
                <a:solidFill>
                  <a:srgbClr val="65498F"/>
                </a:solidFill>
                <a:latin typeface="Tahoma"/>
              </a:rPr>
              <a:t>Software piracy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, yaitu pembajakan software terhadap hak cipta yang dilindungi Hak atas Kekayaan Intelektual (HaKI).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640" y="306360"/>
            <a:ext cx="9068760" cy="126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A29E"/>
                </a:solidFill>
                <a:latin typeface="Arial"/>
              </a:rPr>
              <a:t>Jenis Cybercrime</a:t>
            </a:r>
            <a:endParaRPr lang="en-US" sz="4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503640" y="2482200"/>
            <a:ext cx="9068760" cy="49953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Jenis aktivitas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Motif kegiatan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Sasaran Kejahatan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Definisi</a:t>
            </a:r>
          </a:p>
        </p:txBody>
      </p:sp>
      <p:sp>
        <p:nvSpPr>
          <p:cNvPr id="264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Tahoma"/>
              </a:rPr>
              <a:t>Kriminalitas dunia maya (</a:t>
            </a:r>
            <a:r>
              <a:rPr lang="en-US" sz="3000" b="0" i="1" strike="noStrike" spc="-1">
                <a:solidFill>
                  <a:srgbClr val="000000"/>
                </a:solidFill>
                <a:latin typeface="Tahoma"/>
              </a:rPr>
              <a:t>cybercrime</a:t>
            </a:r>
            <a:r>
              <a:rPr lang="en-US" sz="3000" b="0" strike="noStrike" spc="-1">
                <a:solidFill>
                  <a:srgbClr val="000000"/>
                </a:solidFill>
                <a:latin typeface="Tahoma"/>
              </a:rPr>
              <a:t>) atau kriminalitas di internet adalah tindakan pidana kriminal yang dilakukan pada teknologi internet (</a:t>
            </a:r>
            <a:r>
              <a:rPr lang="en-US" sz="3000" b="0" i="1" strike="noStrike" spc="-1">
                <a:solidFill>
                  <a:srgbClr val="000000"/>
                </a:solidFill>
                <a:latin typeface="Tahoma"/>
              </a:rPr>
              <a:t>cyberspace</a:t>
            </a:r>
            <a:r>
              <a:rPr lang="en-US" sz="3000" b="0" strike="noStrike" spc="-1">
                <a:solidFill>
                  <a:srgbClr val="000000"/>
                </a:solidFill>
                <a:latin typeface="Tahoma"/>
              </a:rPr>
              <a:t>)</a:t>
            </a:r>
            <a:endParaRPr lang="en-US" sz="30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Tahoma"/>
              </a:rPr>
              <a:t>Cybercrime: perbuatan melawan hukum yang dilakukan dengan menggunakan internet yang berbasis kecanggihan teknologi komputer dan telekomunikasi.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03640" y="306360"/>
            <a:ext cx="9068760" cy="126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A29E"/>
                </a:solidFill>
                <a:latin typeface="Arial"/>
              </a:rPr>
              <a:t>Jenis Cybercrime Berdasarkan Jenis Aktivitas</a:t>
            </a:r>
            <a:endParaRPr lang="en-US" sz="4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503640" y="1764360"/>
            <a:ext cx="9068760" cy="49953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Unauthorized Access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Illegal contents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Penyebaran virus secara sengaja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Data Forgery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Cyber-Espionage, Sabotage and Extortion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Cyberstalking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03640" y="306360"/>
            <a:ext cx="9068760" cy="126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A29E"/>
                </a:solidFill>
                <a:latin typeface="Arial"/>
              </a:rPr>
              <a:t>Jenis Cybercrime Berdasarkan Jenis Aktivitas</a:t>
            </a:r>
            <a:endParaRPr lang="en-US" sz="4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503640" y="1764360"/>
            <a:ext cx="9068760" cy="49953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Carding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Hacking and Cracking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Cybersquatting and Typosquatting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Hijacking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 Terorism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503640" y="306360"/>
            <a:ext cx="9068760" cy="126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A29E"/>
                </a:solidFill>
                <a:latin typeface="Arial"/>
              </a:rPr>
              <a:t>Jenis Cybercrime Berdasarkan Motif Kegiatan</a:t>
            </a:r>
            <a:endParaRPr lang="en-US" sz="4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19400" y="3322440"/>
            <a:ext cx="9068760" cy="2978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Cybercrime sebagai tindakan murni kriminal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Cybercrime sebagai kejahatan “abu-abu”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503640" y="306360"/>
            <a:ext cx="9068760" cy="126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A29E"/>
                </a:solidFill>
                <a:latin typeface="Arial"/>
              </a:rPr>
              <a:t>Jenis Cybercrime Berdasarakan Sasaran Kejahatan</a:t>
            </a:r>
            <a:endParaRPr lang="en-US" sz="40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503640" y="1764360"/>
            <a:ext cx="9068760" cy="49953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Cybercrime yang menyerang individu (Against Person)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Cybercrime Menyerang Hak Milik (Against Property)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Cybercrime Menyerang Pemerintah ( Against Government)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503640" y="306360"/>
            <a:ext cx="9068760" cy="1260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A29E"/>
                </a:solidFill>
                <a:latin typeface="Arial"/>
              </a:rPr>
              <a:t>Penanggulangan Cybercrime</a:t>
            </a:r>
            <a:endParaRPr lang="en-US" sz="4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503640" y="1764360"/>
            <a:ext cx="9068760" cy="49953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Mengamankan Sistem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Penanggulangan Global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Perlunya CyberLaw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4477DE"/>
              </a:buClr>
              <a:buSzPct val="6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Perlunya Dukungan Lembaga Khusus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503640" y="306360"/>
            <a:ext cx="906876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Tahoma"/>
              </a:rPr>
              <a:t>Daftar Situs Legal Hacking</a:t>
            </a:r>
          </a:p>
        </p:txBody>
      </p:sp>
      <p:sp>
        <p:nvSpPr>
          <p:cNvPr id="310" name="TextShape 2"/>
          <p:cNvSpPr txBox="1"/>
          <p:nvPr/>
        </p:nvSpPr>
        <p:spPr>
          <a:xfrm>
            <a:off x="503640" y="1764360"/>
            <a:ext cx="9068760" cy="499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hlinkClick r:id="rId3"/>
              </a:rPr>
              <a:t>https://www.hackthissite.org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hlinkClick r:id="rId4"/>
              </a:rPr>
              <a:t>http://www.gameofhacks.com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hlinkClick r:id="rId5"/>
              </a:rPr>
              <a:t>https://www.hackthis.co.uk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hlinkClick r:id="rId6"/>
              </a:rPr>
              <a:t>https://www.root-me.org/?lang=en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http://www.try2hack.nl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Motif Pelaku</a:t>
            </a:r>
          </a:p>
        </p:txBody>
      </p:sp>
      <p:sp>
        <p:nvSpPr>
          <p:cNvPr id="266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Motif intelektual</a:t>
            </a:r>
            <a:endParaRPr lang="en-US" sz="2800" b="0" strike="noStrike" spc="-1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Kejahatan yang dilakukan hanya untuk kepuasan pribadi, selain itu juga untuk melakukan pengujian keamanan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Motif ekonomi, politik, dan kriminal</a:t>
            </a:r>
            <a:endParaRPr lang="en-US" sz="28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Kejahatan yang dilakukan untuk keuntungan pribadi atau golongan tertentu yang berdampak pada kerugian secara ekonomi dan politik pada pihak lain.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Karakteristik Cybercrime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Ruang lingkup kejahatan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Sifat kejahatan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Pelaku kejahatan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Modus kejahatan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Jenis kerugian yang ditimbulkan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Lingkupan Cybercrime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4000"/>
          </a:bodyPr>
          <a:lstStyle/>
          <a:p>
            <a:pPr marL="432000" indent="-324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Ruang lingkup kejahatan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Bersifat global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Cybercrime seringkali dilakukan secara </a:t>
            </a:r>
            <a:r>
              <a:rPr lang="en-US" sz="3200" b="1" strike="noStrike" spc="-1">
                <a:solidFill>
                  <a:srgbClr val="000000"/>
                </a:solidFill>
                <a:latin typeface="Tahoma"/>
              </a:rPr>
              <a:t>transnasional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, melintasi batas negara sehingga sulit dipastikan yuridikasi hukum negara yang berlaku terhadap pelaku. 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Karakteristik internet di mana orang dapat berlalu-lalang </a:t>
            </a:r>
            <a:r>
              <a:rPr lang="en-US" sz="3200" b="1" strike="noStrike" spc="-1">
                <a:solidFill>
                  <a:srgbClr val="000000"/>
                </a:solidFill>
                <a:latin typeface="Tahoma"/>
              </a:rPr>
              <a:t>tanpa identitas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(anonymous) memungkinkan terjadinya berbagai aktivitas jahat yang tak tersentuh hukum.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Sifat Kejahatan</a:t>
            </a:r>
          </a:p>
        </p:txBody>
      </p:sp>
      <p:sp>
        <p:nvSpPr>
          <p:cNvPr id="27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Sifat kejahatan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Bersifat non-violence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Tidak menimbulkan kekacauan yang mudah terlihat.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Efek dari kejahatan tergantung dari seberapa besar kerusakan yang dibuat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Pelaku Kejahatan</a:t>
            </a:r>
          </a:p>
        </p:txBody>
      </p:sp>
      <p:sp>
        <p:nvSpPr>
          <p:cNvPr id="274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Pelaku kejahatan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Bersifat lebih universal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Kejahatan dilakukan oleh orang-orang yang menguasai penggunaan internet beserta aplikasinya.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Bisa berbentuk individu, bahkan kelompok. 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Dan biasanya lebih suka disebut dengan anonim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Modus Penjahat</a:t>
            </a:r>
          </a:p>
        </p:txBody>
      </p:sp>
      <p:sp>
        <p:nvSpPr>
          <p:cNvPr id="276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Modus kejahatan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Keunikan kejahatan ini adalah penggunaan teknologi informasi dalam modus operasi, sehingga sulit dimengerti oleh orang-orang yang tidak menguasai pengetahuan tentang komputer, teknik pemrograman dan seluk beluk dunia cyber.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8040" y="64476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800" b="1" strike="noStrike" spc="-1">
                <a:latin typeface="Arial"/>
              </a:rPr>
              <a:t>Kerugian</a:t>
            </a:r>
          </a:p>
        </p:txBody>
      </p:sp>
      <p:sp>
        <p:nvSpPr>
          <p:cNvPr id="278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Jenis kerugian yang ditimbulkan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Dapat bersifat material maupun non-material </a:t>
            </a:r>
            <a:endParaRPr lang="en-US" sz="3200" b="0" strike="noStrike" spc="-1">
              <a:latin typeface="Arial"/>
            </a:endParaRPr>
          </a:p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Waktu, nilai, jasa, uang, barang, harga diri, martabat bahkan kerahasiaan informasi.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934</Words>
  <Application>Microsoft Office PowerPoint</Application>
  <PresentationFormat>Custom</PresentationFormat>
  <Paragraphs>130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Liberation Sans Narrow</vt:lpstr>
      <vt:lpstr>Arial</vt:lpstr>
      <vt:lpstr>Symbol</vt:lpstr>
      <vt:lpstr>Tahoma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subject/>
  <dc:creator/>
  <dc:description/>
  <cp:lastModifiedBy>ALAUDDIN MAULANA HIRZAN</cp:lastModifiedBy>
  <cp:revision>12</cp:revision>
  <dcterms:created xsi:type="dcterms:W3CDTF">2018-11-29T18:26:28Z</dcterms:created>
  <dcterms:modified xsi:type="dcterms:W3CDTF">2020-06-08T13:01:46Z</dcterms:modified>
  <dc:language>en-US</dc:language>
</cp:coreProperties>
</file>