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id-ID"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id-ID"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id-ID"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id-ID"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id-ID"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id-ID"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id-ID"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id-ID"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id-ID"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id-ID"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id-ID"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id-ID"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id-ID"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id-ID"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id-ID"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id-ID"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id-ID"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id-ID"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id-ID"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id-ID"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id-ID"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id-ID"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id-ID"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id-ID"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id-ID"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id-ID"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id-ID"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id-ID"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id-ID"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id-ID"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id-ID"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id-ID"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id-ID"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id-ID"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id-ID"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id-ID"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id-ID"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id-ID"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id-ID"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id-ID"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id-ID"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id-ID"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id-ID"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id-ID"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id-ID"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id-ID"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id-ID"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id-ID"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id-ID"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id-ID"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id-ID"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id-ID"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id-ID"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id-ID"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id-ID"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id-ID"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id-ID"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id-ID"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id-ID"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id-ID"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id-ID"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id-ID"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id-ID"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id-ID"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id-ID"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id-ID"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id-ID"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id-ID"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1800"/>
          </a:xfrm>
          <a:prstGeom prst="rect">
            <a:avLst/>
          </a:prstGeom>
        </p:spPr>
        <p:txBody>
          <a:bodyPr lIns="0" rIns="0" tIns="0" bIns="0" anchor="ctr"/>
          <a:p>
            <a:pPr algn="ctr"/>
            <a:r>
              <a:rPr b="0" lang="en-US" sz="5870" spc="-1" strike="noStrike">
                <a:latin typeface="Arial"/>
              </a:rPr>
              <a:t>Click to edit the title text </a:t>
            </a:r>
            <a:r>
              <a:rPr b="0" lang="en-US" sz="5870" spc="-1" strike="noStrike">
                <a:latin typeface="Arial"/>
              </a:rPr>
              <a:t>format</a:t>
            </a:r>
            <a:endParaRPr b="0" lang="en-US" sz="5870" spc="-1" strike="noStrike">
              <a:latin typeface="Arial"/>
            </a:endParaRPr>
          </a:p>
        </p:txBody>
      </p:sp>
      <p:sp>
        <p:nvSpPr>
          <p:cNvPr id="1" name="PlaceHolder 2"/>
          <p:cNvSpPr>
            <a:spLocks noGrp="1"/>
          </p:cNvSpPr>
          <p:nvPr>
            <p:ph type="body"/>
          </p:nvPr>
        </p:nvSpPr>
        <p:spPr>
          <a:xfrm>
            <a:off x="504000" y="1768680"/>
            <a:ext cx="9071640" cy="4384440"/>
          </a:xfrm>
          <a:prstGeom prst="rect">
            <a:avLst/>
          </a:prstGeom>
        </p:spPr>
        <p:txBody>
          <a:bodyPr lIns="0" rIns="0" tIns="0" bIns="0">
            <a:normAutofit/>
          </a:bodyPr>
          <a:p>
            <a:pPr marL="432000" indent="-324000">
              <a:spcBef>
                <a:spcPts val="1888"/>
              </a:spcBef>
              <a:buClr>
                <a:srgbClr val="000000"/>
              </a:buClr>
              <a:buSzPct val="45000"/>
              <a:buFont typeface="Wingdings" charset="2"/>
              <a:buChar char=""/>
            </a:pPr>
            <a:r>
              <a:rPr b="0" lang="en-US" sz="4270" spc="-1" strike="noStrike">
                <a:latin typeface="Arial"/>
              </a:rPr>
              <a:t>Click to edit the outline text format</a:t>
            </a:r>
            <a:endParaRPr b="0" lang="en-US" sz="4270" spc="-1" strike="noStrike">
              <a:latin typeface="Arial"/>
            </a:endParaRPr>
          </a:p>
          <a:p>
            <a:pPr lvl="1" marL="864000" indent="-324000">
              <a:spcBef>
                <a:spcPts val="1511"/>
              </a:spcBef>
              <a:buClr>
                <a:srgbClr val="000000"/>
              </a:buClr>
              <a:buSzPct val="75000"/>
              <a:buFont typeface="Symbol" charset="2"/>
              <a:buChar char=""/>
            </a:pPr>
            <a:r>
              <a:rPr b="0" lang="en-US" sz="3730" spc="-1" strike="noStrike">
                <a:latin typeface="Arial"/>
              </a:rPr>
              <a:t>Second Outline Level</a:t>
            </a:r>
            <a:endParaRPr b="0" lang="en-US" sz="3730" spc="-1" strike="noStrike">
              <a:latin typeface="Arial"/>
            </a:endParaRPr>
          </a:p>
          <a:p>
            <a:pPr lvl="2" marL="1296000" indent="-288000">
              <a:spcBef>
                <a:spcPts val="1134"/>
              </a:spcBef>
              <a:buClr>
                <a:srgbClr val="000000"/>
              </a:buClr>
              <a:buSzPct val="45000"/>
              <a:buFont typeface="Wingdings" charset="2"/>
              <a:buChar char=""/>
            </a:pPr>
            <a:r>
              <a:rPr b="0" lang="en-US" sz="3200" spc="-1" strike="noStrike">
                <a:latin typeface="Arial"/>
              </a:rPr>
              <a:t>Third Outline Level</a:t>
            </a:r>
            <a:endParaRPr b="0" lang="en-US" sz="3200" spc="-1" strike="noStrike">
              <a:latin typeface="Arial"/>
            </a:endParaRPr>
          </a:p>
          <a:p>
            <a:pPr lvl="3" marL="1728000" indent="-216000">
              <a:spcBef>
                <a:spcPts val="754"/>
              </a:spcBef>
              <a:buClr>
                <a:srgbClr val="000000"/>
              </a:buClr>
              <a:buSzPct val="75000"/>
              <a:buFont typeface="Symbol" charset="2"/>
              <a:buChar char=""/>
            </a:pPr>
            <a:r>
              <a:rPr b="0" lang="en-US" sz="2670" spc="-1" strike="noStrike">
                <a:latin typeface="Arial"/>
              </a:rPr>
              <a:t>Fourth Outline Level</a:t>
            </a:r>
            <a:endParaRPr b="0" lang="en-US" sz="2670" spc="-1" strike="noStrike">
              <a:latin typeface="Arial"/>
            </a:endParaRPr>
          </a:p>
          <a:p>
            <a:pPr lvl="4" marL="2160000" indent="-216000">
              <a:spcBef>
                <a:spcPts val="377"/>
              </a:spcBef>
              <a:buClr>
                <a:srgbClr val="000000"/>
              </a:buClr>
              <a:buSzPct val="45000"/>
              <a:buFont typeface="Wingdings" charset="2"/>
              <a:buChar char=""/>
            </a:pPr>
            <a:r>
              <a:rPr b="0" lang="en-US" sz="2670" spc="-1" strike="noStrike">
                <a:latin typeface="Arial"/>
              </a:rPr>
              <a:t>Fifth Outline Level</a:t>
            </a:r>
            <a:endParaRPr b="0" lang="en-US" sz="2670" spc="-1" strike="noStrike">
              <a:latin typeface="Arial"/>
            </a:endParaRPr>
          </a:p>
          <a:p>
            <a:pPr lvl="5" marL="2592000" indent="-216000">
              <a:spcBef>
                <a:spcPts val="377"/>
              </a:spcBef>
              <a:buClr>
                <a:srgbClr val="000000"/>
              </a:buClr>
              <a:buSzPct val="45000"/>
              <a:buFont typeface="Wingdings" charset="2"/>
              <a:buChar char=""/>
            </a:pPr>
            <a:r>
              <a:rPr b="0" lang="en-US" sz="2670" spc="-1" strike="noStrike">
                <a:latin typeface="Arial"/>
              </a:rPr>
              <a:t>Sixth Outline Level</a:t>
            </a:r>
            <a:endParaRPr b="0" lang="en-US" sz="2670" spc="-1" strike="noStrike">
              <a:latin typeface="Arial"/>
            </a:endParaRPr>
          </a:p>
          <a:p>
            <a:pPr lvl="6" marL="3024000" indent="-216000">
              <a:spcBef>
                <a:spcPts val="377"/>
              </a:spcBef>
              <a:buClr>
                <a:srgbClr val="000000"/>
              </a:buClr>
              <a:buSzPct val="45000"/>
              <a:buFont typeface="Wingdings" charset="2"/>
              <a:buChar char=""/>
            </a:pPr>
            <a:r>
              <a:rPr b="0" lang="en-US" sz="2670" spc="-1" strike="noStrike">
                <a:latin typeface="Arial"/>
              </a:rPr>
              <a:t>Seventh Outline Level</a:t>
            </a:r>
            <a:endParaRPr b="0" lang="en-US" sz="2670" spc="-1" strike="noStrike">
              <a:latin typeface="Arial"/>
            </a:endParaRPr>
          </a:p>
        </p:txBody>
      </p:sp>
      <p:sp>
        <p:nvSpPr>
          <p:cNvPr id="2" name="PlaceHolder 3"/>
          <p:cNvSpPr>
            <a:spLocks noGrp="1"/>
          </p:cNvSpPr>
          <p:nvPr>
            <p:ph type="dt"/>
          </p:nvPr>
        </p:nvSpPr>
        <p:spPr>
          <a:xfrm>
            <a:off x="504000" y="6886800"/>
            <a:ext cx="2348280" cy="520920"/>
          </a:xfrm>
          <a:prstGeom prst="rect">
            <a:avLst/>
          </a:prstGeom>
        </p:spPr>
        <p:txBody>
          <a:bodyPr lIns="0" rIns="0" tIns="0" bIns="0"/>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6886800"/>
            <a:ext cx="3195000" cy="520920"/>
          </a:xfrm>
          <a:prstGeom prst="rect">
            <a:avLst/>
          </a:prstGeom>
        </p:spPr>
        <p:txBody>
          <a:bodyPr lIns="0" rIns="0" tIns="0" bIns="0"/>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6886800"/>
            <a:ext cx="2348280" cy="520920"/>
          </a:xfrm>
          <a:prstGeom prst="rect">
            <a:avLst/>
          </a:prstGeom>
        </p:spPr>
        <p:txBody>
          <a:bodyPr lIns="0" rIns="0" tIns="0" bIns="0"/>
          <a:p>
            <a:pPr algn="r"/>
            <a:fld id="{AE702C24-8DAC-4C15-8B93-20A5C4A1B0F6}"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id-ID" sz="4400" spc="-1" strike="noStrike">
                <a:solidFill>
                  <a:srgbClr val="000000"/>
                </a:solidFill>
                <a:latin typeface="Calibri"/>
              </a:rPr>
              <a:t>Click to edit Master title style</a:t>
            </a:r>
            <a:endParaRPr b="0" lang="id-ID"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id-ID" sz="3200" spc="-1" strike="noStrike">
                <a:solidFill>
                  <a:srgbClr val="000000"/>
                </a:solidFill>
                <a:latin typeface="Calibri"/>
              </a:rPr>
              <a:t>Click to edit Master text styles</a:t>
            </a:r>
            <a:endParaRPr b="0" lang="id-ID"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id-ID" sz="2800" spc="-1" strike="noStrike">
                <a:solidFill>
                  <a:srgbClr val="000000"/>
                </a:solidFill>
                <a:latin typeface="Calibri"/>
              </a:rPr>
              <a:t>Second level</a:t>
            </a:r>
            <a:endParaRPr b="0" lang="id-ID"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id-ID" sz="2400" spc="-1" strike="noStrike">
                <a:solidFill>
                  <a:srgbClr val="000000"/>
                </a:solidFill>
                <a:latin typeface="Calibri"/>
              </a:rPr>
              <a:t>Third level</a:t>
            </a:r>
            <a:endParaRPr b="0" lang="id-ID"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id-ID" sz="2000" spc="-1" strike="noStrike">
                <a:solidFill>
                  <a:srgbClr val="000000"/>
                </a:solidFill>
                <a:latin typeface="Calibri"/>
              </a:rPr>
              <a:t>Fourth level</a:t>
            </a:r>
            <a:endParaRPr b="0" lang="id-ID"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id-ID" sz="2000" spc="-1" strike="noStrike">
                <a:solidFill>
                  <a:srgbClr val="000000"/>
                </a:solidFill>
                <a:latin typeface="Calibri"/>
              </a:rPr>
              <a:t>Fifth level</a:t>
            </a:r>
            <a:endParaRPr b="0" lang="id-ID"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fld id="{0EBF399E-BD67-4BE3-9C8C-68FF823DA444}" type="datetime">
              <a:rPr b="0" lang="en-US" sz="1200" spc="-1" strike="noStrike">
                <a:solidFill>
                  <a:srgbClr val="8b8b8b"/>
                </a:solidFill>
                <a:latin typeface="Calibri"/>
              </a:rPr>
              <a:t>12/17/18</a:t>
            </a:fld>
            <a:endParaRPr b="0" lang="en-US"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531F1C33-A672-40B9-84E3-61F803D25744}" type="slidenum">
              <a:rPr b="0" lang="en-US" sz="1200" spc="-1" strike="noStrike">
                <a:solidFill>
                  <a:srgbClr val="8b8b8b"/>
                </a:solidFill>
                <a:latin typeface="Calibr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6.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82" name="TextShape 1"/>
          <p:cNvSpPr txBox="1"/>
          <p:nvPr/>
        </p:nvSpPr>
        <p:spPr>
          <a:xfrm>
            <a:off x="504000" y="301320"/>
            <a:ext cx="9071640" cy="5850360"/>
          </a:xfrm>
          <a:prstGeom prst="rect">
            <a:avLst/>
          </a:prstGeom>
          <a:noFill/>
          <a:ln>
            <a:noFill/>
          </a:ln>
        </p:spPr>
        <p:txBody>
          <a:bodyPr lIns="0" rIns="0" tIns="0" bIns="0" anchor="ctr"/>
          <a:p>
            <a:pPr algn="ctr"/>
            <a:r>
              <a:rPr b="0" lang="en-US" sz="4270" spc="-1" strike="noStrike">
                <a:latin typeface="Arial"/>
              </a:rPr>
              <a:t>TIS13534P KOMUNIKASI DAN KEAMANAN DATA</a:t>
            </a:r>
            <a:endParaRPr b="0" lang="en-US" sz="4270" spc="-1" strike="noStrike">
              <a:latin typeface="Arial"/>
            </a:endParaRPr>
          </a:p>
          <a:p>
            <a:pPr algn="ctr"/>
            <a:r>
              <a:rPr b="0" lang="en-US" sz="4270" spc="-1" strike="noStrike">
                <a:latin typeface="Arial"/>
              </a:rPr>
              <a:t>Minggu 15 - Kerangka Hukum TI</a:t>
            </a:r>
            <a:endParaRPr b="0" lang="en-US" sz="427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457200" y="274680"/>
            <a:ext cx="8229240" cy="1142640"/>
          </a:xfrm>
          <a:prstGeom prst="rect">
            <a:avLst/>
          </a:prstGeom>
          <a:noFill/>
          <a:ln>
            <a:noFill/>
          </a:ln>
        </p:spPr>
        <p:txBody>
          <a:bodyPr anchor="ctr">
            <a:normAutofit fontScale="38000"/>
          </a:bodyPr>
          <a:p>
            <a:pPr algn="ctr">
              <a:lnSpc>
                <a:spcPct val="100000"/>
              </a:lnSpc>
            </a:pPr>
            <a:r>
              <a:rPr b="0" lang="id-ID" sz="4400" spc="-1" strike="noStrike">
                <a:solidFill>
                  <a:srgbClr val="000000"/>
                </a:solidFill>
                <a:latin typeface="Calibri"/>
              </a:rPr>
              <a:t>Ruang lingkup pelanggaran hukum TI</a:t>
            </a:r>
            <a:br/>
            <a:r>
              <a:rPr b="0" lang="id-ID" sz="4400" spc="-1" strike="noStrike">
                <a:solidFill>
                  <a:srgbClr val="000000"/>
                </a:solidFill>
                <a:latin typeface="Calibri"/>
              </a:rPr>
              <a:t>di Indonesia</a:t>
            </a:r>
            <a:endParaRPr b="0" lang="id-ID" sz="4400" spc="-1" strike="noStrike">
              <a:solidFill>
                <a:srgbClr val="000000"/>
              </a:solidFill>
              <a:latin typeface="Calibri"/>
            </a:endParaRPr>
          </a:p>
        </p:txBody>
      </p:sp>
      <p:sp>
        <p:nvSpPr>
          <p:cNvPr id="100" name="TextShape 2"/>
          <p:cNvSpPr txBox="1"/>
          <p:nvPr/>
        </p:nvSpPr>
        <p:spPr>
          <a:xfrm>
            <a:off x="457200" y="1600200"/>
            <a:ext cx="9144000" cy="5623560"/>
          </a:xfrm>
          <a:prstGeom prst="rect">
            <a:avLst/>
          </a:prstGeom>
          <a:noFill/>
          <a:ln>
            <a:noFill/>
          </a:ln>
        </p:spPr>
        <p:txBody>
          <a:bodyPr>
            <a:normAutofit fontScale="44000"/>
          </a:bodyPr>
          <a:p>
            <a:pPr marL="343080" indent="-342720">
              <a:lnSpc>
                <a:spcPct val="100000"/>
              </a:lnSpc>
              <a:spcBef>
                <a:spcPts val="641"/>
              </a:spcBef>
            </a:pPr>
            <a:r>
              <a:rPr b="0" lang="id-ID" sz="3200" spc="-1" strike="noStrike">
                <a:solidFill>
                  <a:srgbClr val="000000"/>
                </a:solidFill>
                <a:latin typeface="Calibri"/>
              </a:rPr>
              <a:t>1. Memanfaatkan TI dengan melawan hukum seperti menyakiti, melukai atau menghilangkan harta benda bahkan nyawa orang lain;</a:t>
            </a:r>
            <a:endParaRPr b="0" lang="id-ID" sz="3200" spc="-1" strike="noStrike">
              <a:solidFill>
                <a:srgbClr val="000000"/>
              </a:solidFill>
              <a:latin typeface="Calibri"/>
            </a:endParaRPr>
          </a:p>
          <a:p>
            <a:pPr marL="343080" indent="-342720">
              <a:lnSpc>
                <a:spcPct val="100000"/>
              </a:lnSpc>
              <a:spcBef>
                <a:spcPts val="641"/>
              </a:spcBef>
            </a:pPr>
            <a:r>
              <a:rPr b="0" lang="id-ID" sz="3200" spc="-1" strike="noStrike">
                <a:solidFill>
                  <a:srgbClr val="000000"/>
                </a:solidFill>
                <a:latin typeface="Calibri"/>
              </a:rPr>
              <a:t>2. Melakukan intersepsi (mencegah / menahan) terhadap lalu lintas komunikasi data;</a:t>
            </a:r>
            <a:endParaRPr b="0" lang="id-ID" sz="3200" spc="-1" strike="noStrike">
              <a:solidFill>
                <a:srgbClr val="000000"/>
              </a:solidFill>
              <a:latin typeface="Calibri"/>
            </a:endParaRPr>
          </a:p>
          <a:p>
            <a:pPr marL="343080" indent="-342720">
              <a:lnSpc>
                <a:spcPct val="100000"/>
              </a:lnSpc>
              <a:spcBef>
                <a:spcPts val="641"/>
              </a:spcBef>
            </a:pPr>
            <a:r>
              <a:rPr b="0" lang="id-ID" sz="3200" spc="-1" strike="noStrike">
                <a:solidFill>
                  <a:srgbClr val="000000"/>
                </a:solidFill>
                <a:latin typeface="Calibri"/>
              </a:rPr>
              <a:t>3. Sengaja merusak mengganggu data yang tersimpan dalam alat penyimpanan data elektronik yang tersusun sebagai bagian dari sistem komputer;</a:t>
            </a:r>
            <a:endParaRPr b="0" lang="id-ID" sz="3200" spc="-1" strike="noStrike">
              <a:solidFill>
                <a:srgbClr val="000000"/>
              </a:solidFill>
              <a:latin typeface="Calibri"/>
            </a:endParaRPr>
          </a:p>
          <a:p>
            <a:pPr marL="343080" indent="-342720">
              <a:lnSpc>
                <a:spcPct val="100000"/>
              </a:lnSpc>
              <a:spcBef>
                <a:spcPts val="641"/>
              </a:spcBef>
            </a:pPr>
            <a:r>
              <a:rPr b="0" lang="id-ID" sz="3200" spc="-1" strike="noStrike">
                <a:solidFill>
                  <a:srgbClr val="000000"/>
                </a:solidFill>
                <a:latin typeface="Calibri"/>
              </a:rPr>
              <a:t>4. Sengaja menghilangkan bukti-bukti elektronik yang dapat dijadikan alat bukti sah di pengadilan yang terdapat pada suatu sistem informasi atau sistem komputer;</a:t>
            </a:r>
            <a:endParaRPr b="0" lang="id-ID" sz="3200" spc="-1" strike="noStrike">
              <a:solidFill>
                <a:srgbClr val="000000"/>
              </a:solidFill>
              <a:latin typeface="Calibri"/>
            </a:endParaRPr>
          </a:p>
          <a:p>
            <a:pPr marL="343080" indent="-342720">
              <a:lnSpc>
                <a:spcPct val="100000"/>
              </a:lnSpc>
              <a:spcBef>
                <a:spcPts val="641"/>
              </a:spcBef>
            </a:pPr>
            <a:r>
              <a:rPr b="0" lang="id-ID" sz="3200" spc="-1" strike="noStrike">
                <a:solidFill>
                  <a:srgbClr val="000000"/>
                </a:solidFill>
                <a:latin typeface="Calibri"/>
              </a:rPr>
              <a:t>5. Sengaja merusak atau mengganggu sistem informasi, sistem komputer, jaringan komputer dan internet;</a:t>
            </a:r>
            <a:endParaRPr b="0" lang="id-ID" sz="32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457200" y="274680"/>
            <a:ext cx="8229240" cy="1142640"/>
          </a:xfrm>
          <a:prstGeom prst="rect">
            <a:avLst/>
          </a:prstGeom>
          <a:noFill/>
          <a:ln>
            <a:noFill/>
          </a:ln>
        </p:spPr>
        <p:txBody>
          <a:bodyPr anchor="ctr">
            <a:normAutofit fontScale="38000"/>
          </a:bodyPr>
          <a:p>
            <a:pPr algn="ctr">
              <a:lnSpc>
                <a:spcPct val="100000"/>
              </a:lnSpc>
            </a:pPr>
            <a:r>
              <a:rPr b="0" lang="id-ID" sz="4400" spc="-1" strike="noStrike">
                <a:solidFill>
                  <a:srgbClr val="000000"/>
                </a:solidFill>
                <a:latin typeface="Calibri"/>
              </a:rPr>
              <a:t>Ruang lingkup pelanggaran hukum TI</a:t>
            </a:r>
            <a:br/>
            <a:r>
              <a:rPr b="0" lang="id-ID" sz="4400" spc="-1" strike="noStrike">
                <a:solidFill>
                  <a:srgbClr val="000000"/>
                </a:solidFill>
                <a:latin typeface="Calibri"/>
              </a:rPr>
              <a:t>di Indonesia</a:t>
            </a:r>
            <a:endParaRPr b="0" lang="id-ID" sz="4400" spc="-1" strike="noStrike">
              <a:solidFill>
                <a:srgbClr val="000000"/>
              </a:solidFill>
              <a:latin typeface="Calibri"/>
            </a:endParaRPr>
          </a:p>
        </p:txBody>
      </p:sp>
      <p:sp>
        <p:nvSpPr>
          <p:cNvPr id="102" name="TextShape 2"/>
          <p:cNvSpPr txBox="1"/>
          <p:nvPr/>
        </p:nvSpPr>
        <p:spPr>
          <a:xfrm>
            <a:off x="457200" y="1600200"/>
            <a:ext cx="9235440" cy="5623560"/>
          </a:xfrm>
          <a:prstGeom prst="rect">
            <a:avLst/>
          </a:prstGeom>
          <a:noFill/>
          <a:ln>
            <a:noFill/>
          </a:ln>
        </p:spPr>
        <p:txBody>
          <a:bodyPr>
            <a:normAutofit fontScale="49000"/>
          </a:bodyPr>
          <a:p>
            <a:pPr marL="343080" indent="-342720">
              <a:lnSpc>
                <a:spcPct val="100000"/>
              </a:lnSpc>
              <a:spcBef>
                <a:spcPts val="641"/>
              </a:spcBef>
            </a:pPr>
            <a:r>
              <a:rPr b="0" lang="id-ID" sz="3200" spc="-1" strike="noStrike">
                <a:solidFill>
                  <a:srgbClr val="000000"/>
                </a:solidFill>
                <a:latin typeface="Calibri"/>
              </a:rPr>
              <a:t>6. Memanfaatkan TI untuk menipu, menghasut, memfitnah, menjatuhkan nama baik seseorang atau organisasi;</a:t>
            </a:r>
            <a:endParaRPr b="0" lang="id-ID" sz="3200" spc="-1" strike="noStrike">
              <a:solidFill>
                <a:srgbClr val="000000"/>
              </a:solidFill>
              <a:latin typeface="Calibri"/>
            </a:endParaRPr>
          </a:p>
          <a:p>
            <a:pPr marL="343080" indent="-342720">
              <a:lnSpc>
                <a:spcPct val="100000"/>
              </a:lnSpc>
              <a:spcBef>
                <a:spcPts val="641"/>
              </a:spcBef>
            </a:pPr>
            <a:r>
              <a:rPr b="0" lang="id-ID" sz="3200" spc="-1" strike="noStrike">
                <a:solidFill>
                  <a:srgbClr val="000000"/>
                </a:solidFill>
                <a:latin typeface="Calibri"/>
              </a:rPr>
              <a:t>7. Memanfaatkan TI untuk menyebarkan gambar, tulisan atau kombinasi dari keduanya yang mengandung sifat-sifat pornografi;</a:t>
            </a:r>
            <a:endParaRPr b="0" lang="id-ID" sz="3200" spc="-1" strike="noStrike">
              <a:solidFill>
                <a:srgbClr val="000000"/>
              </a:solidFill>
              <a:latin typeface="Calibri"/>
            </a:endParaRPr>
          </a:p>
          <a:p>
            <a:pPr marL="343080" indent="-342720">
              <a:lnSpc>
                <a:spcPct val="100000"/>
              </a:lnSpc>
              <a:spcBef>
                <a:spcPts val="641"/>
              </a:spcBef>
            </a:pPr>
            <a:r>
              <a:rPr b="0" lang="id-ID" sz="3200" spc="-1" strike="noStrike">
                <a:solidFill>
                  <a:srgbClr val="000000"/>
                </a:solidFill>
                <a:latin typeface="Calibri"/>
              </a:rPr>
              <a:t>8. Memanfaatkan TI untuk membantu terjadinya percobaan atau persekongkolan yang menjurus pada kejahatan;</a:t>
            </a:r>
            <a:endParaRPr b="0" lang="id-ID" sz="3200" spc="-1" strike="noStrike">
              <a:solidFill>
                <a:srgbClr val="000000"/>
              </a:solidFill>
              <a:latin typeface="Calibri"/>
            </a:endParaRPr>
          </a:p>
          <a:p>
            <a:pPr marL="343080" indent="-342720">
              <a:lnSpc>
                <a:spcPct val="100000"/>
              </a:lnSpc>
              <a:spcBef>
                <a:spcPts val="641"/>
              </a:spcBef>
            </a:pPr>
            <a:r>
              <a:rPr b="0" lang="id-ID" sz="3200" spc="-1" strike="noStrike">
                <a:solidFill>
                  <a:srgbClr val="000000"/>
                </a:solidFill>
                <a:latin typeface="Calibri"/>
              </a:rPr>
              <a:t>9. Setiap badan hukum penyelenggaraan jasa akses internet atau penyelenggaraan layanan TI, baik untuk keperluan komersial maupun keperluan internal perusahaan, dengan sengaja tidak menyimpan atau tidak dapat menyediakan catatan transaksi.</a:t>
            </a:r>
            <a:endParaRPr b="0" lang="id-ID" sz="32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457200" y="274680"/>
            <a:ext cx="8229240" cy="1142640"/>
          </a:xfrm>
          <a:prstGeom prst="rect">
            <a:avLst/>
          </a:prstGeom>
          <a:noFill/>
          <a:ln>
            <a:noFill/>
          </a:ln>
        </p:spPr>
        <p:txBody>
          <a:bodyPr anchor="ctr">
            <a:normAutofit fontScale="38000"/>
          </a:bodyPr>
          <a:p>
            <a:pPr algn="ctr">
              <a:lnSpc>
                <a:spcPct val="100000"/>
              </a:lnSpc>
            </a:pPr>
            <a:r>
              <a:rPr b="0" lang="id-ID" sz="4400" spc="-1" strike="noStrike">
                <a:solidFill>
                  <a:srgbClr val="000000"/>
                </a:solidFill>
                <a:latin typeface="Calibri"/>
              </a:rPr>
              <a:t>Dalam RUU Pemanfaatan Teknologi Kegiatan Yang Diatur Meliputi :</a:t>
            </a:r>
            <a:endParaRPr b="0" lang="id-ID" sz="4400" spc="-1" strike="noStrike">
              <a:solidFill>
                <a:srgbClr val="000000"/>
              </a:solidFill>
              <a:latin typeface="Calibri"/>
            </a:endParaRPr>
          </a:p>
        </p:txBody>
      </p:sp>
      <p:sp>
        <p:nvSpPr>
          <p:cNvPr id="104" name="TextShape 2"/>
          <p:cNvSpPr txBox="1"/>
          <p:nvPr/>
        </p:nvSpPr>
        <p:spPr>
          <a:xfrm>
            <a:off x="457200" y="1600200"/>
            <a:ext cx="9326880" cy="5623560"/>
          </a:xfrm>
          <a:prstGeom prst="rect">
            <a:avLst/>
          </a:prstGeom>
          <a:noFill/>
          <a:ln>
            <a:noFill/>
          </a:ln>
        </p:spPr>
        <p:txBody>
          <a:bodyPr>
            <a:normAutofit fontScale="50000"/>
          </a:bodyPr>
          <a:p>
            <a:pPr marL="343080" indent="-342720">
              <a:lnSpc>
                <a:spcPct val="100000"/>
              </a:lnSpc>
              <a:spcBef>
                <a:spcPts val="641"/>
              </a:spcBef>
            </a:pPr>
            <a:r>
              <a:rPr b="0" lang="id-ID" sz="3200" spc="-1" strike="noStrike">
                <a:solidFill>
                  <a:srgbClr val="000000"/>
                </a:solidFill>
                <a:latin typeface="Calibri"/>
              </a:rPr>
              <a:t>Perdagangan elektronik (e-commerce)</a:t>
            </a:r>
            <a:br/>
            <a:r>
              <a:rPr b="0" lang="id-ID" sz="3200" spc="-1" strike="noStrike">
                <a:solidFill>
                  <a:srgbClr val="000000"/>
                </a:solidFill>
                <a:latin typeface="Calibri"/>
              </a:rPr>
              <a:t>– Perbankan elektronik (e-banking)</a:t>
            </a:r>
            <a:br/>
            <a:r>
              <a:rPr b="0" lang="id-ID" sz="3200" spc="-1" strike="noStrike">
                <a:solidFill>
                  <a:srgbClr val="000000"/>
                </a:solidFill>
                <a:latin typeface="Calibri"/>
              </a:rPr>
              <a:t>– Pemerintahan elektronik (e-government)</a:t>
            </a:r>
            <a:br/>
            <a:r>
              <a:rPr b="0" lang="id-ID" sz="3200" spc="-1" strike="noStrike">
                <a:solidFill>
                  <a:srgbClr val="000000"/>
                </a:solidFill>
                <a:latin typeface="Calibri"/>
              </a:rPr>
              <a:t>– Pelayanan kesehatan elektronik (e-hospital)</a:t>
            </a:r>
            <a:br/>
            <a:r>
              <a:rPr b="0" lang="id-ID" sz="3200" spc="-1" strike="noStrike">
                <a:solidFill>
                  <a:srgbClr val="000000"/>
                </a:solidFill>
                <a:latin typeface="Calibri"/>
              </a:rPr>
              <a:t>– Pemberian nama domain (Domain Name Services/DNS)</a:t>
            </a:r>
            <a:endParaRPr b="0" lang="id-ID" sz="3200" spc="-1" strike="noStrike">
              <a:solidFill>
                <a:srgbClr val="000000"/>
              </a:solidFill>
              <a:latin typeface="Calibri"/>
            </a:endParaRPr>
          </a:p>
          <a:p>
            <a:pPr marL="343080" indent="-342720">
              <a:lnSpc>
                <a:spcPct val="100000"/>
              </a:lnSpc>
              <a:spcBef>
                <a:spcPts val="641"/>
              </a:spcBef>
            </a:pPr>
            <a:endParaRPr b="0" lang="id-ID" sz="3200" spc="-1" strike="noStrike">
              <a:solidFill>
                <a:srgbClr val="000000"/>
              </a:solidFill>
              <a:latin typeface="Calibri"/>
            </a:endParaRPr>
          </a:p>
          <a:p>
            <a:pPr>
              <a:lnSpc>
                <a:spcPct val="100000"/>
              </a:lnSpc>
              <a:spcBef>
                <a:spcPts val="641"/>
              </a:spcBef>
            </a:pPr>
            <a:r>
              <a:rPr b="0" lang="id-ID" sz="3200" spc="-1" strike="noStrike">
                <a:solidFill>
                  <a:srgbClr val="000000"/>
                </a:solidFill>
                <a:latin typeface="Calibri"/>
              </a:rPr>
              <a:t>Selain itu aturan-aturan lain yang berhubungan dengan hal diatas seperti hak kekayaan intelektual, hak atas kerahasiaan informasi, perlindungan hak-hak pribadi, perpajakan, penyelesaian sengketa, yuridiksi, penyidikan, dan tindak pidana diatur dalam perundangan lain seperti adanya hak paten, HAKI, dan RUUTIPITI (Tindak Pidana Teknologi Informasi).</a:t>
            </a:r>
            <a:br/>
            <a:endParaRPr b="0" lang="id-ID" sz="32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457200" y="274680"/>
            <a:ext cx="8229240" cy="1142640"/>
          </a:xfrm>
          <a:prstGeom prst="rect">
            <a:avLst/>
          </a:prstGeom>
          <a:noFill/>
          <a:ln>
            <a:noFill/>
          </a:ln>
        </p:spPr>
        <p:txBody>
          <a:bodyPr lIns="0" rIns="0" tIns="0" bIns="0" anchor="ctr"/>
          <a:p>
            <a:pPr algn="ctr"/>
            <a:r>
              <a:rPr b="0" lang="id-ID" sz="4800" spc="-1" strike="noStrike">
                <a:solidFill>
                  <a:srgbClr val="000000"/>
                </a:solidFill>
                <a:latin typeface="Calibri"/>
              </a:rPr>
              <a:t>UU ITE No 11 Tahun 2008</a:t>
            </a:r>
            <a:endParaRPr b="0" lang="id-ID" sz="4800" spc="-1" strike="noStrike">
              <a:solidFill>
                <a:srgbClr val="000000"/>
              </a:solidFill>
              <a:latin typeface="Calibri"/>
            </a:endParaRPr>
          </a:p>
        </p:txBody>
      </p:sp>
      <p:sp>
        <p:nvSpPr>
          <p:cNvPr id="106" name="TextShape 2"/>
          <p:cNvSpPr txBox="1"/>
          <p:nvPr/>
        </p:nvSpPr>
        <p:spPr>
          <a:xfrm>
            <a:off x="457200" y="1600200"/>
            <a:ext cx="8229240" cy="4525560"/>
          </a:xfrm>
          <a:prstGeom prst="rect">
            <a:avLst/>
          </a:prstGeom>
          <a:noFill/>
          <a:ln>
            <a:noFill/>
          </a:ln>
        </p:spPr>
        <p:txBody>
          <a:bodyPr lIns="0" rIns="0" tIns="0" bIns="0"/>
          <a:p>
            <a:pPr algn="just"/>
            <a:r>
              <a:rPr b="1" lang="en-US" sz="2800" spc="-1" strike="noStrike">
                <a:latin typeface="Arial"/>
              </a:rPr>
              <a:t>Asas dan Tujuan</a:t>
            </a:r>
            <a:endParaRPr b="0" lang="en-US" sz="2800" spc="-1" strike="noStrike">
              <a:latin typeface="Arial"/>
            </a:endParaRPr>
          </a:p>
          <a:p>
            <a:pPr algn="just"/>
            <a:r>
              <a:rPr b="0" lang="en-US" sz="2800" spc="-1" strike="noStrike">
                <a:latin typeface="Arial"/>
              </a:rPr>
              <a:t>Pemanfaatan Teknologi Informasi dan Transaksi Elektronik dilaksanakan berdasarkan asas kepastian hukum, manfaat, kehati-hatian, iktikad baik, dan kebebasan memilih teknologi atau netral teknologi.</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457200" y="274680"/>
            <a:ext cx="8229240" cy="1142640"/>
          </a:xfrm>
          <a:prstGeom prst="rect">
            <a:avLst/>
          </a:prstGeom>
          <a:noFill/>
          <a:ln>
            <a:noFill/>
          </a:ln>
        </p:spPr>
        <p:txBody>
          <a:bodyPr lIns="0" rIns="0" tIns="0" bIns="0" anchor="ctr"/>
          <a:p>
            <a:pPr algn="ctr"/>
            <a:r>
              <a:rPr b="0" lang="id-ID" sz="4800" spc="-1" strike="noStrike">
                <a:solidFill>
                  <a:srgbClr val="000000"/>
                </a:solidFill>
                <a:latin typeface="Calibri"/>
              </a:rPr>
              <a:t>UU ITE No 11 Tahun 2008</a:t>
            </a:r>
            <a:endParaRPr b="0" lang="id-ID" sz="4800" spc="-1" strike="noStrike">
              <a:solidFill>
                <a:srgbClr val="000000"/>
              </a:solidFill>
              <a:latin typeface="Calibri"/>
            </a:endParaRPr>
          </a:p>
        </p:txBody>
      </p:sp>
      <p:sp>
        <p:nvSpPr>
          <p:cNvPr id="108" name="TextShape 2"/>
          <p:cNvSpPr txBox="1"/>
          <p:nvPr/>
        </p:nvSpPr>
        <p:spPr>
          <a:xfrm>
            <a:off x="457200" y="1600200"/>
            <a:ext cx="9235440" cy="5715000"/>
          </a:xfrm>
          <a:prstGeom prst="rect">
            <a:avLst/>
          </a:prstGeom>
          <a:noFill/>
          <a:ln>
            <a:noFill/>
          </a:ln>
        </p:spPr>
        <p:txBody>
          <a:bodyPr lIns="0" rIns="0" tIns="0" bIns="0"/>
          <a:p>
            <a:pPr algn="just"/>
            <a:r>
              <a:rPr b="1" lang="en-US" sz="2800" spc="-1" strike="noStrike">
                <a:latin typeface="Arial"/>
              </a:rPr>
              <a:t>Teknologi Seharusnya:</a:t>
            </a:r>
            <a:endParaRPr b="0" lang="en-US" sz="2800" spc="-1" strike="noStrike">
              <a:latin typeface="Arial"/>
            </a:endParaRPr>
          </a:p>
          <a:p>
            <a:pPr algn="just"/>
            <a:endParaRPr b="0" lang="en-US" sz="2800" spc="-1" strike="noStrike">
              <a:latin typeface="Arial"/>
            </a:endParaRPr>
          </a:p>
          <a:p>
            <a:pPr marL="216000" indent="-216000" algn="just">
              <a:buClr>
                <a:srgbClr val="000000"/>
              </a:buClr>
              <a:buSzPct val="45000"/>
              <a:buFont typeface="Wingdings" charset="2"/>
              <a:buChar char=""/>
            </a:pPr>
            <a:r>
              <a:rPr b="0" lang="en-US" sz="2400" spc="-1" strike="noStrike">
                <a:latin typeface="Arial"/>
              </a:rPr>
              <a:t>mencerdaskan kehidupan bangsa masyarakat informasi dunia; sebagai bagian dari masyarakat informasi dunia;</a:t>
            </a:r>
            <a:endParaRPr b="0" lang="en-US" sz="2400" spc="-1" strike="noStrike">
              <a:latin typeface="Arial"/>
            </a:endParaRPr>
          </a:p>
          <a:p>
            <a:pPr marL="216000" indent="-216000" algn="just">
              <a:buClr>
                <a:srgbClr val="000000"/>
              </a:buClr>
              <a:buSzPct val="45000"/>
              <a:buFont typeface="Wingdings" charset="2"/>
              <a:buChar char=""/>
            </a:pPr>
            <a:r>
              <a:rPr b="0" lang="en-US" sz="2400" spc="-1" strike="noStrike">
                <a:latin typeface="Arial"/>
              </a:rPr>
              <a:t>mengembangkan perdagangan dan perekonomian nasional dalam rangka meningkatkan kesejahteraan masyarakat;</a:t>
            </a:r>
            <a:endParaRPr b="0" lang="en-US" sz="2400" spc="-1" strike="noStrike">
              <a:latin typeface="Arial"/>
            </a:endParaRPr>
          </a:p>
          <a:p>
            <a:pPr marL="216000" indent="-216000" algn="just">
              <a:buClr>
                <a:srgbClr val="000000"/>
              </a:buClr>
              <a:buSzPct val="45000"/>
              <a:buFont typeface="Wingdings" charset="2"/>
              <a:buChar char=""/>
            </a:pPr>
            <a:r>
              <a:rPr b="0" lang="en-US" sz="2400" spc="-1" strike="noStrike">
                <a:latin typeface="Arial"/>
              </a:rPr>
              <a:t>meningkatkan efektivitas dan efisiensi pelayanan publik;</a:t>
            </a:r>
            <a:endParaRPr b="0" lang="en-US" sz="2400" spc="-1" strike="noStrike">
              <a:latin typeface="Arial"/>
            </a:endParaRPr>
          </a:p>
          <a:p>
            <a:pPr marL="216000" indent="-216000" algn="just">
              <a:buClr>
                <a:srgbClr val="000000"/>
              </a:buClr>
              <a:buSzPct val="45000"/>
              <a:buFont typeface="Wingdings" charset="2"/>
              <a:buChar char=""/>
            </a:pPr>
            <a:r>
              <a:rPr b="0" lang="en-US" sz="2400" spc="-1" strike="noStrike">
                <a:latin typeface="Arial"/>
              </a:rPr>
              <a:t>membuka kesempatan seluas-luasnya kepada setiap Orang untuk memajukan pemikiran dan kemampuan di bidang penggunaan dan pemanfaatan Teknologi Informasi seoptimal mungkin dan bertanggung jawab; dan</a:t>
            </a:r>
            <a:endParaRPr b="0" lang="en-US" sz="2400" spc="-1" strike="noStrike">
              <a:latin typeface="Arial"/>
            </a:endParaRPr>
          </a:p>
          <a:p>
            <a:pPr marL="216000" indent="-216000" algn="just">
              <a:buClr>
                <a:srgbClr val="000000"/>
              </a:buClr>
              <a:buSzPct val="45000"/>
              <a:buFont typeface="Wingdings" charset="2"/>
              <a:buChar char=""/>
            </a:pPr>
            <a:r>
              <a:rPr b="0" lang="en-US" sz="2400" spc="-1" strike="noStrike">
                <a:latin typeface="Arial"/>
              </a:rPr>
              <a:t>memberikan rasa aman, keadilan, dan kepastian hukum bagi pengguna dan penyelenggara Teknologi Informasi.</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457200" y="274680"/>
            <a:ext cx="8229240" cy="1142640"/>
          </a:xfrm>
          <a:prstGeom prst="rect">
            <a:avLst/>
          </a:prstGeom>
          <a:noFill/>
          <a:ln>
            <a:noFill/>
          </a:ln>
        </p:spPr>
        <p:txBody>
          <a:bodyPr lIns="0" rIns="0" tIns="0" bIns="0" anchor="ctr"/>
          <a:p>
            <a:pPr algn="ctr"/>
            <a:r>
              <a:rPr b="0" lang="id-ID" sz="4800" spc="-1" strike="noStrike">
                <a:solidFill>
                  <a:srgbClr val="000000"/>
                </a:solidFill>
                <a:latin typeface="Calibri"/>
              </a:rPr>
              <a:t>UU ITE No 11 Tahun 2008</a:t>
            </a:r>
            <a:endParaRPr b="0" lang="id-ID" sz="4800" spc="-1" strike="noStrike">
              <a:solidFill>
                <a:srgbClr val="000000"/>
              </a:solidFill>
              <a:latin typeface="Calibri"/>
            </a:endParaRPr>
          </a:p>
        </p:txBody>
      </p:sp>
      <p:sp>
        <p:nvSpPr>
          <p:cNvPr id="110" name="TextShape 2"/>
          <p:cNvSpPr txBox="1"/>
          <p:nvPr/>
        </p:nvSpPr>
        <p:spPr>
          <a:xfrm>
            <a:off x="457200" y="1600200"/>
            <a:ext cx="9235440" cy="5715000"/>
          </a:xfrm>
          <a:prstGeom prst="rect">
            <a:avLst/>
          </a:prstGeom>
          <a:noFill/>
          <a:ln>
            <a:noFill/>
          </a:ln>
        </p:spPr>
        <p:txBody>
          <a:bodyPr lIns="0" rIns="0" tIns="0" bIns="0"/>
          <a:p>
            <a:pPr algn="just"/>
            <a:r>
              <a:rPr b="1" lang="en-US" sz="2800" spc="-1" strike="noStrike">
                <a:latin typeface="Arial"/>
              </a:rPr>
              <a:t>Mengatur Pelaku Usaha Ketika Dagang Online:</a:t>
            </a:r>
            <a:endParaRPr b="0" lang="en-US" sz="2800" spc="-1" strike="noStrike">
              <a:latin typeface="Arial"/>
            </a:endParaRPr>
          </a:p>
          <a:p>
            <a:pPr algn="just"/>
            <a:endParaRPr b="0" lang="en-US" sz="2800" spc="-1" strike="noStrike">
              <a:latin typeface="Arial"/>
            </a:endParaRPr>
          </a:p>
          <a:p>
            <a:pPr algn="just"/>
            <a:r>
              <a:rPr b="1" lang="en-US" sz="2800" spc="-1" strike="noStrike">
                <a:latin typeface="Arial"/>
              </a:rPr>
              <a:t>Pasal 9</a:t>
            </a:r>
            <a:endParaRPr b="0" lang="en-US" sz="2800" spc="-1" strike="noStrike">
              <a:latin typeface="Arial"/>
            </a:endParaRPr>
          </a:p>
          <a:p>
            <a:pPr algn="just"/>
            <a:r>
              <a:rPr b="0" lang="en-US" sz="2800" spc="-1" strike="noStrike">
                <a:latin typeface="Arial"/>
              </a:rPr>
              <a:t>Pelaku usaha yang menawarkan produk melalui Sistem Elektronik harus menyediakan informasi yang lengkap dan benar berkaitan dengan syarat kontrak, produsen, dan produk yang ditawarkan.</a:t>
            </a:r>
            <a:endParaRPr b="0" lang="en-US" sz="2800" spc="-1" strike="noStrike">
              <a:latin typeface="Arial"/>
            </a:endParaRPr>
          </a:p>
          <a:p>
            <a:pPr algn="just"/>
            <a:r>
              <a:rPr b="1" lang="en-US" sz="2800" spc="-1" strike="noStrike">
                <a:latin typeface="Arial"/>
              </a:rPr>
              <a:t>Pasal 10</a:t>
            </a:r>
            <a:endParaRPr b="0" lang="en-US" sz="2800" spc="-1" strike="noStrike">
              <a:latin typeface="Arial"/>
            </a:endParaRPr>
          </a:p>
          <a:p>
            <a:pPr algn="just"/>
            <a:r>
              <a:rPr b="0" lang="en-US" sz="2800" spc="-1" strike="noStrike">
                <a:latin typeface="Arial"/>
              </a:rPr>
              <a:t>Setiap pelaku usaha yang menyelenggarakan Transaksi Elektronik dapat disertifikasi oleh Lembaga Sertifikasi Keandalan.</a:t>
            </a:r>
            <a:endParaRPr b="0" lang="en-US" sz="2800" spc="-1" strike="noStrike">
              <a:latin typeface="Arial"/>
            </a:endParaRPr>
          </a:p>
          <a:p>
            <a:pPr algn="just"/>
            <a:r>
              <a:rPr b="0" lang="en-US" sz="2800" spc="-1" strike="noStrike">
                <a:latin typeface="Arial"/>
              </a:rPr>
              <a:t>Ketentuan mengenai pembentukan Lembaga Keandalan sebagaimana dimaksud pada ayat (1) diatur dengan Peraturan Pemerintah.</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457200" y="274680"/>
            <a:ext cx="8229240" cy="1142640"/>
          </a:xfrm>
          <a:prstGeom prst="rect">
            <a:avLst/>
          </a:prstGeom>
          <a:noFill/>
          <a:ln>
            <a:noFill/>
          </a:ln>
        </p:spPr>
        <p:txBody>
          <a:bodyPr lIns="0" rIns="0" tIns="0" bIns="0" anchor="ctr"/>
          <a:p>
            <a:pPr algn="ctr"/>
            <a:r>
              <a:rPr b="0" lang="id-ID" sz="4800" spc="-1" strike="noStrike">
                <a:solidFill>
                  <a:srgbClr val="000000"/>
                </a:solidFill>
                <a:latin typeface="Calibri"/>
              </a:rPr>
              <a:t>UU ITE No 11 Tahun 2008</a:t>
            </a:r>
            <a:endParaRPr b="0" lang="id-ID" sz="4800" spc="-1" strike="noStrike">
              <a:solidFill>
                <a:srgbClr val="000000"/>
              </a:solidFill>
              <a:latin typeface="Calibri"/>
            </a:endParaRPr>
          </a:p>
        </p:txBody>
      </p:sp>
      <p:sp>
        <p:nvSpPr>
          <p:cNvPr id="112" name="TextShape 2"/>
          <p:cNvSpPr txBox="1"/>
          <p:nvPr/>
        </p:nvSpPr>
        <p:spPr>
          <a:xfrm>
            <a:off x="457200" y="1600200"/>
            <a:ext cx="9235440" cy="5715000"/>
          </a:xfrm>
          <a:prstGeom prst="rect">
            <a:avLst/>
          </a:prstGeom>
          <a:noFill/>
          <a:ln>
            <a:noFill/>
          </a:ln>
        </p:spPr>
        <p:txBody>
          <a:bodyPr lIns="0" rIns="0" tIns="0" bIns="0"/>
          <a:p>
            <a:pPr algn="just"/>
            <a:r>
              <a:rPr b="1" lang="en-US" sz="3200" spc="-1" strike="noStrike">
                <a:latin typeface="Arial"/>
              </a:rPr>
              <a:t>Pengaturan Domain</a:t>
            </a:r>
            <a:endParaRPr b="1" lang="en-US" sz="3200" spc="-1" strike="noStrike">
              <a:latin typeface="Arial"/>
            </a:endParaRPr>
          </a:p>
          <a:p>
            <a:pPr algn="just"/>
            <a:endParaRPr b="1" lang="en-US" sz="3200" spc="-1" strike="noStrike">
              <a:latin typeface="Arial"/>
            </a:endParaRPr>
          </a:p>
          <a:p>
            <a:pPr marL="216000" indent="-216000" algn="just">
              <a:buClr>
                <a:srgbClr val="000000"/>
              </a:buClr>
              <a:buSzPct val="45000"/>
              <a:buFont typeface="Wingdings" charset="2"/>
              <a:buChar char=""/>
            </a:pPr>
            <a:r>
              <a:rPr b="0" lang="en-US" sz="2600" spc="-1" strike="noStrike">
                <a:latin typeface="Arial"/>
              </a:rPr>
              <a:t>Pengelola Nama Domain adalah Pemerintah dan/atau masyarakat.</a:t>
            </a:r>
            <a:endParaRPr b="1" lang="en-US" sz="2600" spc="-1" strike="noStrike">
              <a:latin typeface="Arial"/>
            </a:endParaRPr>
          </a:p>
          <a:p>
            <a:pPr marL="216000" indent="-216000" algn="just">
              <a:buClr>
                <a:srgbClr val="000000"/>
              </a:buClr>
              <a:buSzPct val="45000"/>
              <a:buFont typeface="Wingdings" charset="2"/>
              <a:buChar char=""/>
            </a:pPr>
            <a:r>
              <a:rPr b="0" lang="en-US" sz="2600" spc="-1" strike="noStrike">
                <a:latin typeface="Arial"/>
              </a:rPr>
              <a:t>Dalam hal terjadi perselisihan pengelolaan Nama Domain oleh masyarakat, Pemerintah berhak mengambil alih sementara pengelolaan Nama Domain yang diperselisihkan.</a:t>
            </a:r>
            <a:endParaRPr b="1" lang="en-US" sz="2600" spc="-1" strike="noStrike">
              <a:latin typeface="Arial"/>
            </a:endParaRPr>
          </a:p>
          <a:p>
            <a:pPr marL="216000" indent="-216000" algn="just">
              <a:buClr>
                <a:srgbClr val="000000"/>
              </a:buClr>
              <a:buSzPct val="45000"/>
              <a:buFont typeface="Wingdings" charset="2"/>
              <a:buChar char=""/>
            </a:pPr>
            <a:r>
              <a:rPr b="0" lang="en-US" sz="2600" spc="-1" strike="noStrike">
                <a:latin typeface="Arial"/>
              </a:rPr>
              <a:t>Pengelola Nama Domain yang berada di luar wilayah Indonesia dan Nama Domain yang diregistrasinya diakui keberadaannya sepanjang tidak bertentangan dengan</a:t>
            </a:r>
            <a:endParaRPr b="1" lang="en-US" sz="2600" spc="-1" strike="noStrike">
              <a:latin typeface="Arial"/>
            </a:endParaRPr>
          </a:p>
          <a:p>
            <a:pPr marL="216000" indent="-216000" algn="just">
              <a:buClr>
                <a:srgbClr val="000000"/>
              </a:buClr>
              <a:buSzPct val="45000"/>
              <a:buFont typeface="Wingdings" charset="2"/>
              <a:buChar char=""/>
            </a:pPr>
            <a:r>
              <a:rPr b="0" lang="en-US" sz="2600" spc="-1" strike="noStrike">
                <a:latin typeface="Arial"/>
              </a:rPr>
              <a:t>Peraturan Perundang-undangan.</a:t>
            </a:r>
            <a:endParaRPr b="1" lang="en-US" sz="2600" spc="-1" strike="noStrike">
              <a:latin typeface="Arial"/>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457200" y="274680"/>
            <a:ext cx="8229240" cy="1142640"/>
          </a:xfrm>
          <a:prstGeom prst="rect">
            <a:avLst/>
          </a:prstGeom>
          <a:noFill/>
          <a:ln>
            <a:noFill/>
          </a:ln>
        </p:spPr>
        <p:txBody>
          <a:bodyPr lIns="0" rIns="0" tIns="0" bIns="0" anchor="ctr"/>
          <a:p>
            <a:pPr algn="ctr"/>
            <a:r>
              <a:rPr b="0" lang="id-ID" sz="4800" spc="-1" strike="noStrike">
                <a:solidFill>
                  <a:srgbClr val="000000"/>
                </a:solidFill>
                <a:latin typeface="Calibri"/>
              </a:rPr>
              <a:t>UU ITE No 11 Tahun 2008</a:t>
            </a:r>
            <a:endParaRPr b="0" lang="id-ID" sz="4800" spc="-1" strike="noStrike">
              <a:solidFill>
                <a:srgbClr val="000000"/>
              </a:solidFill>
              <a:latin typeface="Calibri"/>
            </a:endParaRPr>
          </a:p>
        </p:txBody>
      </p:sp>
      <p:sp>
        <p:nvSpPr>
          <p:cNvPr id="114" name="TextShape 2"/>
          <p:cNvSpPr txBox="1"/>
          <p:nvPr/>
        </p:nvSpPr>
        <p:spPr>
          <a:xfrm>
            <a:off x="457200" y="1600200"/>
            <a:ext cx="9235440" cy="5715000"/>
          </a:xfrm>
          <a:prstGeom prst="rect">
            <a:avLst/>
          </a:prstGeom>
          <a:noFill/>
          <a:ln>
            <a:noFill/>
          </a:ln>
        </p:spPr>
        <p:txBody>
          <a:bodyPr lIns="0" rIns="0" tIns="0" bIns="0"/>
          <a:p>
            <a:pPr algn="just"/>
            <a:r>
              <a:rPr b="1" lang="en-US" sz="3200" spc="-1" strike="noStrike">
                <a:latin typeface="Arial"/>
              </a:rPr>
              <a:t>Penggunaan Data Pribadi Orang Lain</a:t>
            </a:r>
            <a:endParaRPr b="1" lang="en-US" sz="3200" spc="-1" strike="noStrike">
              <a:latin typeface="Arial"/>
            </a:endParaRPr>
          </a:p>
          <a:p>
            <a:pPr algn="just"/>
            <a:endParaRPr b="1" lang="en-US" sz="3200" spc="-1" strike="noStrike">
              <a:latin typeface="Arial"/>
            </a:endParaRPr>
          </a:p>
          <a:p>
            <a:pPr marL="216000" indent="-216000">
              <a:buClr>
                <a:srgbClr val="000000"/>
              </a:buClr>
              <a:buSzPct val="45000"/>
              <a:buFont typeface="Wingdings" charset="2"/>
              <a:buChar char=""/>
            </a:pPr>
            <a:r>
              <a:rPr b="0" lang="en-US" sz="2800" spc="-1" strike="noStrike">
                <a:latin typeface="Arial"/>
              </a:rPr>
              <a:t>Kecuali ditentukan lain oleh Peraturan Perundang-undangan, penggunaan setiap informasi melalui media elektronik yang menyangkut data pribadi seseorang harus dilakukan atas persetujuan Orang yang bersangkutan.</a:t>
            </a:r>
            <a:endParaRPr b="1" lang="en-US" sz="2800" spc="-1" strike="noStrike">
              <a:latin typeface="Arial"/>
            </a:endParaRPr>
          </a:p>
          <a:p>
            <a:pPr marL="216000" indent="-216000">
              <a:buClr>
                <a:srgbClr val="000000"/>
              </a:buClr>
              <a:buSzPct val="45000"/>
              <a:buFont typeface="Wingdings" charset="2"/>
              <a:buChar char=""/>
            </a:pPr>
            <a:r>
              <a:rPr b="0" lang="en-US" sz="2800" spc="-1" strike="noStrike">
                <a:latin typeface="Arial"/>
              </a:rPr>
              <a:t>Setiap Orang yang dilanggar haknya sebagaimana dimaksud pada ayat (1) dapat mengajukan gugatan atas kerugian yang ditimbulkan berdasarkan Undang-Undang ini.</a:t>
            </a:r>
            <a:endParaRPr b="1" lang="en-US" sz="2800" spc="-1" strike="noStrike">
              <a:latin typeface="Arial"/>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457200" y="274680"/>
            <a:ext cx="8229240" cy="1142640"/>
          </a:xfrm>
          <a:prstGeom prst="rect">
            <a:avLst/>
          </a:prstGeom>
          <a:noFill/>
          <a:ln>
            <a:noFill/>
          </a:ln>
        </p:spPr>
        <p:txBody>
          <a:bodyPr lIns="0" rIns="0" tIns="0" bIns="0" anchor="ctr"/>
          <a:p>
            <a:pPr algn="ctr"/>
            <a:r>
              <a:rPr b="0" lang="id-ID" sz="4800" spc="-1" strike="noStrike">
                <a:solidFill>
                  <a:srgbClr val="000000"/>
                </a:solidFill>
                <a:latin typeface="Calibri"/>
              </a:rPr>
              <a:t>UU ITE No 11 Tahun 2008</a:t>
            </a:r>
            <a:endParaRPr b="0" lang="id-ID" sz="4800" spc="-1" strike="noStrike">
              <a:solidFill>
                <a:srgbClr val="000000"/>
              </a:solidFill>
              <a:latin typeface="Calibri"/>
            </a:endParaRPr>
          </a:p>
        </p:txBody>
      </p:sp>
      <p:sp>
        <p:nvSpPr>
          <p:cNvPr id="116" name="TextShape 2"/>
          <p:cNvSpPr txBox="1"/>
          <p:nvPr/>
        </p:nvSpPr>
        <p:spPr>
          <a:xfrm>
            <a:off x="457200" y="1600200"/>
            <a:ext cx="9235440" cy="5715000"/>
          </a:xfrm>
          <a:prstGeom prst="rect">
            <a:avLst/>
          </a:prstGeom>
          <a:noFill/>
          <a:ln>
            <a:noFill/>
          </a:ln>
        </p:spPr>
        <p:txBody>
          <a:bodyPr lIns="0" rIns="0" tIns="0" bIns="0"/>
          <a:p>
            <a:pPr algn="just"/>
            <a:r>
              <a:rPr b="1" lang="en-US" sz="3200" spc="-1" strike="noStrike">
                <a:latin typeface="Arial"/>
              </a:rPr>
              <a:t>Modifikasi Data Tanpa Izin:</a:t>
            </a:r>
            <a:endParaRPr b="1" lang="en-US" sz="3200" spc="-1" strike="noStrike">
              <a:latin typeface="Arial"/>
            </a:endParaRPr>
          </a:p>
          <a:p>
            <a:pPr algn="just"/>
            <a:endParaRPr b="1" lang="en-US" sz="3200" spc="-1" strike="noStrike">
              <a:latin typeface="Arial"/>
            </a:endParaRPr>
          </a:p>
          <a:p>
            <a:pPr algn="just"/>
            <a:r>
              <a:rPr b="0" lang="en-US" sz="2600" spc="-1" strike="noStrike">
                <a:latin typeface="Arial"/>
              </a:rPr>
              <a:t>Setiap Orang dengan sengaja dan tanpa hak atau melawan hukum melakukan manipulasi, penciptaan, perubahan, penghilangan, pengrusakan Informasi Elektronik dan/atau Dokumen Elektronik dengan tujuan agar Informasi Elektronik dan/atau Dokumen Elektronik tersebut dianggap seolah-olah data yang otentik.</a:t>
            </a:r>
            <a:endParaRPr b="1" lang="en-US" sz="2600" spc="-1" strike="noStrike">
              <a:latin typeface="Arial"/>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457200" y="274680"/>
            <a:ext cx="8229240" cy="1142640"/>
          </a:xfrm>
          <a:prstGeom prst="rect">
            <a:avLst/>
          </a:prstGeom>
          <a:noFill/>
          <a:ln>
            <a:noFill/>
          </a:ln>
        </p:spPr>
        <p:txBody>
          <a:bodyPr lIns="0" rIns="0" tIns="0" bIns="0" anchor="ctr"/>
          <a:p>
            <a:pPr algn="ctr"/>
            <a:r>
              <a:rPr b="0" lang="id-ID" sz="4800" spc="-1" strike="noStrike">
                <a:solidFill>
                  <a:srgbClr val="000000"/>
                </a:solidFill>
                <a:latin typeface="Calibri"/>
              </a:rPr>
              <a:t>UU ITE No 11 Tahun 2008</a:t>
            </a:r>
            <a:endParaRPr b="0" lang="id-ID" sz="4800" spc="-1" strike="noStrike">
              <a:solidFill>
                <a:srgbClr val="000000"/>
              </a:solidFill>
              <a:latin typeface="Calibri"/>
            </a:endParaRPr>
          </a:p>
        </p:txBody>
      </p:sp>
      <p:sp>
        <p:nvSpPr>
          <p:cNvPr id="118" name="TextShape 2"/>
          <p:cNvSpPr txBox="1"/>
          <p:nvPr/>
        </p:nvSpPr>
        <p:spPr>
          <a:xfrm>
            <a:off x="457200" y="1600200"/>
            <a:ext cx="9235440" cy="5715000"/>
          </a:xfrm>
          <a:prstGeom prst="rect">
            <a:avLst/>
          </a:prstGeom>
          <a:noFill/>
          <a:ln>
            <a:noFill/>
          </a:ln>
        </p:spPr>
        <p:txBody>
          <a:bodyPr lIns="0" rIns="0" tIns="0" bIns="0"/>
          <a:p>
            <a:r>
              <a:rPr b="1" lang="en-US" sz="3200" spc="-1" strike="noStrike">
                <a:latin typeface="Arial"/>
              </a:rPr>
              <a:t>Hak Kekayaan Intelektual</a:t>
            </a:r>
            <a:endParaRPr b="1" lang="en-US" sz="3200" spc="-1" strike="noStrike">
              <a:latin typeface="Arial"/>
            </a:endParaRPr>
          </a:p>
          <a:p>
            <a:endParaRPr b="1" lang="en-US" sz="3200" spc="-1" strike="noStrike">
              <a:latin typeface="Arial"/>
            </a:endParaRPr>
          </a:p>
          <a:p>
            <a:r>
              <a:rPr b="0" lang="en-US" sz="2800" spc="-1" strike="noStrike">
                <a:latin typeface="Arial"/>
              </a:rPr>
              <a:t>Informasi Elektronik dan/atau Dokumen Elektronik yang disusun menjadi karya intelektual, situs internet, dan karya intelektual yang ada di dalamnya dilindungi sebagai Hak</a:t>
            </a:r>
            <a:endParaRPr b="1" lang="en-US" sz="2800" spc="-1" strike="noStrike">
              <a:latin typeface="Arial"/>
            </a:endParaRPr>
          </a:p>
          <a:p>
            <a:r>
              <a:rPr b="0" lang="en-US" sz="2800" spc="-1" strike="noStrike">
                <a:latin typeface="Arial"/>
              </a:rPr>
              <a:t>Kekayaan Intelektual berdasarkan ketentuan Peraturan Perundang-undangan.</a:t>
            </a:r>
            <a:endParaRPr b="1" lang="en-US" sz="2800" spc="-1" strike="noStrike">
              <a:latin typeface="Arial"/>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504000" y="301320"/>
            <a:ext cx="9071640" cy="1261800"/>
          </a:xfrm>
          <a:prstGeom prst="rect">
            <a:avLst/>
          </a:prstGeom>
          <a:noFill/>
          <a:ln>
            <a:noFill/>
          </a:ln>
        </p:spPr>
        <p:txBody>
          <a:bodyPr lIns="0" rIns="0" tIns="0" bIns="0" anchor="ctr"/>
          <a:p>
            <a:pPr algn="ctr"/>
            <a:r>
              <a:rPr b="0" lang="en-US" sz="5870" spc="-1" strike="noStrike">
                <a:latin typeface="Arial"/>
              </a:rPr>
              <a:t>Jenis Kejahatan</a:t>
            </a:r>
            <a:endParaRPr b="0" lang="en-US" sz="5870" spc="-1" strike="noStrike">
              <a:latin typeface="Arial"/>
            </a:endParaRPr>
          </a:p>
        </p:txBody>
      </p:sp>
      <p:sp>
        <p:nvSpPr>
          <p:cNvPr id="84" name="TextShape 2"/>
          <p:cNvSpPr txBox="1"/>
          <p:nvPr/>
        </p:nvSpPr>
        <p:spPr>
          <a:xfrm>
            <a:off x="504000" y="1764360"/>
            <a:ext cx="9071640" cy="4384440"/>
          </a:xfrm>
          <a:prstGeom prst="rect">
            <a:avLst/>
          </a:prstGeom>
          <a:noFill/>
          <a:ln>
            <a:noFill/>
          </a:ln>
        </p:spPr>
        <p:txBody>
          <a:bodyPr lIns="0" rIns="0" tIns="0" bIns="0" anchor="ctr"/>
          <a:p>
            <a:pPr>
              <a:lnSpc>
                <a:spcPct val="100000"/>
              </a:lnSpc>
              <a:spcBef>
                <a:spcPts val="641"/>
              </a:spcBef>
            </a:pPr>
            <a:r>
              <a:rPr b="0" lang="en-US" sz="2800" spc="-1" strike="noStrike">
                <a:solidFill>
                  <a:srgbClr val="000000"/>
                </a:solidFill>
                <a:latin typeface="Calibri"/>
              </a:rPr>
              <a:t>Kejahatan dalam bidang TI secara umum terdiri dari dua kelompok, yaitu:</a:t>
            </a:r>
            <a:endParaRPr b="0" lang="en-US" sz="2800" spc="-1" strike="noStrike">
              <a:latin typeface="Arial"/>
            </a:endParaRPr>
          </a:p>
          <a:p>
            <a:r>
              <a:rPr b="0" lang="en-US" sz="2800" spc="-1" strike="noStrike">
                <a:solidFill>
                  <a:srgbClr val="000000"/>
                </a:solidFill>
                <a:latin typeface="Calibri"/>
              </a:rPr>
              <a:t>1.  Kejahatan biasa yang menggunakan TI sebagai alat bantunya. </a:t>
            </a:r>
            <a:endParaRPr b="0" lang="en-US" sz="2800" spc="-1" strike="noStrike">
              <a:latin typeface="Arial"/>
            </a:endParaRPr>
          </a:p>
          <a:p>
            <a:r>
              <a:rPr b="0" lang="en-US" sz="2800" spc="-1" strike="noStrike">
                <a:solidFill>
                  <a:srgbClr val="000000"/>
                </a:solidFill>
                <a:latin typeface="Calibri"/>
              </a:rPr>
              <a:t>2. Kejahatan muncul setelah adanya internet, dimana sistem komputer sebagai korbannya. </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457200" y="274680"/>
            <a:ext cx="8229240" cy="1142640"/>
          </a:xfrm>
          <a:prstGeom prst="rect">
            <a:avLst/>
          </a:prstGeom>
          <a:noFill/>
          <a:ln>
            <a:noFill/>
          </a:ln>
        </p:spPr>
        <p:txBody>
          <a:bodyPr lIns="0" rIns="0" tIns="0" bIns="0" anchor="ctr"/>
          <a:p>
            <a:pPr algn="ctr"/>
            <a:r>
              <a:rPr b="0" lang="id-ID" sz="4800" spc="-1" strike="noStrike">
                <a:solidFill>
                  <a:srgbClr val="000000"/>
                </a:solidFill>
                <a:latin typeface="Calibri"/>
              </a:rPr>
              <a:t>UU ITE No 11 Tahun 2008</a:t>
            </a:r>
            <a:endParaRPr b="0" lang="id-ID" sz="4800" spc="-1" strike="noStrike">
              <a:solidFill>
                <a:srgbClr val="000000"/>
              </a:solidFill>
              <a:latin typeface="Calibri"/>
            </a:endParaRPr>
          </a:p>
        </p:txBody>
      </p:sp>
      <p:sp>
        <p:nvSpPr>
          <p:cNvPr id="120" name="TextShape 2"/>
          <p:cNvSpPr txBox="1"/>
          <p:nvPr/>
        </p:nvSpPr>
        <p:spPr>
          <a:xfrm>
            <a:off x="457200" y="1600200"/>
            <a:ext cx="9235440" cy="5715000"/>
          </a:xfrm>
          <a:prstGeom prst="rect">
            <a:avLst/>
          </a:prstGeom>
          <a:noFill/>
          <a:ln>
            <a:noFill/>
          </a:ln>
        </p:spPr>
        <p:txBody>
          <a:bodyPr lIns="0" rIns="0" tIns="0" bIns="0"/>
          <a:p>
            <a:r>
              <a:rPr b="1" lang="en-US" sz="2800" spc="-1" strike="noStrike">
                <a:latin typeface="Arial"/>
              </a:rPr>
              <a:t>Perbuatan Yang Dilarang:</a:t>
            </a:r>
            <a:endParaRPr b="1" lang="en-US" sz="2800" spc="-1" strike="noStrike">
              <a:latin typeface="Arial"/>
            </a:endParaRPr>
          </a:p>
          <a:p>
            <a:endParaRPr b="1" lang="en-US" sz="2800" spc="-1" strike="noStrike">
              <a:latin typeface="Arial"/>
            </a:endParaRPr>
          </a:p>
          <a:p>
            <a:pPr marL="216000" indent="-216000">
              <a:buClr>
                <a:srgbClr val="000000"/>
              </a:buClr>
              <a:buSzPct val="45000"/>
              <a:buFont typeface="Wingdings" charset="2"/>
              <a:buChar char=""/>
            </a:pPr>
            <a:r>
              <a:rPr b="0" lang="en-US" sz="2400" spc="-1" strike="noStrike">
                <a:latin typeface="Arial"/>
              </a:rPr>
              <a:t>Dokumen Elektronik yang memiliki muatan yang melanggar kesusilaan.</a:t>
            </a:r>
            <a:endParaRPr b="1" lang="en-US" sz="2400" spc="-1" strike="noStrike">
              <a:latin typeface="Arial"/>
            </a:endParaRPr>
          </a:p>
          <a:p>
            <a:pPr marL="216000" indent="-216000">
              <a:buClr>
                <a:srgbClr val="000000"/>
              </a:buClr>
              <a:buSzPct val="45000"/>
              <a:buFont typeface="Wingdings" charset="2"/>
              <a:buChar char=""/>
            </a:pPr>
            <a:r>
              <a:rPr b="0" lang="en-US" sz="2400" spc="-1" strike="noStrike">
                <a:latin typeface="Arial"/>
              </a:rPr>
              <a:t>Dokumen Elektronik yang memiliki muatan perjudian.</a:t>
            </a:r>
            <a:endParaRPr b="1" lang="en-US" sz="2400" spc="-1" strike="noStrike">
              <a:latin typeface="Arial"/>
            </a:endParaRPr>
          </a:p>
          <a:p>
            <a:pPr marL="216000" indent="-216000">
              <a:buClr>
                <a:srgbClr val="000000"/>
              </a:buClr>
              <a:buSzPct val="45000"/>
              <a:buFont typeface="Wingdings" charset="2"/>
              <a:buChar char=""/>
            </a:pPr>
            <a:r>
              <a:rPr b="0" lang="en-US" sz="2400" spc="-1" strike="noStrike">
                <a:latin typeface="Arial"/>
              </a:rPr>
              <a:t>Dokumen Elektronik yang memiliki muatan penghinaan dan/atau pencemaran nama baik.</a:t>
            </a:r>
            <a:endParaRPr b="1" lang="en-US" sz="2400" spc="-1" strike="noStrike">
              <a:latin typeface="Arial"/>
            </a:endParaRPr>
          </a:p>
          <a:p>
            <a:pPr marL="216000" indent="-216000">
              <a:buClr>
                <a:srgbClr val="000000"/>
              </a:buClr>
              <a:buSzPct val="45000"/>
              <a:buFont typeface="Wingdings" charset="2"/>
              <a:buChar char=""/>
            </a:pPr>
            <a:r>
              <a:rPr b="0" lang="en-US" sz="2400" spc="-1" strike="noStrike">
                <a:latin typeface="Arial"/>
              </a:rPr>
              <a:t>Dokumen Elektronik yang memiliki muatan pemerasan</a:t>
            </a:r>
            <a:endParaRPr b="1" lang="en-US" sz="2400" spc="-1" strike="noStrike">
              <a:latin typeface="Arial"/>
            </a:endParaRPr>
          </a:p>
          <a:p>
            <a:pPr marL="216000" indent="-216000">
              <a:buClr>
                <a:srgbClr val="000000"/>
              </a:buClr>
              <a:buSzPct val="45000"/>
              <a:buFont typeface="Wingdings" charset="2"/>
              <a:buChar char=""/>
            </a:pPr>
            <a:r>
              <a:rPr b="0" lang="en-US" sz="2400" spc="-1" strike="noStrike">
                <a:latin typeface="Arial"/>
              </a:rPr>
              <a:t>dan/atau pengancaman.</a:t>
            </a:r>
            <a:endParaRPr b="1" lang="en-US" sz="2400" spc="-1" strike="noStrike">
              <a:latin typeface="Arial"/>
            </a:endParaRPr>
          </a:p>
          <a:p>
            <a:pPr marL="216000" indent="-216000">
              <a:buClr>
                <a:srgbClr val="000000"/>
              </a:buClr>
              <a:buSzPct val="45000"/>
              <a:buFont typeface="Wingdings" charset="2"/>
              <a:buChar char=""/>
            </a:pPr>
            <a:r>
              <a:rPr b="0" lang="en-US" sz="2400" spc="-1" strike="noStrike">
                <a:latin typeface="Arial"/>
              </a:rPr>
              <a:t>Setiap Orang dengan sengaja dan tanpa hak menyebarkan berita bohong dan menyesatkan.</a:t>
            </a:r>
            <a:endParaRPr b="1" lang="en-US" sz="2400" spc="-1" strike="noStrike">
              <a:latin typeface="Arial"/>
            </a:endParaRPr>
          </a:p>
          <a:p>
            <a:pPr marL="216000" indent="-216000">
              <a:buClr>
                <a:srgbClr val="000000"/>
              </a:buClr>
              <a:buSzPct val="45000"/>
              <a:buFont typeface="Wingdings" charset="2"/>
              <a:buChar char=""/>
            </a:pPr>
            <a:r>
              <a:rPr b="0" lang="en-US" sz="2400" spc="-1" strike="noStrike">
                <a:latin typeface="Arial"/>
              </a:rPr>
              <a:t>Menyebarkan informasi yang ditujukan untuk menimbulkan rasa kebencian atau permusuhan individu dan/atau kelompok masyarakat tertentu berdasarkan atas suku, agama, ras, dan antargolongan (SARA).</a:t>
            </a:r>
            <a:endParaRPr b="1" lang="en-US" sz="2400" spc="-1" strike="noStrike">
              <a:latin typeface="Arial"/>
            </a:endParaRPr>
          </a:p>
        </p:txBody>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457200" y="274680"/>
            <a:ext cx="8229240" cy="1142640"/>
          </a:xfrm>
          <a:prstGeom prst="rect">
            <a:avLst/>
          </a:prstGeom>
          <a:noFill/>
          <a:ln>
            <a:noFill/>
          </a:ln>
        </p:spPr>
        <p:txBody>
          <a:bodyPr lIns="0" rIns="0" tIns="0" bIns="0" anchor="ctr"/>
          <a:p>
            <a:pPr algn="ctr"/>
            <a:r>
              <a:rPr b="1" lang="id-ID" sz="3200" spc="-1" strike="noStrike">
                <a:solidFill>
                  <a:srgbClr val="000000"/>
                </a:solidFill>
                <a:latin typeface="Calibri"/>
              </a:rPr>
              <a:t>Apa Yang Sebaiknya Dilakukan?</a:t>
            </a:r>
            <a:endParaRPr b="1" lang="id-ID" sz="3200" spc="-1" strike="noStrike">
              <a:solidFill>
                <a:srgbClr val="000000"/>
              </a:solidFill>
              <a:latin typeface="Calibri"/>
            </a:endParaRPr>
          </a:p>
        </p:txBody>
      </p:sp>
      <p:sp>
        <p:nvSpPr>
          <p:cNvPr id="122" name="TextShape 2"/>
          <p:cNvSpPr txBox="1"/>
          <p:nvPr/>
        </p:nvSpPr>
        <p:spPr>
          <a:xfrm>
            <a:off x="457200" y="1600200"/>
            <a:ext cx="8229240" cy="452556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id-ID" sz="3200" spc="-1" strike="noStrike">
                <a:solidFill>
                  <a:srgbClr val="000000"/>
                </a:solidFill>
                <a:latin typeface="Calibri"/>
              </a:rPr>
              <a:t>Hindari hal-hal negatif</a:t>
            </a:r>
            <a:endParaRPr b="0" lang="id-ID" sz="32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id-ID" sz="3200" spc="-1" strike="noStrike">
                <a:solidFill>
                  <a:srgbClr val="000000"/>
                </a:solidFill>
                <a:latin typeface="Calibri"/>
              </a:rPr>
              <a:t>Instropeksi Diri</a:t>
            </a:r>
            <a:endParaRPr b="0" lang="id-ID" sz="32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id-ID" sz="3200" spc="-1" strike="noStrike">
                <a:solidFill>
                  <a:srgbClr val="000000"/>
                </a:solidFill>
                <a:latin typeface="Calibri"/>
              </a:rPr>
              <a:t>Mencari Kegiatan Positif</a:t>
            </a:r>
            <a:endParaRPr b="0" lang="id-ID" sz="32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id-ID" sz="3200" spc="-1" strike="noStrike">
                <a:solidFill>
                  <a:srgbClr val="000000"/>
                </a:solidFill>
                <a:latin typeface="Calibri"/>
              </a:rPr>
              <a:t>Konsultasi ke Psikiater (Jika Perlu)</a:t>
            </a:r>
            <a:endParaRPr b="0" lang="id-ID" sz="32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504000" y="300960"/>
            <a:ext cx="9071640" cy="1261800"/>
          </a:xfrm>
          <a:prstGeom prst="rect">
            <a:avLst/>
          </a:prstGeom>
          <a:noFill/>
          <a:ln>
            <a:noFill/>
          </a:ln>
        </p:spPr>
        <p:txBody>
          <a:bodyPr lIns="0" rIns="0" tIns="0" bIns="0" anchor="ctr"/>
          <a:p>
            <a:pPr algn="ctr"/>
            <a:r>
              <a:rPr b="0" lang="en-US" sz="5400" spc="-1" strike="noStrike">
                <a:latin typeface="Arial"/>
              </a:rPr>
              <a:t>Karakteristik Aktivitas Internet</a:t>
            </a:r>
            <a:endParaRPr b="0" lang="en-US" sz="5400" spc="-1" strike="noStrike">
              <a:latin typeface="Arial"/>
            </a:endParaRPr>
          </a:p>
        </p:txBody>
      </p:sp>
      <p:sp>
        <p:nvSpPr>
          <p:cNvPr id="86" name="TextShape 2"/>
          <p:cNvSpPr txBox="1"/>
          <p:nvPr/>
        </p:nvSpPr>
        <p:spPr>
          <a:xfrm>
            <a:off x="504000" y="1768680"/>
            <a:ext cx="9071640" cy="4384440"/>
          </a:xfrm>
          <a:prstGeom prst="rect">
            <a:avLst/>
          </a:prstGeom>
          <a:noFill/>
          <a:ln>
            <a:noFill/>
          </a:ln>
        </p:spPr>
        <p:txBody>
          <a:bodyPr lIns="0" rIns="0" tIns="0" bIns="0">
            <a:normAutofit fontScale="94000"/>
          </a:bodyPr>
          <a:p>
            <a:pPr marL="343080" indent="-342720">
              <a:lnSpc>
                <a:spcPct val="100000"/>
              </a:lnSpc>
              <a:spcBef>
                <a:spcPts val="641"/>
              </a:spcBef>
              <a:buClr>
                <a:srgbClr val="000000"/>
              </a:buClr>
              <a:buSzPct val="45000"/>
              <a:buFont typeface="Wingdings" charset="2"/>
              <a:buChar char=""/>
            </a:pPr>
            <a:r>
              <a:rPr b="0" lang="en-US" sz="3200" spc="-1" strike="noStrike">
                <a:solidFill>
                  <a:srgbClr val="000000"/>
                </a:solidFill>
                <a:latin typeface="Calibri"/>
              </a:rPr>
              <a:t>Bersifat lintas batas negara, sehingga tidak lagi tunduk pada batas-batas teritorial.</a:t>
            </a:r>
            <a:endParaRPr b="0" lang="en-US" sz="3200" spc="-1" strike="noStrike">
              <a:latin typeface="Arial"/>
            </a:endParaRPr>
          </a:p>
          <a:p>
            <a:pPr marL="432000" indent="-324000">
              <a:spcBef>
                <a:spcPts val="1888"/>
              </a:spcBef>
              <a:buClr>
                <a:srgbClr val="000000"/>
              </a:buClr>
              <a:buSzPct val="45000"/>
              <a:buFont typeface="Wingdings" charset="2"/>
              <a:buChar char=""/>
            </a:pPr>
            <a:r>
              <a:rPr b="0" lang="en-US" sz="3200" spc="-1" strike="noStrike">
                <a:solidFill>
                  <a:srgbClr val="000000"/>
                </a:solidFill>
                <a:latin typeface="Calibri"/>
              </a:rPr>
              <a:t>Sistem hukum tradisional (</a:t>
            </a:r>
            <a:r>
              <a:rPr b="0" i="1" lang="en-US" sz="3200" spc="-1" strike="noStrike">
                <a:solidFill>
                  <a:srgbClr val="000000"/>
                </a:solidFill>
                <a:latin typeface="Calibri"/>
              </a:rPr>
              <a:t>the existing law) </a:t>
            </a:r>
            <a:r>
              <a:rPr b="0" lang="en-US" sz="3200" spc="-1" strike="noStrike">
                <a:solidFill>
                  <a:srgbClr val="000000"/>
                </a:solidFill>
                <a:latin typeface="Calibri"/>
              </a:rPr>
              <a:t>yang justru bertumpu pada batasan batasan territorial dianggap tidak cukup memadai untuk menjawab persoalan-persoalan hukum yang muncul akibat aktivitas di internet.</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457200" y="274680"/>
            <a:ext cx="8229240" cy="1142640"/>
          </a:xfrm>
          <a:prstGeom prst="rect">
            <a:avLst/>
          </a:prstGeom>
          <a:noFill/>
          <a:ln>
            <a:noFill/>
          </a:ln>
        </p:spPr>
        <p:txBody>
          <a:bodyPr anchor="ctr"/>
          <a:p>
            <a:pPr algn="ctr">
              <a:lnSpc>
                <a:spcPct val="100000"/>
              </a:lnSpc>
            </a:pPr>
            <a:r>
              <a:rPr b="0" lang="id-ID" sz="4400" spc="-1" strike="noStrike">
                <a:solidFill>
                  <a:srgbClr val="000000"/>
                </a:solidFill>
                <a:latin typeface="Calibri"/>
              </a:rPr>
              <a:t>Prinsip dan Pendekatan Hukum</a:t>
            </a:r>
            <a:endParaRPr b="0" lang="id-ID" sz="4400" spc="-1" strike="noStrike">
              <a:solidFill>
                <a:srgbClr val="000000"/>
              </a:solidFill>
              <a:latin typeface="Calibri"/>
            </a:endParaRPr>
          </a:p>
        </p:txBody>
      </p:sp>
      <p:sp>
        <p:nvSpPr>
          <p:cNvPr id="88" name="TextShape 2"/>
          <p:cNvSpPr txBox="1"/>
          <p:nvPr/>
        </p:nvSpPr>
        <p:spPr>
          <a:xfrm>
            <a:off x="457200" y="1600200"/>
            <a:ext cx="9326880" cy="5349240"/>
          </a:xfrm>
          <a:prstGeom prst="rect">
            <a:avLst/>
          </a:prstGeom>
          <a:noFill/>
          <a:ln>
            <a:noFill/>
          </a:ln>
        </p:spPr>
        <p:txBody>
          <a:bodyPr>
            <a:normAutofit fontScale="43000"/>
          </a:bodyPr>
          <a:p>
            <a:pPr algn="just">
              <a:lnSpc>
                <a:spcPct val="100000"/>
              </a:lnSpc>
              <a:spcBef>
                <a:spcPts val="641"/>
              </a:spcBef>
            </a:pPr>
            <a:r>
              <a:rPr b="0" lang="id-ID" sz="3200" spc="-1" strike="noStrike">
                <a:solidFill>
                  <a:srgbClr val="000000"/>
                </a:solidFill>
                <a:latin typeface="Calibri"/>
              </a:rPr>
              <a:t>Istilah hukum cyber diartikan sebagai padanan kata dari Cyber Law,yang saat ini secara internasional digunakan untuk istilah hukum yang terkait dengan pemanfaatan TI. Istilah lain yang juga digunakan adalah Hukum TI (</a:t>
            </a:r>
            <a:r>
              <a:rPr b="0" i="1" lang="id-ID" sz="3200" spc="-1" strike="noStrike">
                <a:solidFill>
                  <a:srgbClr val="000000"/>
                </a:solidFill>
                <a:latin typeface="Calibri"/>
              </a:rPr>
              <a:t>Law of IT), Hukum Dunia Maya (Virtual World Law) dan </a:t>
            </a:r>
            <a:r>
              <a:rPr b="0" lang="id-ID" sz="3200" spc="-1" strike="noStrike">
                <a:solidFill>
                  <a:srgbClr val="000000"/>
                </a:solidFill>
                <a:latin typeface="Calibri"/>
              </a:rPr>
              <a:t>Hukum Mayantara.</a:t>
            </a:r>
            <a:endParaRPr b="0" lang="id-ID" sz="3200" spc="-1" strike="noStrike">
              <a:solidFill>
                <a:srgbClr val="000000"/>
              </a:solidFill>
              <a:latin typeface="Calibri"/>
            </a:endParaRPr>
          </a:p>
          <a:p>
            <a:pPr algn="just">
              <a:lnSpc>
                <a:spcPct val="100000"/>
              </a:lnSpc>
              <a:spcBef>
                <a:spcPts val="641"/>
              </a:spcBef>
            </a:pPr>
            <a:r>
              <a:rPr b="0" lang="id-ID" sz="3200" spc="-1" strike="noStrike">
                <a:solidFill>
                  <a:srgbClr val="000000"/>
                </a:solidFill>
                <a:latin typeface="Calibri"/>
              </a:rPr>
              <a:t>Kegiatan </a:t>
            </a:r>
            <a:r>
              <a:rPr b="0" i="1" lang="id-ID" sz="3200" spc="-1" strike="noStrike">
                <a:solidFill>
                  <a:srgbClr val="000000"/>
                </a:solidFill>
                <a:latin typeface="Calibri"/>
              </a:rPr>
              <a:t>cyber meskipun bersifat virtual dapat dikategorikan sebagai </a:t>
            </a:r>
            <a:r>
              <a:rPr b="0" lang="id-ID" sz="3200" spc="-1" strike="noStrike">
                <a:solidFill>
                  <a:srgbClr val="000000"/>
                </a:solidFill>
                <a:latin typeface="Calibri"/>
              </a:rPr>
              <a:t>tindakan dan perbuatan hukum yang nyata. Secara yuridis untuk ruang </a:t>
            </a:r>
            <a:r>
              <a:rPr b="0" i="1" lang="id-ID" sz="3200" spc="-1" strike="noStrike">
                <a:solidFill>
                  <a:srgbClr val="000000"/>
                </a:solidFill>
                <a:latin typeface="Calibri"/>
              </a:rPr>
              <a:t>cyber tidak sama lagi dengan ukuran dan kualifikasi hukum </a:t>
            </a:r>
            <a:r>
              <a:rPr b="0" lang="id-ID" sz="3200" spc="-1" strike="noStrike">
                <a:solidFill>
                  <a:srgbClr val="000000"/>
                </a:solidFill>
                <a:latin typeface="Calibri"/>
              </a:rPr>
              <a:t>tradisional. Kegiatan </a:t>
            </a:r>
            <a:r>
              <a:rPr b="0" i="1" lang="id-ID" sz="3200" spc="-1" strike="noStrike">
                <a:solidFill>
                  <a:srgbClr val="000000"/>
                </a:solidFill>
                <a:latin typeface="Calibri"/>
              </a:rPr>
              <a:t>cyber adalah kegiatan virtual yang berdampak </a:t>
            </a:r>
            <a:r>
              <a:rPr b="0" lang="id-ID" sz="3200" spc="-1" strike="noStrike">
                <a:solidFill>
                  <a:srgbClr val="000000"/>
                </a:solidFill>
                <a:latin typeface="Calibri"/>
              </a:rPr>
              <a:t>sangat nyata meskipun alat buktinya bersifat elektronik. Dengan demikian subjek pelakunya harus dikualifikasikan pula sebagai orang yang telah melakukan perbuatan hukum secara nyata.</a:t>
            </a:r>
            <a:endParaRPr b="0" lang="id-ID" sz="32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457560" y="822960"/>
            <a:ext cx="8229240" cy="1142640"/>
          </a:xfrm>
          <a:prstGeom prst="rect">
            <a:avLst/>
          </a:prstGeom>
          <a:noFill/>
          <a:ln>
            <a:noFill/>
          </a:ln>
        </p:spPr>
        <p:txBody>
          <a:bodyPr anchor="ctr"/>
          <a:p>
            <a:pPr algn="ctr">
              <a:lnSpc>
                <a:spcPct val="100000"/>
              </a:lnSpc>
            </a:pPr>
            <a:r>
              <a:rPr b="0" lang="id-ID" sz="3200" spc="-1" strike="noStrike">
                <a:solidFill>
                  <a:srgbClr val="000000"/>
                </a:solidFill>
                <a:latin typeface="Calibri"/>
              </a:rPr>
              <a:t>Tiga Pendekatan untuk mempertahankan keamanan di </a:t>
            </a:r>
            <a:r>
              <a:rPr b="0" i="1" lang="id-ID" sz="3200" spc="-1" strike="noStrike">
                <a:solidFill>
                  <a:srgbClr val="000000"/>
                </a:solidFill>
                <a:latin typeface="Calibri"/>
              </a:rPr>
              <a:t>Cyberspace:</a:t>
            </a:r>
            <a:endParaRPr b="0" lang="id-ID" sz="3200" spc="-1" strike="noStrike">
              <a:solidFill>
                <a:srgbClr val="000000"/>
              </a:solidFill>
              <a:latin typeface="Calibri"/>
            </a:endParaRPr>
          </a:p>
        </p:txBody>
      </p:sp>
      <p:sp>
        <p:nvSpPr>
          <p:cNvPr id="90" name="TextShape 2"/>
          <p:cNvSpPr txBox="1"/>
          <p:nvPr/>
        </p:nvSpPr>
        <p:spPr>
          <a:xfrm>
            <a:off x="640080" y="3154680"/>
            <a:ext cx="8229240" cy="2240280"/>
          </a:xfrm>
          <a:prstGeom prst="rect">
            <a:avLst/>
          </a:prstGeom>
          <a:noFill/>
          <a:ln>
            <a:noFill/>
          </a:ln>
        </p:spPr>
        <p:txBody>
          <a:bodyPr/>
          <a:p>
            <a:pPr marL="343080" indent="-342720">
              <a:lnSpc>
                <a:spcPct val="100000"/>
              </a:lnSpc>
              <a:spcBef>
                <a:spcPts val="641"/>
              </a:spcBef>
            </a:pPr>
            <a:r>
              <a:rPr b="0" lang="id-ID" sz="3200" spc="-1" strike="noStrike">
                <a:solidFill>
                  <a:srgbClr val="000000"/>
                </a:solidFill>
                <a:latin typeface="Calibri"/>
              </a:rPr>
              <a:t>1. Pendekatan Teknologi;</a:t>
            </a:r>
            <a:endParaRPr b="0" lang="id-ID" sz="3200" spc="-1" strike="noStrike">
              <a:solidFill>
                <a:srgbClr val="000000"/>
              </a:solidFill>
              <a:latin typeface="Calibri"/>
            </a:endParaRPr>
          </a:p>
          <a:p>
            <a:pPr marL="343080" indent="-342720">
              <a:lnSpc>
                <a:spcPct val="100000"/>
              </a:lnSpc>
              <a:spcBef>
                <a:spcPts val="641"/>
              </a:spcBef>
            </a:pPr>
            <a:r>
              <a:rPr b="0" lang="id-ID" sz="3200" spc="-1" strike="noStrike">
                <a:solidFill>
                  <a:srgbClr val="000000"/>
                </a:solidFill>
                <a:latin typeface="Calibri"/>
              </a:rPr>
              <a:t>2. Pendekatan sosial budaya-etika;</a:t>
            </a:r>
            <a:endParaRPr b="0" lang="id-ID" sz="3200" spc="-1" strike="noStrike">
              <a:solidFill>
                <a:srgbClr val="000000"/>
              </a:solidFill>
              <a:latin typeface="Calibri"/>
            </a:endParaRPr>
          </a:p>
          <a:p>
            <a:pPr marL="343080" indent="-342720">
              <a:lnSpc>
                <a:spcPct val="100000"/>
              </a:lnSpc>
              <a:spcBef>
                <a:spcPts val="641"/>
              </a:spcBef>
            </a:pPr>
            <a:r>
              <a:rPr b="0" lang="id-ID" sz="3200" spc="-1" strike="noStrike">
                <a:solidFill>
                  <a:srgbClr val="000000"/>
                </a:solidFill>
                <a:latin typeface="Calibri"/>
              </a:rPr>
              <a:t>3. Pendekatan Hukum.</a:t>
            </a:r>
            <a:endParaRPr b="0" lang="id-ID" sz="32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457200" y="274680"/>
            <a:ext cx="8229240" cy="1142640"/>
          </a:xfrm>
          <a:prstGeom prst="rect">
            <a:avLst/>
          </a:prstGeom>
          <a:noFill/>
          <a:ln>
            <a:noFill/>
          </a:ln>
        </p:spPr>
        <p:txBody>
          <a:bodyPr anchor="ctr">
            <a:normAutofit fontScale="70000"/>
          </a:bodyPr>
          <a:p>
            <a:pPr algn="ctr">
              <a:lnSpc>
                <a:spcPct val="100000"/>
              </a:lnSpc>
            </a:pPr>
            <a:r>
              <a:rPr b="0" lang="id-ID" sz="4400" spc="-1" strike="noStrike">
                <a:solidFill>
                  <a:srgbClr val="000000"/>
                </a:solidFill>
                <a:latin typeface="Calibri"/>
              </a:rPr>
              <a:t>Tiga Yurisdiksi Hukum Internasional:</a:t>
            </a:r>
            <a:endParaRPr b="0" lang="id-ID" sz="4400" spc="-1" strike="noStrike">
              <a:solidFill>
                <a:srgbClr val="000000"/>
              </a:solidFill>
              <a:latin typeface="Calibri"/>
            </a:endParaRPr>
          </a:p>
        </p:txBody>
      </p:sp>
      <p:sp>
        <p:nvSpPr>
          <p:cNvPr id="92"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pPr>
            <a:r>
              <a:rPr b="0" lang="id-ID" sz="3200" spc="-1" strike="noStrike">
                <a:solidFill>
                  <a:srgbClr val="000000"/>
                </a:solidFill>
                <a:latin typeface="Calibri"/>
              </a:rPr>
              <a:t>1. Yurisdiksi menetapkan undang-undang (</a:t>
            </a:r>
            <a:r>
              <a:rPr b="0" i="1" lang="id-ID" sz="3200" spc="-1" strike="noStrike">
                <a:solidFill>
                  <a:srgbClr val="000000"/>
                </a:solidFill>
                <a:latin typeface="Calibri"/>
              </a:rPr>
              <a:t>the jurisdiction of prescribe);</a:t>
            </a:r>
            <a:endParaRPr b="0" lang="id-ID" sz="3200" spc="-1" strike="noStrike">
              <a:solidFill>
                <a:srgbClr val="000000"/>
              </a:solidFill>
              <a:latin typeface="Calibri"/>
            </a:endParaRPr>
          </a:p>
          <a:p>
            <a:pPr marL="343080" indent="-342720">
              <a:lnSpc>
                <a:spcPct val="100000"/>
              </a:lnSpc>
              <a:spcBef>
                <a:spcPts val="641"/>
              </a:spcBef>
            </a:pPr>
            <a:r>
              <a:rPr b="0" lang="id-ID" sz="3200" spc="-1" strike="noStrike">
                <a:solidFill>
                  <a:srgbClr val="000000"/>
                </a:solidFill>
                <a:latin typeface="Calibri"/>
              </a:rPr>
              <a:t>2. Yurisdiksi penegakan hukum (</a:t>
            </a:r>
            <a:r>
              <a:rPr b="0" i="1" lang="id-ID" sz="3200" spc="-1" strike="noStrike">
                <a:solidFill>
                  <a:srgbClr val="000000"/>
                </a:solidFill>
                <a:latin typeface="Calibri"/>
              </a:rPr>
              <a:t>the jurisdiction to enforce);</a:t>
            </a:r>
            <a:endParaRPr b="0" lang="id-ID" sz="3200" spc="-1" strike="noStrike">
              <a:solidFill>
                <a:srgbClr val="000000"/>
              </a:solidFill>
              <a:latin typeface="Calibri"/>
            </a:endParaRPr>
          </a:p>
          <a:p>
            <a:pPr marL="343080" indent="-342720">
              <a:lnSpc>
                <a:spcPct val="100000"/>
              </a:lnSpc>
              <a:spcBef>
                <a:spcPts val="641"/>
              </a:spcBef>
            </a:pPr>
            <a:r>
              <a:rPr b="0" lang="id-ID" sz="3200" spc="-1" strike="noStrike">
                <a:solidFill>
                  <a:srgbClr val="000000"/>
                </a:solidFill>
                <a:latin typeface="Calibri"/>
              </a:rPr>
              <a:t>3. Yurisdiksi menuntut (</a:t>
            </a:r>
            <a:r>
              <a:rPr b="0" i="1" lang="id-ID" sz="3200" spc="-1" strike="noStrike">
                <a:solidFill>
                  <a:srgbClr val="000000"/>
                </a:solidFill>
                <a:latin typeface="Calibri"/>
              </a:rPr>
              <a:t>the jurisdiction to adjudicate).</a:t>
            </a:r>
            <a:endParaRPr b="0" lang="id-ID" sz="32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457200" y="274680"/>
            <a:ext cx="8229240" cy="1142640"/>
          </a:xfrm>
          <a:prstGeom prst="rect">
            <a:avLst/>
          </a:prstGeom>
          <a:noFill/>
          <a:ln>
            <a:noFill/>
          </a:ln>
        </p:spPr>
        <p:txBody>
          <a:bodyPr anchor="ctr">
            <a:normAutofit fontScale="38000"/>
          </a:bodyPr>
          <a:p>
            <a:pPr algn="ctr">
              <a:lnSpc>
                <a:spcPct val="100000"/>
              </a:lnSpc>
            </a:pPr>
            <a:r>
              <a:rPr b="0" lang="id-ID" sz="4400" spc="-1" strike="noStrike">
                <a:solidFill>
                  <a:srgbClr val="000000"/>
                </a:solidFill>
                <a:latin typeface="Calibri"/>
              </a:rPr>
              <a:t>Asas Yurisdiksi Hukum Internasional:</a:t>
            </a:r>
            <a:br/>
            <a:r>
              <a:rPr b="0" lang="id-ID" sz="4400" spc="-1" strike="noStrike">
                <a:solidFill>
                  <a:srgbClr val="000000"/>
                </a:solidFill>
                <a:latin typeface="Calibri"/>
              </a:rPr>
              <a:t>(Dalam penentuan hukum)</a:t>
            </a:r>
            <a:endParaRPr b="0" lang="id-ID" sz="4400" spc="-1" strike="noStrike">
              <a:solidFill>
                <a:srgbClr val="000000"/>
              </a:solidFill>
              <a:latin typeface="Calibri"/>
            </a:endParaRPr>
          </a:p>
        </p:txBody>
      </p:sp>
      <p:sp>
        <p:nvSpPr>
          <p:cNvPr id="94"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pPr>
            <a:r>
              <a:rPr b="0" lang="id-ID" sz="3200" spc="-1" strike="noStrike">
                <a:solidFill>
                  <a:srgbClr val="000000"/>
                </a:solidFill>
                <a:latin typeface="Calibri"/>
              </a:rPr>
              <a:t>1. Subjective territoriality;</a:t>
            </a:r>
            <a:endParaRPr b="0" lang="id-ID" sz="3200" spc="-1" strike="noStrike">
              <a:solidFill>
                <a:srgbClr val="000000"/>
              </a:solidFill>
              <a:latin typeface="Calibri"/>
            </a:endParaRPr>
          </a:p>
          <a:p>
            <a:pPr marL="343080" indent="-342720">
              <a:lnSpc>
                <a:spcPct val="100000"/>
              </a:lnSpc>
              <a:spcBef>
                <a:spcPts val="641"/>
              </a:spcBef>
            </a:pPr>
            <a:r>
              <a:rPr b="0" lang="id-ID" sz="3200" spc="-1" strike="noStrike">
                <a:solidFill>
                  <a:srgbClr val="000000"/>
                </a:solidFill>
                <a:latin typeface="Calibri"/>
              </a:rPr>
              <a:t>2. Objective territoriality;</a:t>
            </a:r>
            <a:endParaRPr b="0" lang="id-ID" sz="3200" spc="-1" strike="noStrike">
              <a:solidFill>
                <a:srgbClr val="000000"/>
              </a:solidFill>
              <a:latin typeface="Calibri"/>
            </a:endParaRPr>
          </a:p>
          <a:p>
            <a:pPr marL="343080" indent="-342720">
              <a:lnSpc>
                <a:spcPct val="100000"/>
              </a:lnSpc>
              <a:spcBef>
                <a:spcPts val="641"/>
              </a:spcBef>
            </a:pPr>
            <a:r>
              <a:rPr b="0" lang="id-ID" sz="3200" spc="-1" strike="noStrike">
                <a:solidFill>
                  <a:srgbClr val="000000"/>
                </a:solidFill>
                <a:latin typeface="Calibri"/>
              </a:rPr>
              <a:t>3. Nationality;</a:t>
            </a:r>
            <a:endParaRPr b="0" lang="id-ID" sz="3200" spc="-1" strike="noStrike">
              <a:solidFill>
                <a:srgbClr val="000000"/>
              </a:solidFill>
              <a:latin typeface="Calibri"/>
            </a:endParaRPr>
          </a:p>
          <a:p>
            <a:pPr marL="343080" indent="-342720">
              <a:lnSpc>
                <a:spcPct val="100000"/>
              </a:lnSpc>
              <a:spcBef>
                <a:spcPts val="641"/>
              </a:spcBef>
            </a:pPr>
            <a:r>
              <a:rPr b="0" lang="id-ID" sz="3200" spc="-1" strike="noStrike">
                <a:solidFill>
                  <a:srgbClr val="000000"/>
                </a:solidFill>
                <a:latin typeface="Calibri"/>
              </a:rPr>
              <a:t>4. Passive nationality;</a:t>
            </a:r>
            <a:endParaRPr b="0" lang="id-ID" sz="3200" spc="-1" strike="noStrike">
              <a:solidFill>
                <a:srgbClr val="000000"/>
              </a:solidFill>
              <a:latin typeface="Calibri"/>
            </a:endParaRPr>
          </a:p>
          <a:p>
            <a:pPr marL="343080" indent="-342720">
              <a:lnSpc>
                <a:spcPct val="100000"/>
              </a:lnSpc>
              <a:spcBef>
                <a:spcPts val="641"/>
              </a:spcBef>
            </a:pPr>
            <a:r>
              <a:rPr b="0" lang="id-ID" sz="3200" spc="-1" strike="noStrike">
                <a:solidFill>
                  <a:srgbClr val="000000"/>
                </a:solidFill>
                <a:latin typeface="Calibri"/>
              </a:rPr>
              <a:t>5. Protective principle;</a:t>
            </a:r>
            <a:endParaRPr b="0" lang="id-ID" sz="3200" spc="-1" strike="noStrike">
              <a:solidFill>
                <a:srgbClr val="000000"/>
              </a:solidFill>
              <a:latin typeface="Calibri"/>
            </a:endParaRPr>
          </a:p>
          <a:p>
            <a:pPr marL="343080" indent="-342720">
              <a:lnSpc>
                <a:spcPct val="100000"/>
              </a:lnSpc>
              <a:spcBef>
                <a:spcPts val="641"/>
              </a:spcBef>
            </a:pPr>
            <a:r>
              <a:rPr b="0" lang="id-ID" sz="3200" spc="-1" strike="noStrike">
                <a:solidFill>
                  <a:srgbClr val="000000"/>
                </a:solidFill>
                <a:latin typeface="Calibri"/>
              </a:rPr>
              <a:t>6. Universality.</a:t>
            </a:r>
            <a:endParaRPr b="0" lang="id-ID" sz="32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457200" y="274680"/>
            <a:ext cx="8229240" cy="1142640"/>
          </a:xfrm>
          <a:prstGeom prst="rect">
            <a:avLst/>
          </a:prstGeom>
          <a:noFill/>
          <a:ln>
            <a:noFill/>
          </a:ln>
        </p:spPr>
        <p:txBody>
          <a:bodyPr anchor="ctr"/>
          <a:p>
            <a:pPr algn="ctr">
              <a:lnSpc>
                <a:spcPct val="100000"/>
              </a:lnSpc>
            </a:pPr>
            <a:r>
              <a:rPr b="0" lang="id-ID" sz="4400" spc="-1" strike="noStrike">
                <a:solidFill>
                  <a:srgbClr val="000000"/>
                </a:solidFill>
                <a:latin typeface="Calibri"/>
              </a:rPr>
              <a:t>Ruang Lingkup Cyberlaw</a:t>
            </a:r>
            <a:endParaRPr b="0" lang="id-ID" sz="4400" spc="-1" strike="noStrike">
              <a:solidFill>
                <a:srgbClr val="000000"/>
              </a:solidFill>
              <a:latin typeface="Calibri"/>
            </a:endParaRPr>
          </a:p>
        </p:txBody>
      </p:sp>
      <p:sp>
        <p:nvSpPr>
          <p:cNvPr id="96" name="TextShape 2"/>
          <p:cNvSpPr txBox="1"/>
          <p:nvPr/>
        </p:nvSpPr>
        <p:spPr>
          <a:xfrm>
            <a:off x="457200" y="1600200"/>
            <a:ext cx="8229240" cy="4525560"/>
          </a:xfrm>
          <a:prstGeom prst="rect">
            <a:avLst/>
          </a:prstGeom>
          <a:noFill/>
          <a:ln>
            <a:noFill/>
          </a:ln>
        </p:spPr>
        <p:txBody>
          <a:bodyPr>
            <a:normAutofit fontScale="66000"/>
          </a:bodyPr>
          <a:p>
            <a:pPr marL="343080" indent="-342720">
              <a:lnSpc>
                <a:spcPct val="100000"/>
              </a:lnSpc>
              <a:spcBef>
                <a:spcPts val="641"/>
              </a:spcBef>
            </a:pPr>
            <a:r>
              <a:rPr b="0" lang="id-ID" sz="3200" spc="-1" strike="noStrike">
                <a:solidFill>
                  <a:srgbClr val="000000"/>
                </a:solidFill>
                <a:latin typeface="Calibri"/>
              </a:rPr>
              <a:t>Berkaitan aspek hukum:</a:t>
            </a:r>
            <a:endParaRPr b="0" lang="id-ID" sz="3200" spc="-1" strike="noStrike">
              <a:solidFill>
                <a:srgbClr val="000000"/>
              </a:solidFill>
              <a:latin typeface="Calibri"/>
            </a:endParaRPr>
          </a:p>
          <a:p>
            <a:pPr marL="343080" indent="-342720">
              <a:lnSpc>
                <a:spcPct val="100000"/>
              </a:lnSpc>
              <a:spcBef>
                <a:spcPts val="641"/>
              </a:spcBef>
            </a:pPr>
            <a:r>
              <a:rPr b="0" i="1" lang="id-ID" sz="3200" spc="-1" strike="noStrike">
                <a:solidFill>
                  <a:srgbClr val="000000"/>
                </a:solidFill>
                <a:latin typeface="Calibri"/>
              </a:rPr>
              <a:t>1. e-commerce;</a:t>
            </a:r>
            <a:endParaRPr b="0" lang="id-ID" sz="3200" spc="-1" strike="noStrike">
              <a:solidFill>
                <a:srgbClr val="000000"/>
              </a:solidFill>
              <a:latin typeface="Calibri"/>
            </a:endParaRPr>
          </a:p>
          <a:p>
            <a:pPr marL="343080" indent="-342720">
              <a:lnSpc>
                <a:spcPct val="100000"/>
              </a:lnSpc>
              <a:spcBef>
                <a:spcPts val="641"/>
              </a:spcBef>
            </a:pPr>
            <a:r>
              <a:rPr b="0" i="1" lang="id-ID" sz="3200" spc="-1" strike="noStrike">
                <a:solidFill>
                  <a:srgbClr val="000000"/>
                </a:solidFill>
                <a:latin typeface="Calibri"/>
              </a:rPr>
              <a:t>2. Trademark/Domain;</a:t>
            </a:r>
            <a:endParaRPr b="0" lang="id-ID" sz="3200" spc="-1" strike="noStrike">
              <a:solidFill>
                <a:srgbClr val="000000"/>
              </a:solidFill>
              <a:latin typeface="Calibri"/>
            </a:endParaRPr>
          </a:p>
          <a:p>
            <a:pPr marL="343080" indent="-342720">
              <a:lnSpc>
                <a:spcPct val="100000"/>
              </a:lnSpc>
              <a:spcBef>
                <a:spcPts val="641"/>
              </a:spcBef>
            </a:pPr>
            <a:r>
              <a:rPr b="0" lang="id-ID" sz="3200" spc="-1" strike="noStrike">
                <a:solidFill>
                  <a:srgbClr val="000000"/>
                </a:solidFill>
                <a:latin typeface="Calibri"/>
              </a:rPr>
              <a:t>3. Privasi dan keamanan di internet (</a:t>
            </a:r>
            <a:r>
              <a:rPr b="0" i="1" lang="id-ID" sz="3200" spc="-1" strike="noStrike">
                <a:solidFill>
                  <a:srgbClr val="000000"/>
                </a:solidFill>
                <a:latin typeface="Calibri"/>
              </a:rPr>
              <a:t>Privacy and Security on the internet);</a:t>
            </a:r>
            <a:endParaRPr b="0" lang="id-ID" sz="3200" spc="-1" strike="noStrike">
              <a:solidFill>
                <a:srgbClr val="000000"/>
              </a:solidFill>
              <a:latin typeface="Calibri"/>
            </a:endParaRPr>
          </a:p>
          <a:p>
            <a:pPr marL="343080" indent="-342720">
              <a:lnSpc>
                <a:spcPct val="100000"/>
              </a:lnSpc>
              <a:spcBef>
                <a:spcPts val="641"/>
              </a:spcBef>
            </a:pPr>
            <a:r>
              <a:rPr b="0" lang="id-ID" sz="3200" spc="-1" strike="noStrike">
                <a:solidFill>
                  <a:srgbClr val="000000"/>
                </a:solidFill>
                <a:latin typeface="Calibri"/>
              </a:rPr>
              <a:t>4. Hak cipta (</a:t>
            </a:r>
            <a:r>
              <a:rPr b="0" i="1" lang="id-ID" sz="3200" spc="-1" strike="noStrike">
                <a:solidFill>
                  <a:srgbClr val="000000"/>
                </a:solidFill>
                <a:latin typeface="Calibri"/>
              </a:rPr>
              <a:t>Copyright);</a:t>
            </a:r>
            <a:endParaRPr b="0" lang="id-ID" sz="3200" spc="-1" strike="noStrike">
              <a:solidFill>
                <a:srgbClr val="000000"/>
              </a:solidFill>
              <a:latin typeface="Calibri"/>
            </a:endParaRPr>
          </a:p>
          <a:p>
            <a:pPr marL="343080" indent="-342720">
              <a:lnSpc>
                <a:spcPct val="100000"/>
              </a:lnSpc>
              <a:spcBef>
                <a:spcPts val="641"/>
              </a:spcBef>
            </a:pPr>
            <a:r>
              <a:rPr b="0" lang="id-ID" sz="3200" spc="-1" strike="noStrike">
                <a:solidFill>
                  <a:srgbClr val="000000"/>
                </a:solidFill>
                <a:latin typeface="Calibri"/>
              </a:rPr>
              <a:t>5. Pencemaran nama baik (</a:t>
            </a:r>
            <a:r>
              <a:rPr b="0" i="1" lang="id-ID" sz="3200" spc="-1" strike="noStrike">
                <a:solidFill>
                  <a:srgbClr val="000000"/>
                </a:solidFill>
                <a:latin typeface="Calibri"/>
              </a:rPr>
              <a:t>Defamation);</a:t>
            </a:r>
            <a:endParaRPr b="0" lang="id-ID" sz="3200" spc="-1" strike="noStrike">
              <a:solidFill>
                <a:srgbClr val="000000"/>
              </a:solidFill>
              <a:latin typeface="Calibri"/>
            </a:endParaRPr>
          </a:p>
          <a:p>
            <a:pPr marL="343080" indent="-342720">
              <a:lnSpc>
                <a:spcPct val="100000"/>
              </a:lnSpc>
              <a:spcBef>
                <a:spcPts val="641"/>
              </a:spcBef>
            </a:pPr>
            <a:r>
              <a:rPr b="0" lang="id-ID" sz="3200" spc="-1" strike="noStrike">
                <a:solidFill>
                  <a:srgbClr val="000000"/>
                </a:solidFill>
                <a:latin typeface="Calibri"/>
              </a:rPr>
              <a:t>6. Pengaturan isi (</a:t>
            </a:r>
            <a:r>
              <a:rPr b="0" i="1" lang="id-ID" sz="3200" spc="-1" strike="noStrike">
                <a:solidFill>
                  <a:srgbClr val="000000"/>
                </a:solidFill>
                <a:latin typeface="Calibri"/>
              </a:rPr>
              <a:t>Content Regulation);</a:t>
            </a:r>
            <a:endParaRPr b="0" lang="id-ID" sz="3200" spc="-1" strike="noStrike">
              <a:solidFill>
                <a:srgbClr val="000000"/>
              </a:solidFill>
              <a:latin typeface="Calibri"/>
            </a:endParaRPr>
          </a:p>
          <a:p>
            <a:pPr marL="343080" indent="-342720">
              <a:lnSpc>
                <a:spcPct val="100000"/>
              </a:lnSpc>
              <a:spcBef>
                <a:spcPts val="641"/>
              </a:spcBef>
            </a:pPr>
            <a:r>
              <a:rPr b="0" lang="id-ID" sz="3200" spc="-1" strike="noStrike">
                <a:solidFill>
                  <a:srgbClr val="000000"/>
                </a:solidFill>
                <a:latin typeface="Calibri"/>
              </a:rPr>
              <a:t>7. Penyelesaian</a:t>
            </a:r>
            <a:endParaRPr b="0" lang="id-ID" sz="32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457200" y="274680"/>
            <a:ext cx="8229240" cy="1142640"/>
          </a:xfrm>
          <a:prstGeom prst="rect">
            <a:avLst/>
          </a:prstGeom>
          <a:noFill/>
          <a:ln>
            <a:noFill/>
          </a:ln>
        </p:spPr>
        <p:txBody>
          <a:bodyPr anchor="ctr">
            <a:normAutofit fontScale="24000"/>
          </a:bodyPr>
          <a:p>
            <a:pPr algn="ctr">
              <a:lnSpc>
                <a:spcPct val="100000"/>
              </a:lnSpc>
            </a:pPr>
            <a:r>
              <a:rPr b="0" lang="id-ID" sz="4400" spc="-1" strike="noStrike">
                <a:solidFill>
                  <a:srgbClr val="000000"/>
                </a:solidFill>
                <a:latin typeface="Calibri"/>
              </a:rPr>
              <a:t>Pengaturan Pemanfaatan TI harus</a:t>
            </a:r>
            <a:br/>
            <a:r>
              <a:rPr b="0" lang="id-ID" sz="4400" spc="-1" strike="noStrike">
                <a:solidFill>
                  <a:srgbClr val="000000"/>
                </a:solidFill>
                <a:latin typeface="Calibri"/>
              </a:rPr>
              <a:t>dilaksanakan dengan tujuan untuk:</a:t>
            </a:r>
            <a:endParaRPr b="0" lang="id-ID" sz="4400" spc="-1" strike="noStrike">
              <a:solidFill>
                <a:srgbClr val="000000"/>
              </a:solidFill>
              <a:latin typeface="Calibri"/>
            </a:endParaRPr>
          </a:p>
        </p:txBody>
      </p:sp>
      <p:sp>
        <p:nvSpPr>
          <p:cNvPr id="98" name="TextShape 2"/>
          <p:cNvSpPr txBox="1"/>
          <p:nvPr/>
        </p:nvSpPr>
        <p:spPr>
          <a:xfrm>
            <a:off x="457200" y="1600200"/>
            <a:ext cx="9052560" cy="5532120"/>
          </a:xfrm>
          <a:prstGeom prst="rect">
            <a:avLst/>
          </a:prstGeom>
          <a:noFill/>
          <a:ln>
            <a:noFill/>
          </a:ln>
        </p:spPr>
        <p:txBody>
          <a:bodyPr>
            <a:normAutofit fontScale="48000"/>
          </a:bodyPr>
          <a:p>
            <a:pPr marL="343080" indent="-342720">
              <a:lnSpc>
                <a:spcPct val="100000"/>
              </a:lnSpc>
              <a:spcBef>
                <a:spcPts val="641"/>
              </a:spcBef>
            </a:pPr>
            <a:r>
              <a:rPr b="0" lang="id-ID" sz="3200" spc="-1" strike="noStrike">
                <a:solidFill>
                  <a:srgbClr val="000000"/>
                </a:solidFill>
                <a:latin typeface="Calibri"/>
              </a:rPr>
              <a:t>1. Mendukung persatuan dan kesatuan bangsa serta mencerdaskan kehidupan bangsa sebagai bagian dari masyarakat informasi dunia;</a:t>
            </a:r>
            <a:endParaRPr b="0" lang="id-ID" sz="3200" spc="-1" strike="noStrike">
              <a:solidFill>
                <a:srgbClr val="000000"/>
              </a:solidFill>
              <a:latin typeface="Calibri"/>
            </a:endParaRPr>
          </a:p>
          <a:p>
            <a:pPr marL="343080" indent="-342720">
              <a:lnSpc>
                <a:spcPct val="100000"/>
              </a:lnSpc>
              <a:spcBef>
                <a:spcPts val="641"/>
              </a:spcBef>
            </a:pPr>
            <a:r>
              <a:rPr b="0" lang="id-ID" sz="3200" spc="-1" strike="noStrike">
                <a:solidFill>
                  <a:srgbClr val="000000"/>
                </a:solidFill>
                <a:latin typeface="Calibri"/>
              </a:rPr>
              <a:t>2. Mendukung perkembangan perdagangan dan perekonomian nasional dalam rangka meningkatkan kesejahteraan masyarakat dan pertumbuhan ekonomi nasional;</a:t>
            </a:r>
            <a:endParaRPr b="0" lang="id-ID" sz="3200" spc="-1" strike="noStrike">
              <a:solidFill>
                <a:srgbClr val="000000"/>
              </a:solidFill>
              <a:latin typeface="Calibri"/>
            </a:endParaRPr>
          </a:p>
          <a:p>
            <a:pPr marL="343080" indent="-342720">
              <a:lnSpc>
                <a:spcPct val="100000"/>
              </a:lnSpc>
              <a:spcBef>
                <a:spcPts val="641"/>
              </a:spcBef>
            </a:pPr>
            <a:r>
              <a:rPr b="0" lang="id-ID" sz="3200" spc="-1" strike="noStrike">
                <a:solidFill>
                  <a:srgbClr val="000000"/>
                </a:solidFill>
                <a:latin typeface="Calibri"/>
              </a:rPr>
              <a:t>3. Mendukung efektivitas komunikasi dengan memanfaatkan secara optimal TI untuk tercapainya keadilan dan kepastian hukum;</a:t>
            </a:r>
            <a:endParaRPr b="0" lang="id-ID" sz="3200" spc="-1" strike="noStrike">
              <a:solidFill>
                <a:srgbClr val="000000"/>
              </a:solidFill>
              <a:latin typeface="Calibri"/>
            </a:endParaRPr>
          </a:p>
          <a:p>
            <a:pPr marL="343080" indent="-342720">
              <a:lnSpc>
                <a:spcPct val="100000"/>
              </a:lnSpc>
              <a:spcBef>
                <a:spcPts val="641"/>
              </a:spcBef>
            </a:pPr>
            <a:r>
              <a:rPr b="0" lang="id-ID" sz="3200" spc="-1" strike="noStrike">
                <a:solidFill>
                  <a:srgbClr val="000000"/>
                </a:solidFill>
                <a:latin typeface="Calibri"/>
              </a:rPr>
              <a:t>4. Memberikan kesempatan seluas-luasnya kepada setiap masyarakat untuk mengembangkan pemikiran dan kemampuannya di bidang TI secara bertanggung jawab</a:t>
            </a:r>
            <a:endParaRPr b="0" lang="id-ID" sz="32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TotalTime>
  <Application>LibreOffice/6.1.3.2$Linux_X86_64 LibreOffice_project/10$Build-2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2018-12-17T19:11:46Z</dcterms:created>
  <dc:creator/>
  <dc:description/>
  <dc:language>en-US</dc:language>
  <cp:lastModifiedBy/>
  <dcterms:modified xsi:type="dcterms:W3CDTF">2018-12-17T19:43:04Z</dcterms:modified>
  <cp:revision>17</cp:revision>
  <dc:subject/>
  <dc:title/>
</cp:coreProperties>
</file>